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788" r:id="rId3"/>
    <p:sldId id="802" r:id="rId4"/>
    <p:sldId id="793" r:id="rId5"/>
    <p:sldId id="794" r:id="rId6"/>
    <p:sldId id="549" r:id="rId7"/>
    <p:sldId id="550" r:id="rId8"/>
    <p:sldId id="782" r:id="rId9"/>
    <p:sldId id="783" r:id="rId10"/>
    <p:sldId id="785" r:id="rId11"/>
    <p:sldId id="784" r:id="rId12"/>
    <p:sldId id="797" r:id="rId13"/>
    <p:sldId id="789" r:id="rId14"/>
    <p:sldId id="798" r:id="rId15"/>
    <p:sldId id="799" r:id="rId16"/>
    <p:sldId id="790" r:id="rId17"/>
    <p:sldId id="791" r:id="rId18"/>
    <p:sldId id="792" r:id="rId19"/>
    <p:sldId id="810" r:id="rId20"/>
    <p:sldId id="803" r:id="rId21"/>
    <p:sldId id="804" r:id="rId22"/>
    <p:sldId id="809" r:id="rId23"/>
    <p:sldId id="806" r:id="rId24"/>
    <p:sldId id="807" r:id="rId25"/>
    <p:sldId id="808" r:id="rId26"/>
    <p:sldId id="796" r:id="rId27"/>
    <p:sldId id="800" r:id="rId28"/>
    <p:sldId id="795" r:id="rId29"/>
    <p:sldId id="551" r:id="rId30"/>
    <p:sldId id="259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4" autoAdjust="0"/>
    <p:restoredTop sz="94660"/>
  </p:normalViewPr>
  <p:slideViewPr>
    <p:cSldViewPr snapToGrid="0">
      <p:cViewPr>
        <p:scale>
          <a:sx n="40" d="100"/>
          <a:sy n="40" d="100"/>
        </p:scale>
        <p:origin x="1884" y="816"/>
      </p:cViewPr>
      <p:guideLst>
        <p:guide orient="horz" pos="2157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dLbl>
              <c:idx val="1"/>
              <c:layout>
                <c:manualLayout>
                  <c:x val="-0.10505339440387772"/>
                  <c:y val="0.156093241268036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0872898487726063"/>
                  <c:y val="-0.20686643037424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0986227270240387E-3"/>
                  <c:y val="8.3502108333292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Hoja2!$C$9:$C$13</c:f>
              <c:strCache>
                <c:ptCount val="5"/>
                <c:pt idx="0">
                  <c:v>Técnico (3)</c:v>
                </c:pt>
                <c:pt idx="1">
                  <c:v>Profesional (13)</c:v>
                </c:pt>
                <c:pt idx="2">
                  <c:v>Especialización (42)</c:v>
                </c:pt>
                <c:pt idx="3">
                  <c:v>Maestria (3)</c:v>
                </c:pt>
                <c:pt idx="4">
                  <c:v>Doctorado (1)</c:v>
                </c:pt>
              </c:strCache>
            </c:strRef>
          </c:cat>
          <c:val>
            <c:numRef>
              <c:f>Hoja2!$D$9:$D$13</c:f>
              <c:numCache>
                <c:formatCode>General</c:formatCode>
                <c:ptCount val="5"/>
                <c:pt idx="0">
                  <c:v>3</c:v>
                </c:pt>
                <c:pt idx="1">
                  <c:v>13</c:v>
                </c:pt>
                <c:pt idx="2">
                  <c:v>42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4867412284814931"/>
          <c:y val="0.16369935803911426"/>
          <c:w val="0.35703068063061699"/>
          <c:h val="0.50297250284606076"/>
        </c:manualLayout>
      </c:layout>
      <c:overlay val="0"/>
      <c:txPr>
        <a:bodyPr/>
        <a:lstStyle/>
        <a:p>
          <a:pPr>
            <a:defRPr sz="1100" b="1"/>
          </a:pPr>
          <a:endParaRPr lang="es-CO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image" Target="../media/image101.png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5.png"/><Relationship Id="rId2" Type="http://schemas.openxmlformats.org/officeDocument/2006/relationships/image" Target="../media/image107.jpeg"/><Relationship Id="rId1" Type="http://schemas.openxmlformats.org/officeDocument/2006/relationships/image" Target="../media/image101.png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CA356C-29EA-49E8-95FA-CC8DE46A2DE5}" type="doc">
      <dgm:prSet loTypeId="urn:microsoft.com/office/officeart/2008/layout/CircularPictureCallout" loCatId="picture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BABB348B-AF3B-4B13-B325-B3AA13A51E55}">
      <dgm:prSet custT="1"/>
      <dgm:spPr/>
      <dgm:t>
        <a:bodyPr anchor="ctr"/>
        <a:lstStyle/>
        <a:p>
          <a:r>
            <a:rPr lang="es-CO" sz="2800" b="1" dirty="0" smtClean="0">
              <a:solidFill>
                <a:srgbClr val="FFFFFF"/>
              </a:solidFill>
              <a:latin typeface="Century Gothic" panose="020B0502020202020204" pitchFamily="34" charset="0"/>
            </a:rPr>
            <a:t>USO INEFICIENTE DEL SUELO Y ACCESO INEQUITATIVO A LA TIERRA</a:t>
          </a:r>
          <a:endParaRPr lang="es-CO" sz="2800" dirty="0">
            <a:solidFill>
              <a:schemeClr val="bg1"/>
            </a:solidFill>
          </a:endParaRPr>
        </a:p>
      </dgm:t>
    </dgm:pt>
    <dgm:pt modelId="{8AA69E03-9678-4416-805B-0D594A104E1C}" type="parTrans" cxnId="{079649B3-54A5-43AE-B8DE-E2CFF886BD77}">
      <dgm:prSet/>
      <dgm:spPr/>
      <dgm:t>
        <a:bodyPr/>
        <a:lstStyle/>
        <a:p>
          <a:endParaRPr lang="es-CO"/>
        </a:p>
      </dgm:t>
    </dgm:pt>
    <dgm:pt modelId="{7D480834-7139-4342-91F8-7C10E47E2EA9}" type="sibTrans" cxnId="{079649B3-54A5-43AE-B8DE-E2CFF886BD7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1D586ED5-7A49-4EB4-84FF-9512E7FDE09A}">
      <dgm:prSet phldrT="[Texto]" custT="1"/>
      <dgm:spPr/>
      <dgm:t>
        <a:bodyPr/>
        <a:lstStyle/>
        <a:p>
          <a:r>
            <a:rPr lang="es-ES" sz="1200" b="1" dirty="0" smtClean="0">
              <a:latin typeface="Century Gothic" panose="020B0502020202020204" pitchFamily="34" charset="0"/>
            </a:rPr>
            <a:t>Concentración y fraccionamiento </a:t>
          </a:r>
          <a:r>
            <a:rPr lang="es-ES" sz="1200" b="0" dirty="0" smtClean="0">
              <a:latin typeface="Century Gothic" panose="020B0502020202020204" pitchFamily="34" charset="0"/>
            </a:rPr>
            <a:t>de la propiedad</a:t>
          </a:r>
          <a:endParaRPr lang="es-CO" sz="1200" dirty="0"/>
        </a:p>
      </dgm:t>
    </dgm:pt>
    <dgm:pt modelId="{2DA6442E-4A06-493E-9DF2-0067FF804BE8}" type="parTrans" cxnId="{84273F73-E357-4681-A1F4-E22DFEFF0D3E}">
      <dgm:prSet/>
      <dgm:spPr/>
      <dgm:t>
        <a:bodyPr/>
        <a:lstStyle/>
        <a:p>
          <a:endParaRPr lang="es-CO"/>
        </a:p>
      </dgm:t>
    </dgm:pt>
    <dgm:pt modelId="{A1317E9B-1C25-4267-8895-2E391B1AA0AE}" type="sibTrans" cxnId="{84273F73-E357-4681-A1F4-E22DFEFF0D3E}">
      <dgm:prSet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s-CO"/>
        </a:p>
      </dgm:t>
    </dgm:pt>
    <dgm:pt modelId="{FBCFB55C-0AAC-4FBA-9F7B-72FCCA6AAE2A}">
      <dgm:prSet phldrT="[Texto]" custT="1"/>
      <dgm:spPr/>
      <dgm:t>
        <a:bodyPr/>
        <a:lstStyle/>
        <a:p>
          <a:r>
            <a:rPr lang="es-ES" sz="1200" b="1" dirty="0" smtClean="0">
              <a:latin typeface="Century Gothic" panose="020B0502020202020204" pitchFamily="34" charset="0"/>
            </a:rPr>
            <a:t>Informalidad </a:t>
          </a:r>
          <a:r>
            <a:rPr lang="es-ES" sz="1200" b="0" dirty="0" smtClean="0">
              <a:latin typeface="Century Gothic" panose="020B0502020202020204" pitchFamily="34" charset="0"/>
            </a:rPr>
            <a:t>en la tenencia y transacciones </a:t>
          </a:r>
          <a:endParaRPr lang="es-CO" sz="1200" b="0" dirty="0"/>
        </a:p>
      </dgm:t>
    </dgm:pt>
    <dgm:pt modelId="{8B6D9BBB-2D73-4B85-9268-4209FE413271}" type="parTrans" cxnId="{1648B820-47E9-4E11-B795-0F31DE15A299}">
      <dgm:prSet/>
      <dgm:spPr/>
      <dgm:t>
        <a:bodyPr/>
        <a:lstStyle/>
        <a:p>
          <a:endParaRPr lang="es-CO"/>
        </a:p>
      </dgm:t>
    </dgm:pt>
    <dgm:pt modelId="{AEB8CEB7-C31E-4D0D-8181-666FE549B979}" type="sibTrans" cxnId="{1648B820-47E9-4E11-B795-0F31DE15A299}">
      <dgm:prSet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s-CO"/>
        </a:p>
      </dgm:t>
    </dgm:pt>
    <dgm:pt modelId="{4D89E268-54E6-41B8-A2B8-D3032BB4E8B1}">
      <dgm:prSet phldrT="[Texto]" custT="1"/>
      <dgm:spPr/>
      <dgm:t>
        <a:bodyPr/>
        <a:lstStyle/>
        <a:p>
          <a:r>
            <a:rPr lang="es-CO" sz="1200" b="1" dirty="0" smtClean="0">
              <a:latin typeface="Century Gothic"/>
              <a:cs typeface="Century Gothic"/>
            </a:rPr>
            <a:t>Debilidad</a:t>
          </a:r>
          <a:r>
            <a:rPr lang="es-CO" sz="1200" b="1" baseline="0" dirty="0" smtClean="0">
              <a:latin typeface="Century Gothic"/>
              <a:cs typeface="Century Gothic"/>
            </a:rPr>
            <a:t> información </a:t>
          </a:r>
          <a:r>
            <a:rPr lang="es-CO" sz="1200" b="0" baseline="0" dirty="0" smtClean="0">
              <a:latin typeface="Century Gothic"/>
              <a:cs typeface="Century Gothic"/>
            </a:rPr>
            <a:t>para toma de decisiones</a:t>
          </a:r>
          <a:endParaRPr lang="es-CO" sz="1200" b="0" dirty="0">
            <a:latin typeface="Century Gothic"/>
            <a:cs typeface="Century Gothic"/>
          </a:endParaRPr>
        </a:p>
      </dgm:t>
    </dgm:pt>
    <dgm:pt modelId="{DB9737DA-3F9E-4459-97B7-477AD909BC94}" type="parTrans" cxnId="{C4F0A464-8996-4375-B12E-5CD789550A08}">
      <dgm:prSet/>
      <dgm:spPr/>
      <dgm:t>
        <a:bodyPr/>
        <a:lstStyle/>
        <a:p>
          <a:endParaRPr lang="es-CO"/>
        </a:p>
      </dgm:t>
    </dgm:pt>
    <dgm:pt modelId="{CA7076B3-F8B7-4C40-8A4E-483DCF344EB4}" type="sibTrans" cxnId="{C4F0A464-8996-4375-B12E-5CD789550A08}">
      <dgm:prSet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4A8BB6A3-EE72-4316-8FBC-E2B69D6ABD5A}">
      <dgm:prSet phldrT="[Texto]" custT="1"/>
      <dgm:spPr/>
      <dgm:t>
        <a:bodyPr/>
        <a:lstStyle/>
        <a:p>
          <a:r>
            <a:rPr lang="es-CO" sz="1200" b="1" dirty="0" smtClean="0">
              <a:latin typeface="Century Gothic"/>
              <a:cs typeface="Century Gothic"/>
            </a:rPr>
            <a:t>Visión parcializada y de corto plazo </a:t>
          </a:r>
          <a:r>
            <a:rPr lang="es-CO" sz="1200" b="0" dirty="0" smtClean="0">
              <a:latin typeface="Century Gothic"/>
              <a:cs typeface="Century Gothic"/>
            </a:rPr>
            <a:t>del territorio</a:t>
          </a:r>
          <a:endParaRPr lang="es-CO" sz="1200" b="0" dirty="0">
            <a:latin typeface="Century Gothic"/>
            <a:cs typeface="Century Gothic"/>
          </a:endParaRPr>
        </a:p>
      </dgm:t>
    </dgm:pt>
    <dgm:pt modelId="{06F3795A-D0C1-484D-8816-1A9152C0EE18}" type="parTrans" cxnId="{DED61CA0-30E2-42A2-A536-B990B3A8D90A}">
      <dgm:prSet/>
      <dgm:spPr/>
      <dgm:t>
        <a:bodyPr/>
        <a:lstStyle/>
        <a:p>
          <a:endParaRPr lang="es-CO"/>
        </a:p>
      </dgm:t>
    </dgm:pt>
    <dgm:pt modelId="{49B4F6BC-36E6-4972-B922-4EFCDC471BA9}" type="sibTrans" cxnId="{DED61CA0-30E2-42A2-A536-B990B3A8D90A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397B63C7-20C0-4AE0-BE02-A6DF10B5C268}">
      <dgm:prSet phldrT="[Texto]" custT="1"/>
      <dgm:spPr/>
      <dgm:t>
        <a:bodyPr/>
        <a:lstStyle/>
        <a:p>
          <a:r>
            <a:rPr lang="es-CO" sz="1200" b="1" dirty="0" smtClean="0">
              <a:latin typeface="Century Gothic" panose="020B0502020202020204" pitchFamily="34" charset="0"/>
            </a:rPr>
            <a:t>Conflictos de uso del suelo rural</a:t>
          </a:r>
          <a:endParaRPr lang="es-CO" sz="1200" b="0" dirty="0"/>
        </a:p>
      </dgm:t>
    </dgm:pt>
    <dgm:pt modelId="{CD619BB9-6247-4D1B-B18E-D98E05AB695C}" type="sibTrans" cxnId="{BCB5D2C7-0EE9-4CF0-8640-5E66E29A7CBF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9B1B8E9C-278E-49F5-8901-CAB5E4DAF04E}" type="parTrans" cxnId="{BCB5D2C7-0EE9-4CF0-8640-5E66E29A7CBF}">
      <dgm:prSet/>
      <dgm:spPr/>
      <dgm:t>
        <a:bodyPr/>
        <a:lstStyle/>
        <a:p>
          <a:endParaRPr lang="es-CO"/>
        </a:p>
      </dgm:t>
    </dgm:pt>
    <dgm:pt modelId="{821C40AF-6498-4980-9855-EF3989B8666B}">
      <dgm:prSet custT="1"/>
      <dgm:spPr/>
      <dgm:t>
        <a:bodyPr/>
        <a:lstStyle/>
        <a:p>
          <a:r>
            <a:rPr lang="es-CO" sz="1200" b="1" u="none" dirty="0" smtClean="0">
              <a:latin typeface="Century Gothic" panose="020B0502020202020204" pitchFamily="34" charset="0"/>
              <a:cs typeface="Arial" panose="020B0604020202020204" pitchFamily="34" charset="0"/>
            </a:rPr>
            <a:t>Debilidad en el proceso de planificación </a:t>
          </a:r>
          <a:r>
            <a:rPr lang="es-CO" sz="1200" b="0" u="none" dirty="0" smtClean="0">
              <a:latin typeface="Century Gothic" panose="020B0502020202020204" pitchFamily="34" charset="0"/>
              <a:cs typeface="Arial" panose="020B0604020202020204" pitchFamily="34" charset="0"/>
            </a:rPr>
            <a:t>del uso del suelo para actividades agropecuaria</a:t>
          </a:r>
        </a:p>
      </dgm:t>
    </dgm:pt>
    <dgm:pt modelId="{16F7711B-4C51-4B6E-B2FD-C089E5BA2DCE}" type="parTrans" cxnId="{2833F3EC-8A62-49F5-A817-E858B3A9A718}">
      <dgm:prSet/>
      <dgm:spPr/>
      <dgm:t>
        <a:bodyPr/>
        <a:lstStyle/>
        <a:p>
          <a:endParaRPr lang="es-CO"/>
        </a:p>
      </dgm:t>
    </dgm:pt>
    <dgm:pt modelId="{8BDFA17B-770F-4B99-971C-AFF4BBE0EE15}" type="sibTrans" cxnId="{2833F3EC-8A62-49F5-A817-E858B3A9A718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s-CO"/>
        </a:p>
      </dgm:t>
    </dgm:pt>
    <dgm:pt modelId="{570E3799-F2C0-4431-A057-7B336CE5C13F}" type="pres">
      <dgm:prSet presAssocID="{51CA356C-29EA-49E8-95FA-CC8DE46A2DE5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es-CO"/>
        </a:p>
      </dgm:t>
    </dgm:pt>
    <dgm:pt modelId="{4E8DC2D8-AE8E-4B98-8434-BA142C54355F}" type="pres">
      <dgm:prSet presAssocID="{51CA356C-29EA-49E8-95FA-CC8DE46A2DE5}" presName="Name1" presStyleCnt="0"/>
      <dgm:spPr/>
      <dgm:t>
        <a:bodyPr/>
        <a:lstStyle/>
        <a:p>
          <a:endParaRPr lang="es-ES"/>
        </a:p>
      </dgm:t>
    </dgm:pt>
    <dgm:pt modelId="{E36A19A7-B683-403C-A2C3-593CE4EBBE2A}" type="pres">
      <dgm:prSet presAssocID="{7D480834-7139-4342-91F8-7C10E47E2EA9}" presName="picture_1" presStyleCnt="0"/>
      <dgm:spPr/>
      <dgm:t>
        <a:bodyPr/>
        <a:lstStyle/>
        <a:p>
          <a:endParaRPr lang="es-ES"/>
        </a:p>
      </dgm:t>
    </dgm:pt>
    <dgm:pt modelId="{96F6C96D-EF80-40AF-86DD-7860725C1122}" type="pres">
      <dgm:prSet presAssocID="{7D480834-7139-4342-91F8-7C10E47E2EA9}" presName="pictureRepeatNode" presStyleLbl="alignImgPlace1" presStyleIdx="0" presStyleCnt="7" custScaleX="96780" custScaleY="100000" custLinFactNeighborX="10048" custLinFactNeighborY="3107"/>
      <dgm:spPr/>
      <dgm:t>
        <a:bodyPr/>
        <a:lstStyle/>
        <a:p>
          <a:endParaRPr lang="es-CO"/>
        </a:p>
      </dgm:t>
    </dgm:pt>
    <dgm:pt modelId="{2F462AAF-DCA8-48D3-A38C-AD12E6173F0D}" type="pres">
      <dgm:prSet presAssocID="{BABB348B-AF3B-4B13-B325-B3AA13A51E55}" presName="text_1" presStyleLbl="node1" presStyleIdx="0" presStyleCnt="0" custScaleX="141720" custScaleY="98611" custLinFactNeighborX="4275" custLinFactNeighborY="-3516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6D4931D-78D8-B640-9656-EB98C783BFD6}" type="pres">
      <dgm:prSet presAssocID="{8BDFA17B-770F-4B99-971C-AFF4BBE0EE15}" presName="picture_2" presStyleCnt="0"/>
      <dgm:spPr/>
    </dgm:pt>
    <dgm:pt modelId="{C93584B7-8D80-491C-B45C-BA6039D73A15}" type="pres">
      <dgm:prSet presAssocID="{8BDFA17B-770F-4B99-971C-AFF4BBE0EE15}" presName="pictureRepeatNode" presStyleLbl="alignImgPlace1" presStyleIdx="1" presStyleCnt="7" custLinFactNeighborX="44568"/>
      <dgm:spPr/>
      <dgm:t>
        <a:bodyPr/>
        <a:lstStyle/>
        <a:p>
          <a:endParaRPr lang="es-CO"/>
        </a:p>
      </dgm:t>
    </dgm:pt>
    <dgm:pt modelId="{FFF1801E-CD7D-4549-8C9D-CB3D227D3018}" type="pres">
      <dgm:prSet presAssocID="{821C40AF-6498-4980-9855-EF3989B8666B}" presName="line_2" presStyleLbl="parChTrans1D1" presStyleIdx="0" presStyleCnt="6"/>
      <dgm:spPr/>
    </dgm:pt>
    <dgm:pt modelId="{5C193386-6757-D846-8C8A-969D241937D5}" type="pres">
      <dgm:prSet presAssocID="{821C40AF-6498-4980-9855-EF3989B8666B}" presName="textparent_2" presStyleLbl="node1" presStyleIdx="0" presStyleCnt="0"/>
      <dgm:spPr/>
    </dgm:pt>
    <dgm:pt modelId="{DEF7221A-580D-1646-898D-9CB832A2119B}" type="pres">
      <dgm:prSet presAssocID="{821C40AF-6498-4980-9855-EF3989B8666B}" presName="text_2" presStyleLbl="revTx" presStyleIdx="0" presStyleCnt="6" custScaleX="1586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E35D21-CBCF-DA48-B40D-1EFCB2E68C17}" type="pres">
      <dgm:prSet presAssocID="{CD619BB9-6247-4D1B-B18E-D98E05AB695C}" presName="picture_3" presStyleCnt="0"/>
      <dgm:spPr/>
    </dgm:pt>
    <dgm:pt modelId="{5D138295-6F90-4524-9279-A0902A3F5250}" type="pres">
      <dgm:prSet presAssocID="{CD619BB9-6247-4D1B-B18E-D98E05AB695C}" presName="pictureRepeatNode" presStyleLbl="alignImgPlace1" presStyleIdx="2" presStyleCnt="7" custLinFactNeighborX="6136" custLinFactNeighborY="-1707"/>
      <dgm:spPr/>
      <dgm:t>
        <a:bodyPr/>
        <a:lstStyle/>
        <a:p>
          <a:endParaRPr lang="es-CO"/>
        </a:p>
      </dgm:t>
    </dgm:pt>
    <dgm:pt modelId="{B4B543E7-743C-E241-9C10-50D7E60FBCE9}" type="pres">
      <dgm:prSet presAssocID="{397B63C7-20C0-4AE0-BE02-A6DF10B5C268}" presName="line_3" presStyleLbl="parChTrans1D1" presStyleIdx="1" presStyleCnt="6"/>
      <dgm:spPr/>
    </dgm:pt>
    <dgm:pt modelId="{AB5FCCEA-9F99-1948-A9DA-D9897496C30F}" type="pres">
      <dgm:prSet presAssocID="{397B63C7-20C0-4AE0-BE02-A6DF10B5C268}" presName="textparent_3" presStyleLbl="node1" presStyleIdx="0" presStyleCnt="0"/>
      <dgm:spPr/>
    </dgm:pt>
    <dgm:pt modelId="{D17AC093-2CE2-8742-B854-9A2100E48106}" type="pres">
      <dgm:prSet presAssocID="{397B63C7-20C0-4AE0-BE02-A6DF10B5C268}" presName="text_3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955B1C-F938-0142-A628-EDC39516F323}" type="pres">
      <dgm:prSet presAssocID="{A1317E9B-1C25-4267-8895-2E391B1AA0AE}" presName="picture_4" presStyleCnt="0"/>
      <dgm:spPr/>
    </dgm:pt>
    <dgm:pt modelId="{12C0A5C6-2788-4160-9B03-E5E399B1E0BF}" type="pres">
      <dgm:prSet presAssocID="{A1317E9B-1C25-4267-8895-2E391B1AA0AE}" presName="pictureRepeatNode" presStyleLbl="alignImgPlace1" presStyleIdx="3" presStyleCnt="7"/>
      <dgm:spPr/>
      <dgm:t>
        <a:bodyPr/>
        <a:lstStyle/>
        <a:p>
          <a:endParaRPr lang="es-CO"/>
        </a:p>
      </dgm:t>
    </dgm:pt>
    <dgm:pt modelId="{47F412E7-98F0-F442-B390-40417D5B807B}" type="pres">
      <dgm:prSet presAssocID="{1D586ED5-7A49-4EB4-84FF-9512E7FDE09A}" presName="line_4" presStyleLbl="parChTrans1D1" presStyleIdx="2" presStyleCnt="6"/>
      <dgm:spPr/>
    </dgm:pt>
    <dgm:pt modelId="{5E9D07F4-52C0-C540-AE09-029910C000DB}" type="pres">
      <dgm:prSet presAssocID="{1D586ED5-7A49-4EB4-84FF-9512E7FDE09A}" presName="textparent_4" presStyleLbl="node1" presStyleIdx="0" presStyleCnt="0"/>
      <dgm:spPr/>
    </dgm:pt>
    <dgm:pt modelId="{2AE32BC3-1BEE-D94A-B92D-4CE210948C06}" type="pres">
      <dgm:prSet presAssocID="{1D586ED5-7A49-4EB4-84FF-9512E7FDE09A}" presName="text_4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910267-41CB-3C41-B3BF-44C855E9B739}" type="pres">
      <dgm:prSet presAssocID="{AEB8CEB7-C31E-4D0D-8181-666FE549B979}" presName="picture_5" presStyleCnt="0"/>
      <dgm:spPr/>
    </dgm:pt>
    <dgm:pt modelId="{D5484F9B-84D4-47B3-8938-215C70ECD344}" type="pres">
      <dgm:prSet presAssocID="{AEB8CEB7-C31E-4D0D-8181-666FE549B979}" presName="pictureRepeatNode" presStyleLbl="alignImgPlace1" presStyleIdx="4" presStyleCnt="7" custLinFactNeighborY="-87"/>
      <dgm:spPr/>
      <dgm:t>
        <a:bodyPr/>
        <a:lstStyle/>
        <a:p>
          <a:endParaRPr lang="es-CO"/>
        </a:p>
      </dgm:t>
    </dgm:pt>
    <dgm:pt modelId="{E8859D8E-9ED9-5F47-9B09-24FB647F56F6}" type="pres">
      <dgm:prSet presAssocID="{FBCFB55C-0AAC-4FBA-9F7B-72FCCA6AAE2A}" presName="line_5" presStyleLbl="parChTrans1D1" presStyleIdx="3" presStyleCnt="6"/>
      <dgm:spPr/>
    </dgm:pt>
    <dgm:pt modelId="{0E1E0D76-ECF4-B84E-86DF-FD095AD562D8}" type="pres">
      <dgm:prSet presAssocID="{FBCFB55C-0AAC-4FBA-9F7B-72FCCA6AAE2A}" presName="textparent_5" presStyleLbl="node1" presStyleIdx="0" presStyleCnt="0"/>
      <dgm:spPr/>
    </dgm:pt>
    <dgm:pt modelId="{B14BD0B3-A9A3-664A-82E5-14CFBAA5FAD3}" type="pres">
      <dgm:prSet presAssocID="{FBCFB55C-0AAC-4FBA-9F7B-72FCCA6AAE2A}" presName="text_5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1FE720-1C88-F045-9943-B83DAD1F826C}" type="pres">
      <dgm:prSet presAssocID="{CA7076B3-F8B7-4C40-8A4E-483DCF344EB4}" presName="picture_6" presStyleCnt="0"/>
      <dgm:spPr/>
    </dgm:pt>
    <dgm:pt modelId="{61252F77-507F-4132-9F71-D795221EFDB8}" type="pres">
      <dgm:prSet presAssocID="{CA7076B3-F8B7-4C40-8A4E-483DCF344EB4}" presName="pictureRepeatNode" presStyleLbl="alignImgPlace1" presStyleIdx="5" presStyleCnt="7" custAng="10800000" custFlipVert="1" custScaleY="87767" custLinFactNeighborX="-68012" custLinFactNeighborY="96775"/>
      <dgm:spPr/>
      <dgm:t>
        <a:bodyPr/>
        <a:lstStyle/>
        <a:p>
          <a:endParaRPr lang="es-CO"/>
        </a:p>
      </dgm:t>
    </dgm:pt>
    <dgm:pt modelId="{9E39B2BC-2D0B-4D47-A5E0-B425A483C0AB}" type="pres">
      <dgm:prSet presAssocID="{4D89E268-54E6-41B8-A2B8-D3032BB4E8B1}" presName="line_6" presStyleLbl="parChTrans1D1" presStyleIdx="4" presStyleCnt="6"/>
      <dgm:spPr/>
    </dgm:pt>
    <dgm:pt modelId="{52F4B603-7789-0041-8CD4-45408EE06884}" type="pres">
      <dgm:prSet presAssocID="{4D89E268-54E6-41B8-A2B8-D3032BB4E8B1}" presName="textparent_6" presStyleLbl="node1" presStyleIdx="0" presStyleCnt="0"/>
      <dgm:spPr/>
    </dgm:pt>
    <dgm:pt modelId="{F3E139A9-5DF7-E941-BA88-39DC7F551726}" type="pres">
      <dgm:prSet presAssocID="{4D89E268-54E6-41B8-A2B8-D3032BB4E8B1}" presName="text_6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ACE8B0-B44D-9641-AFAD-50D5851E4FF9}" type="pres">
      <dgm:prSet presAssocID="{49B4F6BC-36E6-4972-B922-4EFCDC471BA9}" presName="picture_7" presStyleCnt="0"/>
      <dgm:spPr/>
    </dgm:pt>
    <dgm:pt modelId="{19D7E61F-F622-4CD7-849F-85257F676B63}" type="pres">
      <dgm:prSet presAssocID="{49B4F6BC-36E6-4972-B922-4EFCDC471BA9}" presName="pictureRepeatNode" presStyleLbl="alignImgPlace1" presStyleIdx="6" presStyleCnt="7" custLinFactX="12316" custLinFactY="-7026" custLinFactNeighborX="100000" custLinFactNeighborY="-100000"/>
      <dgm:spPr/>
      <dgm:t>
        <a:bodyPr/>
        <a:lstStyle/>
        <a:p>
          <a:endParaRPr lang="es-CO"/>
        </a:p>
      </dgm:t>
    </dgm:pt>
    <dgm:pt modelId="{B7F46C82-B0B9-A547-86AF-8EBCFDFBF34E}" type="pres">
      <dgm:prSet presAssocID="{4A8BB6A3-EE72-4316-8FBC-E2B69D6ABD5A}" presName="line_7" presStyleLbl="parChTrans1D1" presStyleIdx="5" presStyleCnt="6"/>
      <dgm:spPr/>
    </dgm:pt>
    <dgm:pt modelId="{C5F512C7-0181-9344-91D0-C24D321B27C2}" type="pres">
      <dgm:prSet presAssocID="{4A8BB6A3-EE72-4316-8FBC-E2B69D6ABD5A}" presName="textparent_7" presStyleLbl="node1" presStyleIdx="0" presStyleCnt="0"/>
      <dgm:spPr/>
    </dgm:pt>
    <dgm:pt modelId="{C6C1D535-9A2B-6C4C-B617-20786300FE79}" type="pres">
      <dgm:prSet presAssocID="{4A8BB6A3-EE72-4316-8FBC-E2B69D6ABD5A}" presName="text_7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0E99443-075B-470F-9C94-88B46D43CA75}" type="presOf" srcId="{CA7076B3-F8B7-4C40-8A4E-483DCF344EB4}" destId="{61252F77-507F-4132-9F71-D795221EFDB8}" srcOrd="0" destOrd="0" presId="urn:microsoft.com/office/officeart/2008/layout/CircularPictureCallout"/>
    <dgm:cxn modelId="{84273F73-E357-4681-A1F4-E22DFEFF0D3E}" srcId="{51CA356C-29EA-49E8-95FA-CC8DE46A2DE5}" destId="{1D586ED5-7A49-4EB4-84FF-9512E7FDE09A}" srcOrd="3" destOrd="0" parTransId="{2DA6442E-4A06-493E-9DF2-0067FF804BE8}" sibTransId="{A1317E9B-1C25-4267-8895-2E391B1AA0AE}"/>
    <dgm:cxn modelId="{079649B3-54A5-43AE-B8DE-E2CFF886BD77}" srcId="{51CA356C-29EA-49E8-95FA-CC8DE46A2DE5}" destId="{BABB348B-AF3B-4B13-B325-B3AA13A51E55}" srcOrd="0" destOrd="0" parTransId="{8AA69E03-9678-4416-805B-0D594A104E1C}" sibTransId="{7D480834-7139-4342-91F8-7C10E47E2EA9}"/>
    <dgm:cxn modelId="{5263FBBC-9EC2-4324-9026-BE035AC32CC2}" type="presOf" srcId="{7D480834-7139-4342-91F8-7C10E47E2EA9}" destId="{96F6C96D-EF80-40AF-86DD-7860725C1122}" srcOrd="0" destOrd="0" presId="urn:microsoft.com/office/officeart/2008/layout/CircularPictureCallout"/>
    <dgm:cxn modelId="{CF4EC705-C7C9-4BDC-840A-52FA31BF382E}" type="presOf" srcId="{51CA356C-29EA-49E8-95FA-CC8DE46A2DE5}" destId="{570E3799-F2C0-4431-A057-7B336CE5C13F}" srcOrd="0" destOrd="0" presId="urn:microsoft.com/office/officeart/2008/layout/CircularPictureCallout"/>
    <dgm:cxn modelId="{134A2712-AD61-4838-B58C-D0BC7B5093E1}" type="presOf" srcId="{4D89E268-54E6-41B8-A2B8-D3032BB4E8B1}" destId="{F3E139A9-5DF7-E941-BA88-39DC7F551726}" srcOrd="0" destOrd="0" presId="urn:microsoft.com/office/officeart/2008/layout/CircularPictureCallout"/>
    <dgm:cxn modelId="{4DF5067E-77CF-426C-B0E9-E24AF76833A5}" type="presOf" srcId="{FBCFB55C-0AAC-4FBA-9F7B-72FCCA6AAE2A}" destId="{B14BD0B3-A9A3-664A-82E5-14CFBAA5FAD3}" srcOrd="0" destOrd="0" presId="urn:microsoft.com/office/officeart/2008/layout/CircularPictureCallout"/>
    <dgm:cxn modelId="{C4F0A464-8996-4375-B12E-5CD789550A08}" srcId="{51CA356C-29EA-49E8-95FA-CC8DE46A2DE5}" destId="{4D89E268-54E6-41B8-A2B8-D3032BB4E8B1}" srcOrd="5" destOrd="0" parTransId="{DB9737DA-3F9E-4459-97B7-477AD909BC94}" sibTransId="{CA7076B3-F8B7-4C40-8A4E-483DCF344EB4}"/>
    <dgm:cxn modelId="{BCB5D2C7-0EE9-4CF0-8640-5E66E29A7CBF}" srcId="{51CA356C-29EA-49E8-95FA-CC8DE46A2DE5}" destId="{397B63C7-20C0-4AE0-BE02-A6DF10B5C268}" srcOrd="2" destOrd="0" parTransId="{9B1B8E9C-278E-49F5-8901-CAB5E4DAF04E}" sibTransId="{CD619BB9-6247-4D1B-B18E-D98E05AB695C}"/>
    <dgm:cxn modelId="{1648B820-47E9-4E11-B795-0F31DE15A299}" srcId="{51CA356C-29EA-49E8-95FA-CC8DE46A2DE5}" destId="{FBCFB55C-0AAC-4FBA-9F7B-72FCCA6AAE2A}" srcOrd="4" destOrd="0" parTransId="{8B6D9BBB-2D73-4B85-9268-4209FE413271}" sibTransId="{AEB8CEB7-C31E-4D0D-8181-666FE549B979}"/>
    <dgm:cxn modelId="{064A74AE-FE8D-4D8B-A188-63857BC5E3F6}" type="presOf" srcId="{4A8BB6A3-EE72-4316-8FBC-E2B69D6ABD5A}" destId="{C6C1D535-9A2B-6C4C-B617-20786300FE79}" srcOrd="0" destOrd="0" presId="urn:microsoft.com/office/officeart/2008/layout/CircularPictureCallout"/>
    <dgm:cxn modelId="{0543E861-787E-4FC2-A94B-655674604B34}" type="presOf" srcId="{BABB348B-AF3B-4B13-B325-B3AA13A51E55}" destId="{2F462AAF-DCA8-48D3-A38C-AD12E6173F0D}" srcOrd="0" destOrd="0" presId="urn:microsoft.com/office/officeart/2008/layout/CircularPictureCallout"/>
    <dgm:cxn modelId="{BF1F8EF2-084C-46FA-B3AA-C0378E531CD2}" type="presOf" srcId="{49B4F6BC-36E6-4972-B922-4EFCDC471BA9}" destId="{19D7E61F-F622-4CD7-849F-85257F676B63}" srcOrd="0" destOrd="0" presId="urn:microsoft.com/office/officeart/2008/layout/CircularPictureCallout"/>
    <dgm:cxn modelId="{B47EFA1B-9945-41FF-BAC9-6F6AB9F62815}" type="presOf" srcId="{821C40AF-6498-4980-9855-EF3989B8666B}" destId="{DEF7221A-580D-1646-898D-9CB832A2119B}" srcOrd="0" destOrd="0" presId="urn:microsoft.com/office/officeart/2008/layout/CircularPictureCallout"/>
    <dgm:cxn modelId="{106CB3F9-2455-43DC-95D1-1EDC211D8720}" type="presOf" srcId="{1D586ED5-7A49-4EB4-84FF-9512E7FDE09A}" destId="{2AE32BC3-1BEE-D94A-B92D-4CE210948C06}" srcOrd="0" destOrd="0" presId="urn:microsoft.com/office/officeart/2008/layout/CircularPictureCallout"/>
    <dgm:cxn modelId="{668C60D6-2486-453A-B6E1-29300A55C23F}" type="presOf" srcId="{A1317E9B-1C25-4267-8895-2E391B1AA0AE}" destId="{12C0A5C6-2788-4160-9B03-E5E399B1E0BF}" srcOrd="0" destOrd="0" presId="urn:microsoft.com/office/officeart/2008/layout/CircularPictureCallout"/>
    <dgm:cxn modelId="{F89AC396-5FDE-46AD-85BD-FF5088FF3599}" type="presOf" srcId="{AEB8CEB7-C31E-4D0D-8181-666FE549B979}" destId="{D5484F9B-84D4-47B3-8938-215C70ECD344}" srcOrd="0" destOrd="0" presId="urn:microsoft.com/office/officeart/2008/layout/CircularPictureCallout"/>
    <dgm:cxn modelId="{DED61CA0-30E2-42A2-A536-B990B3A8D90A}" srcId="{51CA356C-29EA-49E8-95FA-CC8DE46A2DE5}" destId="{4A8BB6A3-EE72-4316-8FBC-E2B69D6ABD5A}" srcOrd="6" destOrd="0" parTransId="{06F3795A-D0C1-484D-8816-1A9152C0EE18}" sibTransId="{49B4F6BC-36E6-4972-B922-4EFCDC471BA9}"/>
    <dgm:cxn modelId="{5BAFB6C9-0F22-4080-A13B-F29C1FFC6966}" type="presOf" srcId="{397B63C7-20C0-4AE0-BE02-A6DF10B5C268}" destId="{D17AC093-2CE2-8742-B854-9A2100E48106}" srcOrd="0" destOrd="0" presId="urn:microsoft.com/office/officeart/2008/layout/CircularPictureCallout"/>
    <dgm:cxn modelId="{2833F3EC-8A62-49F5-A817-E858B3A9A718}" srcId="{51CA356C-29EA-49E8-95FA-CC8DE46A2DE5}" destId="{821C40AF-6498-4980-9855-EF3989B8666B}" srcOrd="1" destOrd="0" parTransId="{16F7711B-4C51-4B6E-B2FD-C089E5BA2DCE}" sibTransId="{8BDFA17B-770F-4B99-971C-AFF4BBE0EE15}"/>
    <dgm:cxn modelId="{3F55544B-E83A-48A4-918C-F20C9F4CBC13}" type="presOf" srcId="{8BDFA17B-770F-4B99-971C-AFF4BBE0EE15}" destId="{C93584B7-8D80-491C-B45C-BA6039D73A15}" srcOrd="0" destOrd="0" presId="urn:microsoft.com/office/officeart/2008/layout/CircularPictureCallout"/>
    <dgm:cxn modelId="{D8F77865-336F-428D-833E-23777CF5E14E}" type="presOf" srcId="{CD619BB9-6247-4D1B-B18E-D98E05AB695C}" destId="{5D138295-6F90-4524-9279-A0902A3F5250}" srcOrd="0" destOrd="0" presId="urn:microsoft.com/office/officeart/2008/layout/CircularPictureCallout"/>
    <dgm:cxn modelId="{23F16654-5DA4-4653-B3F5-3371803E1ECF}" type="presParOf" srcId="{570E3799-F2C0-4431-A057-7B336CE5C13F}" destId="{4E8DC2D8-AE8E-4B98-8434-BA142C54355F}" srcOrd="0" destOrd="0" presId="urn:microsoft.com/office/officeart/2008/layout/CircularPictureCallout"/>
    <dgm:cxn modelId="{3D3E7494-73EB-4B2F-8E45-7A2839B7DF9D}" type="presParOf" srcId="{4E8DC2D8-AE8E-4B98-8434-BA142C54355F}" destId="{E36A19A7-B683-403C-A2C3-593CE4EBBE2A}" srcOrd="0" destOrd="0" presId="urn:microsoft.com/office/officeart/2008/layout/CircularPictureCallout"/>
    <dgm:cxn modelId="{E7DDDC27-8C02-4FD5-8775-D986D783FC35}" type="presParOf" srcId="{E36A19A7-B683-403C-A2C3-593CE4EBBE2A}" destId="{96F6C96D-EF80-40AF-86DD-7860725C1122}" srcOrd="0" destOrd="0" presId="urn:microsoft.com/office/officeart/2008/layout/CircularPictureCallout"/>
    <dgm:cxn modelId="{552D6C7B-DFF0-416A-8A31-EFDB0C7E0B49}" type="presParOf" srcId="{4E8DC2D8-AE8E-4B98-8434-BA142C54355F}" destId="{2F462AAF-DCA8-48D3-A38C-AD12E6173F0D}" srcOrd="1" destOrd="0" presId="urn:microsoft.com/office/officeart/2008/layout/CircularPictureCallout"/>
    <dgm:cxn modelId="{BD569C6B-630C-4666-B926-D7DF88463CF8}" type="presParOf" srcId="{4E8DC2D8-AE8E-4B98-8434-BA142C54355F}" destId="{F6D4931D-78D8-B640-9656-EB98C783BFD6}" srcOrd="2" destOrd="0" presId="urn:microsoft.com/office/officeart/2008/layout/CircularPictureCallout"/>
    <dgm:cxn modelId="{599A5535-AC96-4A58-A5EE-D28D393739C8}" type="presParOf" srcId="{F6D4931D-78D8-B640-9656-EB98C783BFD6}" destId="{C93584B7-8D80-491C-B45C-BA6039D73A15}" srcOrd="0" destOrd="0" presId="urn:microsoft.com/office/officeart/2008/layout/CircularPictureCallout"/>
    <dgm:cxn modelId="{D58DBFFA-CE3D-4632-9E2A-147B46FCF107}" type="presParOf" srcId="{4E8DC2D8-AE8E-4B98-8434-BA142C54355F}" destId="{FFF1801E-CD7D-4549-8C9D-CB3D227D3018}" srcOrd="3" destOrd="0" presId="urn:microsoft.com/office/officeart/2008/layout/CircularPictureCallout"/>
    <dgm:cxn modelId="{92E0E339-A909-4CEA-B9C8-F4588E4FFC8B}" type="presParOf" srcId="{4E8DC2D8-AE8E-4B98-8434-BA142C54355F}" destId="{5C193386-6757-D846-8C8A-969D241937D5}" srcOrd="4" destOrd="0" presId="urn:microsoft.com/office/officeart/2008/layout/CircularPictureCallout"/>
    <dgm:cxn modelId="{71E08C89-0295-45B4-BA29-734AF596D4D4}" type="presParOf" srcId="{5C193386-6757-D846-8C8A-969D241937D5}" destId="{DEF7221A-580D-1646-898D-9CB832A2119B}" srcOrd="0" destOrd="0" presId="urn:microsoft.com/office/officeart/2008/layout/CircularPictureCallout"/>
    <dgm:cxn modelId="{A18026C1-6616-4E7B-8EED-CA507A7FA6F0}" type="presParOf" srcId="{4E8DC2D8-AE8E-4B98-8434-BA142C54355F}" destId="{94E35D21-CBCF-DA48-B40D-1EFCB2E68C17}" srcOrd="5" destOrd="0" presId="urn:microsoft.com/office/officeart/2008/layout/CircularPictureCallout"/>
    <dgm:cxn modelId="{5A783EEB-1572-4245-A0B3-864F2F01F776}" type="presParOf" srcId="{94E35D21-CBCF-DA48-B40D-1EFCB2E68C17}" destId="{5D138295-6F90-4524-9279-A0902A3F5250}" srcOrd="0" destOrd="0" presId="urn:microsoft.com/office/officeart/2008/layout/CircularPictureCallout"/>
    <dgm:cxn modelId="{3B876D40-6760-4567-A743-58FEC86675A9}" type="presParOf" srcId="{4E8DC2D8-AE8E-4B98-8434-BA142C54355F}" destId="{B4B543E7-743C-E241-9C10-50D7E60FBCE9}" srcOrd="6" destOrd="0" presId="urn:microsoft.com/office/officeart/2008/layout/CircularPictureCallout"/>
    <dgm:cxn modelId="{8B85AC4B-E2A0-48E2-A642-12CBACDBA16E}" type="presParOf" srcId="{4E8DC2D8-AE8E-4B98-8434-BA142C54355F}" destId="{AB5FCCEA-9F99-1948-A9DA-D9897496C30F}" srcOrd="7" destOrd="0" presId="urn:microsoft.com/office/officeart/2008/layout/CircularPictureCallout"/>
    <dgm:cxn modelId="{CD96BBBF-D758-409F-A7CC-B7041A523343}" type="presParOf" srcId="{AB5FCCEA-9F99-1948-A9DA-D9897496C30F}" destId="{D17AC093-2CE2-8742-B854-9A2100E48106}" srcOrd="0" destOrd="0" presId="urn:microsoft.com/office/officeart/2008/layout/CircularPictureCallout"/>
    <dgm:cxn modelId="{62DC244A-7458-4665-9EE4-CE0DFB027F17}" type="presParOf" srcId="{4E8DC2D8-AE8E-4B98-8434-BA142C54355F}" destId="{97955B1C-F938-0142-A628-EDC39516F323}" srcOrd="8" destOrd="0" presId="urn:microsoft.com/office/officeart/2008/layout/CircularPictureCallout"/>
    <dgm:cxn modelId="{40EB115D-1DC5-4654-9FF5-708CF0D56F87}" type="presParOf" srcId="{97955B1C-F938-0142-A628-EDC39516F323}" destId="{12C0A5C6-2788-4160-9B03-E5E399B1E0BF}" srcOrd="0" destOrd="0" presId="urn:microsoft.com/office/officeart/2008/layout/CircularPictureCallout"/>
    <dgm:cxn modelId="{E480EF24-638F-4FC6-B085-409D312C1E4A}" type="presParOf" srcId="{4E8DC2D8-AE8E-4B98-8434-BA142C54355F}" destId="{47F412E7-98F0-F442-B390-40417D5B807B}" srcOrd="9" destOrd="0" presId="urn:microsoft.com/office/officeart/2008/layout/CircularPictureCallout"/>
    <dgm:cxn modelId="{50BC1236-64D4-4EEC-B0FC-C739D99845E2}" type="presParOf" srcId="{4E8DC2D8-AE8E-4B98-8434-BA142C54355F}" destId="{5E9D07F4-52C0-C540-AE09-029910C000DB}" srcOrd="10" destOrd="0" presId="urn:microsoft.com/office/officeart/2008/layout/CircularPictureCallout"/>
    <dgm:cxn modelId="{CADC43A4-C6C7-4ED9-916A-5F63D407A172}" type="presParOf" srcId="{5E9D07F4-52C0-C540-AE09-029910C000DB}" destId="{2AE32BC3-1BEE-D94A-B92D-4CE210948C06}" srcOrd="0" destOrd="0" presId="urn:microsoft.com/office/officeart/2008/layout/CircularPictureCallout"/>
    <dgm:cxn modelId="{CD9DCBD0-8BF3-473C-A044-464403EDC082}" type="presParOf" srcId="{4E8DC2D8-AE8E-4B98-8434-BA142C54355F}" destId="{2A910267-41CB-3C41-B3BF-44C855E9B739}" srcOrd="11" destOrd="0" presId="urn:microsoft.com/office/officeart/2008/layout/CircularPictureCallout"/>
    <dgm:cxn modelId="{899C3959-F68B-44EA-BCD6-06FCAA236F0C}" type="presParOf" srcId="{2A910267-41CB-3C41-B3BF-44C855E9B739}" destId="{D5484F9B-84D4-47B3-8938-215C70ECD344}" srcOrd="0" destOrd="0" presId="urn:microsoft.com/office/officeart/2008/layout/CircularPictureCallout"/>
    <dgm:cxn modelId="{2339021A-7065-4B91-AE6F-4A7A6624DE70}" type="presParOf" srcId="{4E8DC2D8-AE8E-4B98-8434-BA142C54355F}" destId="{E8859D8E-9ED9-5F47-9B09-24FB647F56F6}" srcOrd="12" destOrd="0" presId="urn:microsoft.com/office/officeart/2008/layout/CircularPictureCallout"/>
    <dgm:cxn modelId="{1B5D20AA-F25B-4613-ADDE-31F70D1C71D7}" type="presParOf" srcId="{4E8DC2D8-AE8E-4B98-8434-BA142C54355F}" destId="{0E1E0D76-ECF4-B84E-86DF-FD095AD562D8}" srcOrd="13" destOrd="0" presId="urn:microsoft.com/office/officeart/2008/layout/CircularPictureCallout"/>
    <dgm:cxn modelId="{0579066F-626F-48BB-B00D-615B96ED94E0}" type="presParOf" srcId="{0E1E0D76-ECF4-B84E-86DF-FD095AD562D8}" destId="{B14BD0B3-A9A3-664A-82E5-14CFBAA5FAD3}" srcOrd="0" destOrd="0" presId="urn:microsoft.com/office/officeart/2008/layout/CircularPictureCallout"/>
    <dgm:cxn modelId="{A572B3BB-B008-40EE-90CF-9A540FEBA9BB}" type="presParOf" srcId="{4E8DC2D8-AE8E-4B98-8434-BA142C54355F}" destId="{A51FE720-1C88-F045-9943-B83DAD1F826C}" srcOrd="14" destOrd="0" presId="urn:microsoft.com/office/officeart/2008/layout/CircularPictureCallout"/>
    <dgm:cxn modelId="{67814952-8D41-4D12-8AFC-37EF47F7F1D7}" type="presParOf" srcId="{A51FE720-1C88-F045-9943-B83DAD1F826C}" destId="{61252F77-507F-4132-9F71-D795221EFDB8}" srcOrd="0" destOrd="0" presId="urn:microsoft.com/office/officeart/2008/layout/CircularPictureCallout"/>
    <dgm:cxn modelId="{44219FC1-0768-4048-ABC7-F14E2D47CFF6}" type="presParOf" srcId="{4E8DC2D8-AE8E-4B98-8434-BA142C54355F}" destId="{9E39B2BC-2D0B-4D47-A5E0-B425A483C0AB}" srcOrd="15" destOrd="0" presId="urn:microsoft.com/office/officeart/2008/layout/CircularPictureCallout"/>
    <dgm:cxn modelId="{B036C2C4-0E61-4EDB-900C-756B83483683}" type="presParOf" srcId="{4E8DC2D8-AE8E-4B98-8434-BA142C54355F}" destId="{52F4B603-7789-0041-8CD4-45408EE06884}" srcOrd="16" destOrd="0" presId="urn:microsoft.com/office/officeart/2008/layout/CircularPictureCallout"/>
    <dgm:cxn modelId="{69D1CA35-5A5D-436C-B262-44CBFDFABDC2}" type="presParOf" srcId="{52F4B603-7789-0041-8CD4-45408EE06884}" destId="{F3E139A9-5DF7-E941-BA88-39DC7F551726}" srcOrd="0" destOrd="0" presId="urn:microsoft.com/office/officeart/2008/layout/CircularPictureCallout"/>
    <dgm:cxn modelId="{469CC79D-F893-40C1-A2A3-F04651F8860C}" type="presParOf" srcId="{4E8DC2D8-AE8E-4B98-8434-BA142C54355F}" destId="{A7ACE8B0-B44D-9641-AFAD-50D5851E4FF9}" srcOrd="17" destOrd="0" presId="urn:microsoft.com/office/officeart/2008/layout/CircularPictureCallout"/>
    <dgm:cxn modelId="{2734DA79-7663-40BC-84CD-B0B29D570490}" type="presParOf" srcId="{A7ACE8B0-B44D-9641-AFAD-50D5851E4FF9}" destId="{19D7E61F-F622-4CD7-849F-85257F676B63}" srcOrd="0" destOrd="0" presId="urn:microsoft.com/office/officeart/2008/layout/CircularPictureCallout"/>
    <dgm:cxn modelId="{F8CC5717-7EAE-490C-B8C5-B8782BCDBC0A}" type="presParOf" srcId="{4E8DC2D8-AE8E-4B98-8434-BA142C54355F}" destId="{B7F46C82-B0B9-A547-86AF-8EBCFDFBF34E}" srcOrd="18" destOrd="0" presId="urn:microsoft.com/office/officeart/2008/layout/CircularPictureCallout"/>
    <dgm:cxn modelId="{C3F6115A-773D-484F-A51C-4FA468F89B58}" type="presParOf" srcId="{4E8DC2D8-AE8E-4B98-8434-BA142C54355F}" destId="{C5F512C7-0181-9344-91D0-C24D321B27C2}" srcOrd="19" destOrd="0" presId="urn:microsoft.com/office/officeart/2008/layout/CircularPictureCallout"/>
    <dgm:cxn modelId="{8CD149A5-347D-44F5-B026-F0AF6EEFE8FE}" type="presParOf" srcId="{C5F512C7-0181-9344-91D0-C24D321B27C2}" destId="{C6C1D535-9A2B-6C4C-B617-20786300FE79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46C82-B0B9-A547-86AF-8EBCFDFBF34E}">
      <dsp:nvSpPr>
        <dsp:cNvPr id="0" name=""/>
        <dsp:cNvSpPr/>
      </dsp:nvSpPr>
      <dsp:spPr>
        <a:xfrm>
          <a:off x="2559873" y="4728900"/>
          <a:ext cx="5170094" cy="0"/>
        </a:xfrm>
        <a:prstGeom prst="line">
          <a:avLst/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9B2BC-2D0B-4D47-A5E0-B425A483C0AB}">
      <dsp:nvSpPr>
        <dsp:cNvPr id="0" name=""/>
        <dsp:cNvSpPr/>
      </dsp:nvSpPr>
      <dsp:spPr>
        <a:xfrm>
          <a:off x="3308829" y="3951827"/>
          <a:ext cx="4421138" cy="0"/>
        </a:xfrm>
        <a:prstGeom prst="line">
          <a:avLst/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59D8E-9ED9-5F47-9B09-24FB647F56F6}">
      <dsp:nvSpPr>
        <dsp:cNvPr id="0" name=""/>
        <dsp:cNvSpPr/>
      </dsp:nvSpPr>
      <dsp:spPr>
        <a:xfrm>
          <a:off x="3716792" y="3041833"/>
          <a:ext cx="4013175" cy="0"/>
        </a:xfrm>
        <a:prstGeom prst="line">
          <a:avLst/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F412E7-98F0-F442-B390-40417D5B807B}">
      <dsp:nvSpPr>
        <dsp:cNvPr id="0" name=""/>
        <dsp:cNvSpPr/>
      </dsp:nvSpPr>
      <dsp:spPr>
        <a:xfrm>
          <a:off x="3716792" y="2070491"/>
          <a:ext cx="4013175" cy="0"/>
        </a:xfrm>
        <a:prstGeom prst="line">
          <a:avLst/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543E7-743C-E241-9C10-50D7E60FBCE9}">
      <dsp:nvSpPr>
        <dsp:cNvPr id="0" name=""/>
        <dsp:cNvSpPr/>
      </dsp:nvSpPr>
      <dsp:spPr>
        <a:xfrm>
          <a:off x="3308829" y="1160497"/>
          <a:ext cx="4421138" cy="0"/>
        </a:xfrm>
        <a:prstGeom prst="line">
          <a:avLst/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1801E-CD7D-4549-8C9D-CB3D227D3018}">
      <dsp:nvSpPr>
        <dsp:cNvPr id="0" name=""/>
        <dsp:cNvSpPr/>
      </dsp:nvSpPr>
      <dsp:spPr>
        <a:xfrm>
          <a:off x="2559873" y="383424"/>
          <a:ext cx="5170094" cy="0"/>
        </a:xfrm>
        <a:prstGeom prst="line">
          <a:avLst/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6C96D-EF80-40AF-86DD-7860725C1122}">
      <dsp:nvSpPr>
        <dsp:cNvPr id="0" name=""/>
        <dsp:cNvSpPr/>
      </dsp:nvSpPr>
      <dsp:spPr>
        <a:xfrm>
          <a:off x="5297575" y="0"/>
          <a:ext cx="4947708" cy="511232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F462AAF-DCA8-48D3-A38C-AD12E6173F0D}">
      <dsp:nvSpPr>
        <dsp:cNvPr id="0" name=""/>
        <dsp:cNvSpPr/>
      </dsp:nvSpPr>
      <dsp:spPr>
        <a:xfrm>
          <a:off x="5551381" y="2141181"/>
          <a:ext cx="4636919" cy="164052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rgbClr val="FFFFFF"/>
              </a:solidFill>
              <a:latin typeface="Century Gothic" panose="020B0502020202020204" pitchFamily="34" charset="0"/>
            </a:rPr>
            <a:t>USO INEFICIENTE DEL SUELO Y ACCESO INEQUITATIVO A LA TIERRA</a:t>
          </a:r>
          <a:endParaRPr lang="es-CO" sz="2800" kern="1200" dirty="0">
            <a:solidFill>
              <a:schemeClr val="bg1"/>
            </a:solidFill>
          </a:endParaRPr>
        </a:p>
      </dsp:txBody>
      <dsp:txXfrm>
        <a:off x="5551381" y="2141181"/>
        <a:ext cx="4636919" cy="1640526"/>
      </dsp:txXfrm>
    </dsp:sp>
    <dsp:sp modelId="{C93584B7-8D80-491C-B45C-BA6039D73A15}">
      <dsp:nvSpPr>
        <dsp:cNvPr id="0" name=""/>
        <dsp:cNvSpPr/>
      </dsp:nvSpPr>
      <dsp:spPr>
        <a:xfrm>
          <a:off x="2518218" y="0"/>
          <a:ext cx="766848" cy="76684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EF7221A-580D-1646-898D-9CB832A2119B}">
      <dsp:nvSpPr>
        <dsp:cNvPr id="0" name=""/>
        <dsp:cNvSpPr/>
      </dsp:nvSpPr>
      <dsp:spPr>
        <a:xfrm>
          <a:off x="41461" y="0"/>
          <a:ext cx="2134987" cy="76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u="none" kern="1200" dirty="0" smtClean="0">
              <a:latin typeface="Century Gothic" panose="020B0502020202020204" pitchFamily="34" charset="0"/>
              <a:cs typeface="Arial" panose="020B0604020202020204" pitchFamily="34" charset="0"/>
            </a:rPr>
            <a:t>Debilidad en el proceso de planificación </a:t>
          </a:r>
          <a:r>
            <a:rPr lang="es-CO" sz="1200" b="0" u="none" kern="1200" dirty="0" smtClean="0">
              <a:latin typeface="Century Gothic" panose="020B0502020202020204" pitchFamily="34" charset="0"/>
              <a:cs typeface="Arial" panose="020B0604020202020204" pitchFamily="34" charset="0"/>
            </a:rPr>
            <a:t>del uso del suelo para actividades agropecuaria</a:t>
          </a:r>
        </a:p>
      </dsp:txBody>
      <dsp:txXfrm>
        <a:off x="41461" y="0"/>
        <a:ext cx="2134987" cy="766848"/>
      </dsp:txXfrm>
    </dsp:sp>
    <dsp:sp modelId="{5D138295-6F90-4524-9279-A0902A3F5250}">
      <dsp:nvSpPr>
        <dsp:cNvPr id="0" name=""/>
        <dsp:cNvSpPr/>
      </dsp:nvSpPr>
      <dsp:spPr>
        <a:xfrm>
          <a:off x="2972458" y="763983"/>
          <a:ext cx="766848" cy="76684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17AC093-2CE2-8742-B854-9A2100E48106}">
      <dsp:nvSpPr>
        <dsp:cNvPr id="0" name=""/>
        <dsp:cNvSpPr/>
      </dsp:nvSpPr>
      <dsp:spPr>
        <a:xfrm>
          <a:off x="2069051" y="777073"/>
          <a:ext cx="856353" cy="76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 smtClean="0">
              <a:latin typeface="Century Gothic" panose="020B0502020202020204" pitchFamily="34" charset="0"/>
            </a:rPr>
            <a:t>Conflictos de uso del suelo rural</a:t>
          </a:r>
          <a:endParaRPr lang="es-CO" sz="1200" b="0" kern="1200" dirty="0"/>
        </a:p>
      </dsp:txBody>
      <dsp:txXfrm>
        <a:off x="2069051" y="777073"/>
        <a:ext cx="856353" cy="766848"/>
      </dsp:txXfrm>
    </dsp:sp>
    <dsp:sp modelId="{12C0A5C6-2788-4160-9B03-E5E399B1E0BF}">
      <dsp:nvSpPr>
        <dsp:cNvPr id="0" name=""/>
        <dsp:cNvSpPr/>
      </dsp:nvSpPr>
      <dsp:spPr>
        <a:xfrm>
          <a:off x="3333368" y="1687067"/>
          <a:ext cx="766848" cy="766848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AE32BC3-1BEE-D94A-B92D-4CE210948C06}">
      <dsp:nvSpPr>
        <dsp:cNvPr id="0" name=""/>
        <dsp:cNvSpPr/>
      </dsp:nvSpPr>
      <dsp:spPr>
        <a:xfrm>
          <a:off x="1985492" y="1687067"/>
          <a:ext cx="1347876" cy="76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Century Gothic" panose="020B0502020202020204" pitchFamily="34" charset="0"/>
            </a:rPr>
            <a:t>Concentración y fraccionamiento </a:t>
          </a:r>
          <a:r>
            <a:rPr lang="es-ES" sz="1200" b="0" kern="1200" dirty="0" smtClean="0">
              <a:latin typeface="Century Gothic" panose="020B0502020202020204" pitchFamily="34" charset="0"/>
            </a:rPr>
            <a:t>de la propiedad</a:t>
          </a:r>
          <a:endParaRPr lang="es-CO" sz="1200" kern="1200" dirty="0"/>
        </a:p>
      </dsp:txBody>
      <dsp:txXfrm>
        <a:off x="1985492" y="1687067"/>
        <a:ext cx="1347876" cy="766848"/>
      </dsp:txXfrm>
    </dsp:sp>
    <dsp:sp modelId="{D5484F9B-84D4-47B3-8938-215C70ECD344}">
      <dsp:nvSpPr>
        <dsp:cNvPr id="0" name=""/>
        <dsp:cNvSpPr/>
      </dsp:nvSpPr>
      <dsp:spPr>
        <a:xfrm>
          <a:off x="3333368" y="2657741"/>
          <a:ext cx="766848" cy="766848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14BD0B3-A9A3-664A-82E5-14CFBAA5FAD3}">
      <dsp:nvSpPr>
        <dsp:cNvPr id="0" name=""/>
        <dsp:cNvSpPr/>
      </dsp:nvSpPr>
      <dsp:spPr>
        <a:xfrm>
          <a:off x="2170696" y="2658409"/>
          <a:ext cx="1162671" cy="76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Century Gothic" panose="020B0502020202020204" pitchFamily="34" charset="0"/>
            </a:rPr>
            <a:t>Informalidad </a:t>
          </a:r>
          <a:r>
            <a:rPr lang="es-ES" sz="1200" b="0" kern="1200" dirty="0" smtClean="0">
              <a:latin typeface="Century Gothic" panose="020B0502020202020204" pitchFamily="34" charset="0"/>
            </a:rPr>
            <a:t>en la tenencia y transacciones </a:t>
          </a:r>
          <a:endParaRPr lang="es-CO" sz="1200" b="0" kern="1200" dirty="0"/>
        </a:p>
      </dsp:txBody>
      <dsp:txXfrm>
        <a:off x="2170696" y="2658409"/>
        <a:ext cx="1162671" cy="766848"/>
      </dsp:txXfrm>
    </dsp:sp>
    <dsp:sp modelId="{61252F77-507F-4132-9F71-D795221EFDB8}">
      <dsp:nvSpPr>
        <dsp:cNvPr id="0" name=""/>
        <dsp:cNvSpPr/>
      </dsp:nvSpPr>
      <dsp:spPr>
        <a:xfrm rot="10800000" flipV="1">
          <a:off x="2403855" y="4357425"/>
          <a:ext cx="766848" cy="673040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3E139A9-5DF7-E941-BA88-39DC7F551726}">
      <dsp:nvSpPr>
        <dsp:cNvPr id="0" name=""/>
        <dsp:cNvSpPr/>
      </dsp:nvSpPr>
      <dsp:spPr>
        <a:xfrm>
          <a:off x="1744538" y="3568402"/>
          <a:ext cx="1180866" cy="76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 smtClean="0">
              <a:latin typeface="Century Gothic"/>
              <a:cs typeface="Century Gothic"/>
            </a:rPr>
            <a:t>Debilidad</a:t>
          </a:r>
          <a:r>
            <a:rPr lang="es-CO" sz="1200" b="1" kern="1200" baseline="0" dirty="0" smtClean="0">
              <a:latin typeface="Century Gothic"/>
              <a:cs typeface="Century Gothic"/>
            </a:rPr>
            <a:t> información </a:t>
          </a:r>
          <a:r>
            <a:rPr lang="es-CO" sz="1200" b="0" kern="1200" baseline="0" dirty="0" smtClean="0">
              <a:latin typeface="Century Gothic"/>
              <a:cs typeface="Century Gothic"/>
            </a:rPr>
            <a:t>para toma de decisiones</a:t>
          </a:r>
          <a:endParaRPr lang="es-CO" sz="1200" b="0" kern="1200" dirty="0">
            <a:latin typeface="Century Gothic"/>
            <a:cs typeface="Century Gothic"/>
          </a:endParaRPr>
        </a:p>
      </dsp:txBody>
      <dsp:txXfrm>
        <a:off x="1744538" y="3568402"/>
        <a:ext cx="1180866" cy="766848"/>
      </dsp:txXfrm>
    </dsp:sp>
    <dsp:sp modelId="{19D7E61F-F622-4CD7-849F-85257F676B63}">
      <dsp:nvSpPr>
        <dsp:cNvPr id="0" name=""/>
        <dsp:cNvSpPr/>
      </dsp:nvSpPr>
      <dsp:spPr>
        <a:xfrm>
          <a:off x="3037743" y="3524748"/>
          <a:ext cx="766848" cy="766848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6C1D535-9A2B-6C4C-B617-20786300FE79}">
      <dsp:nvSpPr>
        <dsp:cNvPr id="0" name=""/>
        <dsp:cNvSpPr/>
      </dsp:nvSpPr>
      <dsp:spPr>
        <a:xfrm>
          <a:off x="1001867" y="4345476"/>
          <a:ext cx="1174581" cy="766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 smtClean="0">
              <a:latin typeface="Century Gothic"/>
              <a:cs typeface="Century Gothic"/>
            </a:rPr>
            <a:t>Visión parcializada y de corto plazo </a:t>
          </a:r>
          <a:r>
            <a:rPr lang="es-CO" sz="1200" b="0" kern="1200" dirty="0" smtClean="0">
              <a:latin typeface="Century Gothic"/>
              <a:cs typeface="Century Gothic"/>
            </a:rPr>
            <a:t>del territorio</a:t>
          </a:r>
          <a:endParaRPr lang="es-CO" sz="1200" b="0" kern="1200" dirty="0">
            <a:latin typeface="Century Gothic"/>
            <a:cs typeface="Century Gothic"/>
          </a:endParaRPr>
        </a:p>
      </dsp:txBody>
      <dsp:txXfrm>
        <a:off x="1001867" y="4345476"/>
        <a:ext cx="1174581" cy="766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E9DCE-7E04-470C-839A-0D4F23951E4B}" type="datetimeFigureOut">
              <a:rPr lang="es-CO" smtClean="0"/>
              <a:t>29/09/2016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1D82C-D89C-44FA-854C-5FB352150D8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1890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53311-0BFB-7840-A353-B53F568B770C}" type="slidenum">
              <a:rPr lang="es-CO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DEBF6-1E81-46BC-B823-3A76FD04C779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1924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8402-802B-4034-813D-8AC136709063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3460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2F5AB-791B-4C4F-AB6E-471AE569A99B}" type="slidenum">
              <a:rPr lang="es-CO" smtClean="0"/>
              <a:pPr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415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53311-0BFB-7840-A353-B53F568B770C}" type="slidenum">
              <a:rPr lang="es-CO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72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53311-0BFB-7840-A353-B53F568B770C}" type="slidenum">
              <a:rPr lang="es-CO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75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48650">
              <a:defRPr/>
            </a:pPr>
            <a:r>
              <a:rPr lang="es-CO" b="1" dirty="0">
                <a:solidFill>
                  <a:prstClr val="white"/>
                </a:solidFill>
                <a:latin typeface="Century Gothic" panose="020B0502020202020204" pitchFamily="34" charset="0"/>
              </a:rPr>
              <a:t>Áreas a Priorizar – Sin Restricciones : 1’514.766 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predios cartográficos, </a:t>
            </a:r>
            <a:r>
              <a:rPr lang="es-CO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23’910.910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</a:t>
            </a:r>
          </a:p>
          <a:p>
            <a:pPr defTabSz="448650">
              <a:defRPr/>
            </a:pPr>
            <a:r>
              <a:rPr lang="es-CO" b="1" dirty="0">
                <a:solidFill>
                  <a:prstClr val="white"/>
                </a:solidFill>
                <a:latin typeface="Century Gothic" panose="020B0502020202020204" pitchFamily="34" charset="0"/>
              </a:rPr>
              <a:t>Áreas a Priorizar – Condicionantes: 168.251 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predios cartográficos, </a:t>
            </a:r>
            <a:r>
              <a:rPr lang="es-CO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4’887.005 </a:t>
            </a:r>
            <a:r>
              <a:rPr lang="es-CO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</a:t>
            </a:r>
            <a:endParaRPr lang="es-CO" dirty="0" smtClean="0"/>
          </a:p>
          <a:p>
            <a:pPr defTabSz="448650">
              <a:defRPr/>
            </a:pPr>
            <a:endParaRPr lang="es-CO" dirty="0" smtClean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E91E-4F4B-40F2-986D-183E30875138}" type="slidenum">
              <a:rPr lang="es-CO" smtClean="0">
                <a:solidFill>
                  <a:prstClr val="black"/>
                </a:solidFill>
              </a:rPr>
              <a:pPr/>
              <a:t>7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09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E91E-4F4B-40F2-986D-183E30875138}" type="slidenum">
              <a:rPr lang="es-CO" smtClean="0"/>
              <a:pPr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773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8EEC6-654E-4E54-827E-75D567605C57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1473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8BAEE-0E12-403A-A7DE-EA45D06C0596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3776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BA5F4-A6A2-4AE7-BEEF-6FFC0A77073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9427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12B7A2-8920-BF43-BE9F-A1CF76849AED}" type="slidenum">
              <a:rPr lang="es-ES" smtClean="0">
                <a:solidFill>
                  <a:prstClr val="black"/>
                </a:solidFill>
              </a:rPr>
              <a:pPr/>
              <a:t>12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083" y="180265"/>
            <a:ext cx="599502" cy="561055"/>
          </a:xfrm>
          <a:prstGeom prst="rect">
            <a:avLst/>
          </a:prstGeom>
        </p:spPr>
      </p:pic>
      <p:sp>
        <p:nvSpPr>
          <p:cNvPr id="6" name="Rectángulo 5"/>
          <p:cNvSpPr/>
          <p:nvPr userDrawn="1"/>
        </p:nvSpPr>
        <p:spPr>
          <a:xfrm>
            <a:off x="9541584" y="355594"/>
            <a:ext cx="1965082" cy="397668"/>
          </a:xfrm>
          <a:prstGeom prst="rect">
            <a:avLst/>
          </a:prstGeom>
        </p:spPr>
        <p:txBody>
          <a:bodyPr wrap="none" lIns="119503" tIns="59751" rIns="119503" bIns="59751">
            <a:spAutoFit/>
          </a:bodyPr>
          <a:lstStyle/>
          <a:p>
            <a:pPr lvl="0" algn="l"/>
            <a:r>
              <a:rPr lang="es-ES" sz="1800" b="1" dirty="0" smtClean="0">
                <a:solidFill>
                  <a:schemeClr val="bg1"/>
                </a:solidFill>
              </a:rPr>
              <a:t>Arquitectura de TI</a:t>
            </a:r>
            <a:endParaRPr lang="es-ES" sz="18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 userDrawn="1"/>
        </p:nvSpPr>
        <p:spPr>
          <a:xfrm>
            <a:off x="9541582" y="155083"/>
            <a:ext cx="1730146" cy="366890"/>
          </a:xfrm>
          <a:prstGeom prst="rect">
            <a:avLst/>
          </a:prstGeom>
        </p:spPr>
        <p:txBody>
          <a:bodyPr wrap="none" lIns="119503" tIns="59751" rIns="119503" bIns="59751">
            <a:spAutoFit/>
          </a:bodyPr>
          <a:lstStyle/>
          <a:p>
            <a:pPr lvl="0" algn="l"/>
            <a:r>
              <a:rPr lang="es-ES" sz="1600" b="0" dirty="0" smtClean="0">
                <a:solidFill>
                  <a:schemeClr val="bg1"/>
                </a:solidFill>
                <a:latin typeface="+mj-lt"/>
              </a:rPr>
              <a:t>Fortalecimiento TI</a:t>
            </a:r>
            <a:endParaRPr lang="es-E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4119" y="79493"/>
            <a:ext cx="1638300" cy="857250"/>
          </a:xfrm>
          <a:prstGeom prst="rect">
            <a:avLst/>
          </a:prstGeom>
        </p:spPr>
      </p:pic>
      <p:grpSp>
        <p:nvGrpSpPr>
          <p:cNvPr id="14" name="Grupo 13"/>
          <p:cNvGrpSpPr/>
          <p:nvPr userDrawn="1"/>
        </p:nvGrpSpPr>
        <p:grpSpPr>
          <a:xfrm>
            <a:off x="3481412" y="6072976"/>
            <a:ext cx="5496330" cy="660329"/>
            <a:chOff x="3481412" y="6156106"/>
            <a:chExt cx="5496330" cy="660329"/>
          </a:xfrm>
        </p:grpSpPr>
        <p:pic>
          <p:nvPicPr>
            <p:cNvPr id="11" name="Imagen 1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481412" y="6156106"/>
              <a:ext cx="2198944" cy="655455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66488" y="6156106"/>
              <a:ext cx="1773381" cy="658885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550724" y="6156106"/>
              <a:ext cx="1427018" cy="66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60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29/09/2016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citizen.me/#sck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hyperlink" Target="https://www.datos.gov.co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https://www.youtube.com/watch?v=FEiHM7TrqD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40021" y="1883701"/>
            <a:ext cx="10515600" cy="34918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"LA INFORMACIÓN, EL RETO DE UN RECURSO INAGOTABLE" </a:t>
            </a:r>
            <a:endParaRPr lang="es-CO" sz="3600" b="1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r>
              <a:rPr lang="es-CO" sz="36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Desarrollo rural y </a:t>
            </a:r>
            <a:r>
              <a:rPr lang="es-CO" sz="36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la p</a:t>
            </a:r>
            <a:r>
              <a:rPr lang="es-CO" sz="36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lanificación </a:t>
            </a:r>
            <a:r>
              <a:rPr lang="es-CO" sz="36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del ordenamiento productivo y</a:t>
            </a:r>
          </a:p>
          <a:p>
            <a:r>
              <a:rPr lang="es-CO" sz="36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social de la propiedad</a:t>
            </a:r>
            <a:endParaRPr lang="es-CO" sz="36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838200" y="1424061"/>
            <a:ext cx="10515600" cy="680223"/>
          </a:xfrm>
        </p:spPr>
        <p:txBody>
          <a:bodyPr>
            <a:normAutofit/>
          </a:bodyPr>
          <a:lstStyle/>
          <a:p>
            <a:r>
              <a:rPr lang="es-CO" sz="28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Resultados (Casos de Éxito) </a:t>
            </a:r>
            <a:endParaRPr lang="es-CO" sz="2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Marcador de contenido 2"/>
          <p:cNvSpPr>
            <a:spLocks noGrp="1"/>
          </p:cNvSpPr>
          <p:nvPr>
            <p:ph idx="1"/>
          </p:nvPr>
        </p:nvSpPr>
        <p:spPr>
          <a:xfrm>
            <a:off x="838200" y="2104284"/>
            <a:ext cx="9883815" cy="6198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16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 realiz</a:t>
            </a:r>
            <a:r>
              <a:rPr lang="es-CO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ó</a:t>
            </a:r>
            <a:r>
              <a:rPr lang="es-CO" sz="16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ejecución de los modelos en el escenario ideal para apoyar a profesionales analistas</a:t>
            </a:r>
            <a:r>
              <a:rPr lang="es-CO" sz="1600" dirty="0" smtClean="0"/>
              <a:t>.</a:t>
            </a:r>
          </a:p>
          <a:p>
            <a:pPr marL="0" indent="0">
              <a:buNone/>
            </a:pPr>
            <a:endParaRPr lang="es-CO" sz="1600" dirty="0"/>
          </a:p>
          <a:p>
            <a:pPr marL="0" indent="0">
              <a:buNone/>
            </a:pPr>
            <a:r>
              <a:rPr lang="es-CO" sz="1600" dirty="0" smtClean="0"/>
              <a:t> </a:t>
            </a:r>
          </a:p>
          <a:p>
            <a:pPr marL="0" indent="0">
              <a:buNone/>
            </a:pPr>
            <a:endParaRPr lang="es-CO" sz="1600" dirty="0"/>
          </a:p>
          <a:p>
            <a:pPr marL="0" indent="0">
              <a:buNone/>
            </a:pPr>
            <a:r>
              <a:rPr lang="es-CO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		</a:t>
            </a:r>
          </a:p>
          <a:p>
            <a:endParaRPr lang="es-CO" sz="2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3701556" y="2784507"/>
          <a:ext cx="4788887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187"/>
                <a:gridCol w="1365250"/>
                <a:gridCol w="1568450"/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 smtClean="0"/>
                        <a:t>Proceso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Antes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Después</a:t>
                      </a:r>
                      <a:endParaRPr lang="es-CO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err="1" smtClean="0"/>
                        <a:t>Intersect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24 HORAS</a:t>
                      </a:r>
                    </a:p>
                    <a:p>
                      <a:pPr marL="0" algn="l" defTabSz="914400" rtl="0" eaLnBrk="1" latinLnBrk="0" hangingPunct="1"/>
                      <a:endParaRPr lang="es-CO" sz="1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4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 HORA</a:t>
                      </a:r>
                      <a:endParaRPr lang="es-CO" sz="14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err="1" smtClean="0"/>
                        <a:t>Join</a:t>
                      </a:r>
                      <a:r>
                        <a:rPr lang="es-CO" sz="1400" dirty="0" smtClean="0"/>
                        <a:t> Field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22 horas</a:t>
                      </a:r>
                    </a:p>
                    <a:p>
                      <a:pPr marL="0" algn="l" defTabSz="914400" rtl="0" eaLnBrk="1" latinLnBrk="0" hangingPunct="1"/>
                      <a:endParaRPr lang="es-CO" sz="1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4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30 Minutos</a:t>
                      </a:r>
                      <a:endParaRPr lang="es-CO" sz="14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CO" sz="3200" b="1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Modelo en general 2:30</a:t>
                      </a:r>
                      <a:r>
                        <a:rPr lang="es-CO" sz="3200" b="1" baseline="0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H:m</a:t>
                      </a:r>
                      <a:endParaRPr lang="es-CO" sz="3200" b="1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CO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CO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4260400" y="5258467"/>
            <a:ext cx="3671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/>
              <a:t>(servidor, </a:t>
            </a:r>
            <a:r>
              <a:rPr lang="es-CO" b="1" dirty="0"/>
              <a:t>proceso </a:t>
            </a:r>
            <a:r>
              <a:rPr lang="es-CO" b="1" dirty="0" smtClean="0"/>
              <a:t>optimizado</a:t>
            </a:r>
            <a:r>
              <a:rPr lang="es-CO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96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61" y="1719598"/>
            <a:ext cx="3467584" cy="3629532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5105445" y="2826667"/>
            <a:ext cx="5178231" cy="1660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009834"/>
                </a:solidFill>
                <a:latin typeface="Century Gothic" panose="020B0502020202020204" pitchFamily="34" charset="0"/>
              </a:rPr>
              <a:t>SCRIPT DE PYTHON PARA LA GENERACIÓN DE GRUPOS DE POLÍGONOS ADYACENTES DE ACUERDO A UNA MAGNITUD ACUMULADA</a:t>
            </a:r>
            <a:endParaRPr lang="en-US" sz="2000" b="1" dirty="0">
              <a:solidFill>
                <a:srgbClr val="00983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5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white"/>
              </a:solidFill>
            </a:endParaRPr>
          </a:p>
        </p:txBody>
      </p:sp>
      <p:pic>
        <p:nvPicPr>
          <p:cNvPr id="99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4" y="2390225"/>
            <a:ext cx="15579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06" y="2390225"/>
            <a:ext cx="1557902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90" y="2390225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71" y="2390225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52" y="2390225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n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33" y="2390225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Imagen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16" y="2390225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" y="4561091"/>
            <a:ext cx="15579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4" y="222945"/>
            <a:ext cx="1557902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Imagen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08" y="222945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Imagen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89" y="222945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Imagen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70" y="222945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Imagen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44" y="222946"/>
            <a:ext cx="1557899" cy="197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Imagen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22" y="235040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Imagen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16" y="222945"/>
            <a:ext cx="15579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dondear rectángulo de esquina del mismo lado 59"/>
          <p:cNvSpPr/>
          <p:nvPr/>
        </p:nvSpPr>
        <p:spPr>
          <a:xfrm rot="16200000">
            <a:off x="2705476" y="1692591"/>
            <a:ext cx="250125" cy="739033"/>
          </a:xfrm>
          <a:prstGeom prst="round2SameRect">
            <a:avLst/>
          </a:prstGeom>
          <a:solidFill>
            <a:srgbClr val="A8008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spc="-7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Reserva Natural de la Sociedad</a:t>
            </a:r>
            <a:endParaRPr lang="es-CO" sz="700" b="1" spc="-7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" name="Imagen 10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32" y="1453650"/>
            <a:ext cx="3569006" cy="453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1" name="Imagen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0" y="4561091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" name="Imagen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55" y="4561091"/>
            <a:ext cx="15579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Imagen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71" y="4561091"/>
            <a:ext cx="15579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4" name="Imagen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87" y="4561091"/>
            <a:ext cx="15579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" name="Imagen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03" y="4561091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" name="Imagen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18" y="4561091"/>
            <a:ext cx="1557899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" name="Imagen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30" y="4561091"/>
            <a:ext cx="15579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8" name="Redondear rectángulo de esquina del mismo lado 117"/>
          <p:cNvSpPr/>
          <p:nvPr/>
        </p:nvSpPr>
        <p:spPr>
          <a:xfrm rot="16200000">
            <a:off x="1282587" y="6031386"/>
            <a:ext cx="250125" cy="769278"/>
          </a:xfrm>
          <a:prstGeom prst="round2SameRect">
            <a:avLst/>
          </a:prstGeom>
          <a:solidFill>
            <a:srgbClr val="D7C29E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Pendientes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Redondear rectángulo de esquina del mismo lado 118"/>
          <p:cNvSpPr/>
          <p:nvPr/>
        </p:nvSpPr>
        <p:spPr>
          <a:xfrm rot="16200000">
            <a:off x="2276305" y="6046482"/>
            <a:ext cx="250125" cy="739084"/>
          </a:xfrm>
          <a:prstGeom prst="round2SameRect">
            <a:avLst/>
          </a:prstGeom>
          <a:solidFill>
            <a:srgbClr val="FFAA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Susceptibilidad a Erosión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Redondear rectángulo de esquina del mismo lado 119"/>
          <p:cNvSpPr/>
          <p:nvPr/>
        </p:nvSpPr>
        <p:spPr>
          <a:xfrm rot="16200000">
            <a:off x="3283216" y="6051857"/>
            <a:ext cx="250123" cy="767421"/>
          </a:xfrm>
          <a:prstGeom prst="round2SameRect">
            <a:avLst/>
          </a:prstGeom>
          <a:solidFill>
            <a:srgbClr val="A8008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Remoción en Masa</a:t>
            </a:r>
            <a:endParaRPr lang="es-CO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Redondear rectángulo de esquina del mismo lado 120"/>
          <p:cNvSpPr/>
          <p:nvPr/>
        </p:nvSpPr>
        <p:spPr>
          <a:xfrm rot="16200000">
            <a:off x="4287260" y="6027371"/>
            <a:ext cx="250123" cy="777302"/>
          </a:xfrm>
          <a:prstGeom prst="round2SameRect">
            <a:avLst/>
          </a:prstGeom>
          <a:solidFill>
            <a:srgbClr val="0066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Zonas Inundables</a:t>
            </a:r>
            <a:endParaRPr lang="es-CO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Redondear rectángulo de esquina del mismo lado 121"/>
          <p:cNvSpPr/>
          <p:nvPr/>
        </p:nvSpPr>
        <p:spPr>
          <a:xfrm rot="16200000">
            <a:off x="5299360" y="6030770"/>
            <a:ext cx="250125" cy="770501"/>
          </a:xfrm>
          <a:prstGeom prst="round2SameRect">
            <a:avLst/>
          </a:prstGeom>
          <a:solidFill>
            <a:srgbClr val="DF73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spc="-6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Zonas amenaza volcánica </a:t>
            </a:r>
            <a:endParaRPr lang="es-CO" sz="700" b="1" spc="-6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dondear rectángulo de esquina del mismo lado 122"/>
          <p:cNvSpPr/>
          <p:nvPr/>
        </p:nvSpPr>
        <p:spPr>
          <a:xfrm rot="16200000">
            <a:off x="6322338" y="6010034"/>
            <a:ext cx="250125" cy="811969"/>
          </a:xfrm>
          <a:prstGeom prst="round2SameRect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spc="-1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Territorios </a:t>
            </a:r>
            <a:r>
              <a:rPr lang="es-CO" sz="700" b="1" spc="-1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artificializados</a:t>
            </a:r>
            <a:r>
              <a:rPr lang="es-CO" sz="700" b="1" spc="-1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, bosques…</a:t>
            </a:r>
            <a:endParaRPr lang="es-CO" sz="700" b="1" spc="-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Redondear rectángulo de esquina del mismo lado 123"/>
          <p:cNvSpPr/>
          <p:nvPr/>
        </p:nvSpPr>
        <p:spPr>
          <a:xfrm rot="16200000">
            <a:off x="7320304" y="6038183"/>
            <a:ext cx="250125" cy="755667"/>
          </a:xfrm>
          <a:prstGeom prst="round2Same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Deforestación</a:t>
            </a:r>
            <a:endParaRPr lang="es-CO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974862" y="2445357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2091185" y="2445357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3210352" y="2445357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4321239" y="2445357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5437562" y="2445357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6540327" y="2445357"/>
            <a:ext cx="673953" cy="288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91" name="CuadroTexto 13"/>
          <p:cNvSpPr txBox="1">
            <a:spLocks noChangeArrowheads="1"/>
          </p:cNvSpPr>
          <p:nvPr/>
        </p:nvSpPr>
        <p:spPr bwMode="auto">
          <a:xfrm>
            <a:off x="8387287" y="297977"/>
            <a:ext cx="4040295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3100" b="1" dirty="0" smtClean="0">
                <a:latin typeface="Century Gothic" charset="0"/>
              </a:rPr>
              <a:t>Restricciones</a:t>
            </a:r>
          </a:p>
        </p:txBody>
      </p:sp>
      <p:sp>
        <p:nvSpPr>
          <p:cNvPr id="104" name="Rectángulo 103"/>
          <p:cNvSpPr/>
          <p:nvPr/>
        </p:nvSpPr>
        <p:spPr>
          <a:xfrm>
            <a:off x="8678133" y="5596001"/>
            <a:ext cx="2162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600" b="1" dirty="0">
                <a:latin typeface="Century Gothic" charset="0"/>
                <a:ea typeface="MS PGothic" charset="0"/>
                <a:cs typeface="Tahoma" charset="0"/>
              </a:rPr>
              <a:t>94’478.341 ha (83%)</a:t>
            </a:r>
          </a:p>
        </p:txBody>
      </p:sp>
      <p:sp>
        <p:nvSpPr>
          <p:cNvPr id="107" name="Rectángulo 106"/>
          <p:cNvSpPr/>
          <p:nvPr/>
        </p:nvSpPr>
        <p:spPr>
          <a:xfrm>
            <a:off x="983842" y="297977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08" name="Rectángulo 107"/>
          <p:cNvSpPr/>
          <p:nvPr/>
        </p:nvSpPr>
        <p:spPr>
          <a:xfrm>
            <a:off x="2100165" y="297977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09" name="Rectángulo 108"/>
          <p:cNvSpPr/>
          <p:nvPr/>
        </p:nvSpPr>
        <p:spPr>
          <a:xfrm>
            <a:off x="3219332" y="297977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10" name="Rectángulo 109"/>
          <p:cNvSpPr/>
          <p:nvPr/>
        </p:nvSpPr>
        <p:spPr>
          <a:xfrm>
            <a:off x="4330219" y="297977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25" name="Rectángulo 124"/>
          <p:cNvSpPr/>
          <p:nvPr/>
        </p:nvSpPr>
        <p:spPr>
          <a:xfrm>
            <a:off x="5446542" y="297977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26" name="Rectángulo 125"/>
          <p:cNvSpPr/>
          <p:nvPr/>
        </p:nvSpPr>
        <p:spPr>
          <a:xfrm>
            <a:off x="6549307" y="297977"/>
            <a:ext cx="673953" cy="288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27" name="Rectángulo 126"/>
          <p:cNvSpPr/>
          <p:nvPr/>
        </p:nvSpPr>
        <p:spPr>
          <a:xfrm>
            <a:off x="667412" y="4606953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28" name="Rectángulo 127"/>
          <p:cNvSpPr/>
          <p:nvPr/>
        </p:nvSpPr>
        <p:spPr>
          <a:xfrm>
            <a:off x="1672101" y="4606953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29" name="Rectángulo 128"/>
          <p:cNvSpPr/>
          <p:nvPr/>
        </p:nvSpPr>
        <p:spPr>
          <a:xfrm>
            <a:off x="2676790" y="4606953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30" name="Rectángulo 129"/>
          <p:cNvSpPr/>
          <p:nvPr/>
        </p:nvSpPr>
        <p:spPr>
          <a:xfrm>
            <a:off x="3681479" y="4606953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31" name="Rectángulo 130"/>
          <p:cNvSpPr/>
          <p:nvPr/>
        </p:nvSpPr>
        <p:spPr>
          <a:xfrm>
            <a:off x="4686168" y="4606953"/>
            <a:ext cx="67395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32" name="Rectángulo 131"/>
          <p:cNvSpPr/>
          <p:nvPr/>
        </p:nvSpPr>
        <p:spPr>
          <a:xfrm>
            <a:off x="5690857" y="4614397"/>
            <a:ext cx="673953" cy="288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33" name="Rectángulo 132"/>
          <p:cNvSpPr/>
          <p:nvPr/>
        </p:nvSpPr>
        <p:spPr>
          <a:xfrm>
            <a:off x="6695547" y="4614397"/>
            <a:ext cx="673953" cy="288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42" name="Redondear rectángulo de esquina del mismo lado 41"/>
          <p:cNvSpPr/>
          <p:nvPr/>
        </p:nvSpPr>
        <p:spPr>
          <a:xfrm rot="16200000">
            <a:off x="1582408" y="3845750"/>
            <a:ext cx="250125" cy="761149"/>
          </a:xfrm>
          <a:prstGeom prst="round2SameRect">
            <a:avLst/>
          </a:prstGeom>
          <a:solidFill>
            <a:srgbClr val="FFAA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Resguardos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Redondear rectángulo de esquina del mismo lado 91"/>
          <p:cNvSpPr/>
          <p:nvPr/>
        </p:nvSpPr>
        <p:spPr>
          <a:xfrm rot="16200000">
            <a:off x="2723595" y="3837650"/>
            <a:ext cx="250122" cy="746941"/>
          </a:xfrm>
          <a:prstGeom prst="round2SameRect">
            <a:avLst/>
          </a:prstGeom>
          <a:solidFill>
            <a:srgbClr val="DFD58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Comunidades Negras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Redondear rectángulo de esquina del mismo lado 92"/>
          <p:cNvSpPr/>
          <p:nvPr/>
        </p:nvSpPr>
        <p:spPr>
          <a:xfrm rot="16200000">
            <a:off x="3826740" y="3858145"/>
            <a:ext cx="250127" cy="736364"/>
          </a:xfrm>
          <a:prstGeom prst="round2SameRect">
            <a:avLst/>
          </a:prstGeom>
          <a:solidFill>
            <a:srgbClr val="D463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Reserva Ley 70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Redondear rectángulo de esquina del mismo lado 93"/>
          <p:cNvSpPr/>
          <p:nvPr/>
        </p:nvSpPr>
        <p:spPr>
          <a:xfrm rot="16200000">
            <a:off x="4932187" y="3824498"/>
            <a:ext cx="250127" cy="770699"/>
          </a:xfrm>
          <a:prstGeom prst="round2SameRect">
            <a:avLst/>
          </a:prstGeom>
          <a:solidFill>
            <a:srgbClr val="B06CD7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spc="-5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Zonas de Reserva Campesina</a:t>
            </a:r>
            <a:endParaRPr lang="es-CO" sz="700" b="1" spc="-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Redondear rectángulo de esquina del mismo lado 94"/>
          <p:cNvSpPr/>
          <p:nvPr/>
        </p:nvSpPr>
        <p:spPr>
          <a:xfrm rot="16200000">
            <a:off x="6031595" y="3881793"/>
            <a:ext cx="250127" cy="749786"/>
          </a:xfrm>
          <a:prstGeom prst="round2SameRect">
            <a:avLst/>
          </a:prstGeom>
          <a:solidFill>
            <a:srgbClr val="7288F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Páramos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Redondear rectángulo de esquina del mismo lado 95"/>
          <p:cNvSpPr/>
          <p:nvPr/>
        </p:nvSpPr>
        <p:spPr>
          <a:xfrm rot="16200000">
            <a:off x="7149232" y="3849464"/>
            <a:ext cx="250122" cy="739825"/>
          </a:xfrm>
          <a:prstGeom prst="round2SameRect">
            <a:avLst/>
          </a:prstGeom>
          <a:solidFill>
            <a:srgbClr val="00C1F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Humedal  RAMSAR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Redondear rectángulo de esquina del mismo lado 96"/>
          <p:cNvSpPr/>
          <p:nvPr/>
        </p:nvSpPr>
        <p:spPr>
          <a:xfrm rot="16200000">
            <a:off x="264629" y="6034057"/>
            <a:ext cx="250127" cy="763939"/>
          </a:xfrm>
          <a:prstGeom prst="round2SameRect">
            <a:avLst/>
          </a:prstGeom>
          <a:solidFill>
            <a:srgbClr val="A0FF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Zonas de Protección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Redondear rectángulo de esquina del mismo lado 97"/>
          <p:cNvSpPr/>
          <p:nvPr/>
        </p:nvSpPr>
        <p:spPr>
          <a:xfrm rot="16200000">
            <a:off x="476183" y="1661683"/>
            <a:ext cx="250123" cy="780642"/>
          </a:xfrm>
          <a:prstGeom prst="round2SameRect">
            <a:avLst/>
          </a:prstGeom>
          <a:solidFill>
            <a:srgbClr val="70A8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Sistema de Parques N.N.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Redondear rectángulo de esquina del mismo lado 58"/>
          <p:cNvSpPr/>
          <p:nvPr/>
        </p:nvSpPr>
        <p:spPr>
          <a:xfrm rot="16200000">
            <a:off x="1624624" y="1666654"/>
            <a:ext cx="250123" cy="770699"/>
          </a:xfrm>
          <a:prstGeom prst="round2SameRect">
            <a:avLst/>
          </a:prstGeom>
          <a:solidFill>
            <a:srgbClr val="2371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Parque Regional</a:t>
            </a:r>
            <a:endParaRPr lang="es-CO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edondear rectángulo de esquina del mismo lado 60"/>
          <p:cNvSpPr/>
          <p:nvPr/>
        </p:nvSpPr>
        <p:spPr>
          <a:xfrm rot="16200000">
            <a:off x="3801313" y="1680936"/>
            <a:ext cx="250125" cy="742134"/>
          </a:xfrm>
          <a:prstGeom prst="round2SameRect">
            <a:avLst/>
          </a:prstGeom>
          <a:solidFill>
            <a:srgbClr val="00E49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Reserva Forestal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dondear rectángulo de esquina del mismo lado 65"/>
          <p:cNvSpPr/>
          <p:nvPr/>
        </p:nvSpPr>
        <p:spPr>
          <a:xfrm rot="16200000">
            <a:off x="6054755" y="1685684"/>
            <a:ext cx="250123" cy="752860"/>
          </a:xfrm>
          <a:prstGeom prst="round2Same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Áreas de Recreación</a:t>
            </a:r>
            <a:endParaRPr lang="es-CO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Redondear rectángulo de esquina del mismo lado 66"/>
          <p:cNvSpPr/>
          <p:nvPr/>
        </p:nvSpPr>
        <p:spPr>
          <a:xfrm rot="16200000">
            <a:off x="4977773" y="1686403"/>
            <a:ext cx="250125" cy="752859"/>
          </a:xfrm>
          <a:prstGeom prst="round2SameRect">
            <a:avLst/>
          </a:prstGeom>
          <a:solidFill>
            <a:srgbClr val="00A88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Reservas Ley 2ª   Sustracciones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edondear rectángulo de esquina del mismo lado 75"/>
          <p:cNvSpPr/>
          <p:nvPr/>
        </p:nvSpPr>
        <p:spPr>
          <a:xfrm rot="16200000">
            <a:off x="7145671" y="1680672"/>
            <a:ext cx="250125" cy="746939"/>
          </a:xfrm>
          <a:prstGeom prst="round2SameRect">
            <a:avLst/>
          </a:prstGeom>
          <a:solidFill>
            <a:srgbClr val="FF7E7E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Manglares</a:t>
            </a:r>
            <a:endParaRPr lang="es-CO" sz="7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Redondear rectángulo de esquina del mismo lado 99"/>
          <p:cNvSpPr/>
          <p:nvPr/>
        </p:nvSpPr>
        <p:spPr>
          <a:xfrm rot="16200000">
            <a:off x="469877" y="3866305"/>
            <a:ext cx="250125" cy="759846"/>
          </a:xfrm>
          <a:prstGeom prst="round2SameRect">
            <a:avLst/>
          </a:prstGeom>
          <a:solidFill>
            <a:srgbClr val="73000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lIns="0" tIns="36000" rIns="0" bIns="36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700" b="1" spc="-50" dirty="0">
                <a:solidFill>
                  <a:schemeClr val="bg1"/>
                </a:solidFill>
                <a:latin typeface="Century Gothic" panose="020B0502020202020204" pitchFamily="34" charset="0"/>
              </a:rPr>
              <a:t>Parques y Áreas Arqueológicas </a:t>
            </a:r>
          </a:p>
        </p:txBody>
      </p:sp>
      <p:sp>
        <p:nvSpPr>
          <p:cNvPr id="135" name="Rectángulo 134"/>
          <p:cNvSpPr/>
          <p:nvPr/>
        </p:nvSpPr>
        <p:spPr>
          <a:xfrm>
            <a:off x="8110937" y="2468869"/>
            <a:ext cx="673953" cy="288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+</a:t>
            </a:r>
            <a:endParaRPr lang="es-CO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  <p:sp>
        <p:nvSpPr>
          <p:cNvPr id="138" name="Rectángulo 137"/>
          <p:cNvSpPr/>
          <p:nvPr/>
        </p:nvSpPr>
        <p:spPr>
          <a:xfrm>
            <a:off x="8465917" y="3087837"/>
            <a:ext cx="430927" cy="58477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3200" b="1" dirty="0" smtClean="0">
                <a:ln w="22225">
                  <a:noFill/>
                  <a:prstDash val="solid"/>
                </a:ln>
                <a:latin typeface="Century Gothic"/>
                <a:cs typeface="Century Gothic"/>
              </a:rPr>
              <a:t>=</a:t>
            </a:r>
            <a:endParaRPr lang="es-CO" sz="3200" b="1" dirty="0">
              <a:ln w="22225">
                <a:noFill/>
                <a:prstDash val="solid"/>
              </a:ln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572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>
            <a:off x="18011" y="7386"/>
            <a:ext cx="12173989" cy="685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9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197" y="22783"/>
            <a:ext cx="778911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139312" y="1002811"/>
            <a:ext cx="88329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Temperatura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1321408" y="1055985"/>
            <a:ext cx="85505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Precipitación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2389997" y="1081477"/>
            <a:ext cx="9724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Índice Climático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3530747" y="1125902"/>
            <a:ext cx="901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Profundidad efectiva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4615738" y="1142620"/>
            <a:ext cx="980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Humedad del Suelo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5742937" y="1169640"/>
            <a:ext cx="908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Disponibilidad de Nutrientes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133552" y="2584012"/>
            <a:ext cx="9898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Clase Textural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1240295" y="2548841"/>
            <a:ext cx="9743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Grado de Erosión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2408634" y="2522085"/>
            <a:ext cx="9495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Pendiente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3536321" y="2480196"/>
            <a:ext cx="89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Susceptibilidad a deslizamientos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4632539" y="2453937"/>
            <a:ext cx="909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Susceptibilidad a Inundaciones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5781888" y="2417084"/>
            <a:ext cx="911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Amenazas Volcánicas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460590" y="3815235"/>
            <a:ext cx="11713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Integridad Ecológica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1727535" y="3806443"/>
            <a:ext cx="11890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Cobertura de la Tierra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74" name="CuadroTexto 73"/>
          <p:cNvSpPr txBox="1"/>
          <p:nvPr/>
        </p:nvSpPr>
        <p:spPr>
          <a:xfrm>
            <a:off x="3000869" y="3815235"/>
            <a:ext cx="13236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Amenazas por Incendios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4533886" y="3806443"/>
            <a:ext cx="840255" cy="35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Ecosistemas Estratégicos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5821538" y="3806443"/>
            <a:ext cx="835597" cy="35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 smtClean="0">
                <a:latin typeface="Century Gothic" pitchFamily="34" charset="0"/>
              </a:rPr>
              <a:t>Deforestación --CIF-</a:t>
            </a:r>
            <a:endParaRPr lang="es-CO" sz="700" dirty="0">
              <a:latin typeface="Century Gothic" pitchFamily="34" charset="0"/>
            </a:endParaRPr>
          </a:p>
        </p:txBody>
      </p:sp>
      <p:sp>
        <p:nvSpPr>
          <p:cNvPr id="99" name="CuadroTexto 98"/>
          <p:cNvSpPr txBox="1"/>
          <p:nvPr/>
        </p:nvSpPr>
        <p:spPr>
          <a:xfrm>
            <a:off x="5576257" y="5863260"/>
            <a:ext cx="1203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CO" sz="800" dirty="0"/>
              <a:t>Indicadores Económicos Municipales</a:t>
            </a:r>
          </a:p>
        </p:txBody>
      </p:sp>
      <p:sp>
        <p:nvSpPr>
          <p:cNvPr id="102" name="CuadroTexto 101"/>
          <p:cNvSpPr txBox="1"/>
          <p:nvPr/>
        </p:nvSpPr>
        <p:spPr>
          <a:xfrm>
            <a:off x="4611601" y="5863260"/>
            <a:ext cx="855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defRPr/>
            </a:pPr>
            <a:r>
              <a:rPr lang="es-CO" sz="800" dirty="0"/>
              <a:t>Costo de tierras rurales</a:t>
            </a:r>
            <a:endParaRPr lang="es-CO" sz="800" b="1" dirty="0">
              <a:latin typeface="Arial"/>
            </a:endParaRPr>
          </a:p>
        </p:txBody>
      </p:sp>
      <p:sp>
        <p:nvSpPr>
          <p:cNvPr id="105" name="CuadroTexto 104"/>
          <p:cNvSpPr txBox="1"/>
          <p:nvPr/>
        </p:nvSpPr>
        <p:spPr>
          <a:xfrm>
            <a:off x="2351135" y="5863260"/>
            <a:ext cx="9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CO" sz="800" dirty="0"/>
              <a:t>Distribución y tamaño de los predios</a:t>
            </a:r>
            <a:endParaRPr lang="es-CO" sz="400" b="1" dirty="0">
              <a:latin typeface="Arial"/>
            </a:endParaRPr>
          </a:p>
        </p:txBody>
      </p:sp>
      <p:sp>
        <p:nvSpPr>
          <p:cNvPr id="108" name="CuadroTexto 107"/>
          <p:cNvSpPr txBox="1"/>
          <p:nvPr/>
        </p:nvSpPr>
        <p:spPr>
          <a:xfrm>
            <a:off x="332859" y="6666103"/>
            <a:ext cx="901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CO" sz="800" dirty="0"/>
              <a:t>Mercado laboral</a:t>
            </a:r>
            <a:endParaRPr lang="es-CO" sz="800" b="1" dirty="0">
              <a:solidFill>
                <a:srgbClr val="222222"/>
              </a:solidFill>
              <a:latin typeface="Arial"/>
            </a:endParaRPr>
          </a:p>
        </p:txBody>
      </p:sp>
      <p:sp>
        <p:nvSpPr>
          <p:cNvPr id="111" name="CuadroTexto 110"/>
          <p:cNvSpPr txBox="1"/>
          <p:nvPr/>
        </p:nvSpPr>
        <p:spPr>
          <a:xfrm>
            <a:off x="3446874" y="5863260"/>
            <a:ext cx="980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CO" sz="800" dirty="0"/>
              <a:t>Infraestructura y logística</a:t>
            </a:r>
            <a:endParaRPr lang="es-CO" sz="800" b="1" dirty="0">
              <a:solidFill>
                <a:srgbClr val="222222"/>
              </a:solidFill>
              <a:latin typeface="Arial"/>
            </a:endParaRPr>
          </a:p>
        </p:txBody>
      </p:sp>
      <p:sp>
        <p:nvSpPr>
          <p:cNvPr id="114" name="CuadroTexto 113"/>
          <p:cNvSpPr txBox="1"/>
          <p:nvPr/>
        </p:nvSpPr>
        <p:spPr>
          <a:xfrm>
            <a:off x="1359842" y="5347368"/>
            <a:ext cx="9088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CO" sz="800" dirty="0"/>
              <a:t>Seguridad</a:t>
            </a:r>
            <a:endParaRPr lang="es-CO" sz="800" b="1" dirty="0">
              <a:solidFill>
                <a:srgbClr val="222222"/>
              </a:solidFill>
              <a:latin typeface="Arial"/>
            </a:endParaRPr>
          </a:p>
        </p:txBody>
      </p:sp>
      <p:sp>
        <p:nvSpPr>
          <p:cNvPr id="121" name="CuadroTexto 120"/>
          <p:cNvSpPr txBox="1"/>
          <p:nvPr/>
        </p:nvSpPr>
        <p:spPr>
          <a:xfrm>
            <a:off x="252820" y="5351741"/>
            <a:ext cx="9806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CO" sz="800" dirty="0"/>
              <a:t>Institucionalidad</a:t>
            </a:r>
            <a:endParaRPr lang="es-CO" sz="800" b="1" dirty="0">
              <a:solidFill>
                <a:srgbClr val="222222"/>
              </a:solidFill>
              <a:latin typeface="Arial"/>
            </a:endParaRPr>
          </a:p>
        </p:txBody>
      </p:sp>
      <p:sp>
        <p:nvSpPr>
          <p:cNvPr id="123" name="CuadroTexto 122"/>
          <p:cNvSpPr txBox="1"/>
          <p:nvPr/>
        </p:nvSpPr>
        <p:spPr>
          <a:xfrm>
            <a:off x="1225069" y="6651597"/>
            <a:ext cx="10514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defRPr/>
            </a:pPr>
            <a:r>
              <a:rPr lang="es-CO" sz="800" dirty="0"/>
              <a:t>Condiciones de vida</a:t>
            </a:r>
            <a:endParaRPr lang="es-CO" sz="800" b="1" dirty="0">
              <a:solidFill>
                <a:srgbClr val="222222"/>
              </a:solidFill>
              <a:latin typeface="Arial"/>
            </a:endParaRPr>
          </a:p>
        </p:txBody>
      </p:sp>
      <p:pic>
        <p:nvPicPr>
          <p:cNvPr id="35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7" y="1613526"/>
            <a:ext cx="778911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Picture 3" descr="C:\Users\USER\AppData\Local\Temp\Rar$DIa0.013\INTEGRIDAD ECOLOGIC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0" y="2830580"/>
            <a:ext cx="778910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Imagen 16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6282" r="9074" b="6538"/>
          <a:stretch/>
        </p:blipFill>
        <p:spPr>
          <a:xfrm>
            <a:off x="7327059" y="160402"/>
            <a:ext cx="4773693" cy="654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1" name="Conector angular 170"/>
          <p:cNvCxnSpPr>
            <a:endCxn id="170" idx="1"/>
          </p:cNvCxnSpPr>
          <p:nvPr/>
        </p:nvCxnSpPr>
        <p:spPr>
          <a:xfrm>
            <a:off x="1119753" y="625217"/>
            <a:ext cx="6207306" cy="2807476"/>
          </a:xfrm>
          <a:prstGeom prst="bentConnector3">
            <a:avLst>
              <a:gd name="adj1" fmla="val 95610"/>
            </a:avLst>
          </a:prstGeom>
          <a:ln>
            <a:headEnd type="none" w="med" len="med"/>
            <a:tailEnd type="triangle" w="med" len="med"/>
          </a:ln>
          <a:effectLst>
            <a:glow rad="63500">
              <a:srgbClr val="FF00FF">
                <a:alpha val="40000"/>
              </a:srgb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50" y="75534"/>
            <a:ext cx="778911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03" y="110705"/>
            <a:ext cx="778911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56" y="145874"/>
            <a:ext cx="778912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10" y="172256"/>
            <a:ext cx="778910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61" y="207421"/>
            <a:ext cx="778911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8" name="Conector recto 177"/>
          <p:cNvCxnSpPr/>
          <p:nvPr/>
        </p:nvCxnSpPr>
        <p:spPr>
          <a:xfrm>
            <a:off x="1016108" y="2020813"/>
            <a:ext cx="6044115" cy="27103"/>
          </a:xfrm>
          <a:prstGeom prst="straightConnector1">
            <a:avLst/>
          </a:prstGeom>
          <a:ln>
            <a:headEnd type="none" w="med" len="med"/>
            <a:tailEnd type="none" w="med" len="med"/>
          </a:ln>
          <a:effectLst>
            <a:glow rad="63500">
              <a:srgbClr val="FF00FF">
                <a:alpha val="40000"/>
              </a:srgb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51" y="1578355"/>
            <a:ext cx="778909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03" y="1543183"/>
            <a:ext cx="778911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1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57" y="1516803"/>
            <a:ext cx="778910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 descr="D:\SOCIOECOSISTEMICO_V2\z_MXD_CRITERIOS V2\INUNDACION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10" y="1481636"/>
            <a:ext cx="778910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SOCIOECOSISTEMICO_V2\z_MXD_CRITERIOS V2\INUNDACIONES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962" y="1446474"/>
            <a:ext cx="778910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79" name="Conector angular 178"/>
          <p:cNvCxnSpPr/>
          <p:nvPr/>
        </p:nvCxnSpPr>
        <p:spPr>
          <a:xfrm flipV="1">
            <a:off x="1437300" y="3420528"/>
            <a:ext cx="5889759" cy="28348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5120" y="2830581"/>
            <a:ext cx="778913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2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53" y="2830581"/>
            <a:ext cx="778911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2 Imagen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84" y="2830581"/>
            <a:ext cx="778913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3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5318" y="2830581"/>
            <a:ext cx="778910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2" name="Conector angular 181"/>
          <p:cNvCxnSpPr>
            <a:endCxn id="170" idx="1"/>
          </p:cNvCxnSpPr>
          <p:nvPr/>
        </p:nvCxnSpPr>
        <p:spPr>
          <a:xfrm flipV="1">
            <a:off x="2331623" y="3432693"/>
            <a:ext cx="4995436" cy="1948950"/>
          </a:xfrm>
          <a:prstGeom prst="bentConnector3">
            <a:avLst>
              <a:gd name="adj1" fmla="val 94882"/>
            </a:avLst>
          </a:prstGeom>
          <a:ln>
            <a:headEnd type="none" w="med" len="med"/>
            <a:tailEnd type="triangle" w="med" len="med"/>
          </a:ln>
          <a:effectLst>
            <a:glow rad="63500">
              <a:srgbClr val="00B0F0">
                <a:alpha val="40000"/>
              </a:srgb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8" name="12 Imagen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5892" y="4878226"/>
            <a:ext cx="806265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2 Imagen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05" y="4878226"/>
            <a:ext cx="806265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1 Imagen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12" y="4878226"/>
            <a:ext cx="806265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" name="1 Imagen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30" y="4878226"/>
            <a:ext cx="806264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6" name="Conector recto 177"/>
          <p:cNvCxnSpPr/>
          <p:nvPr/>
        </p:nvCxnSpPr>
        <p:spPr>
          <a:xfrm>
            <a:off x="1170409" y="4832027"/>
            <a:ext cx="1149074" cy="546314"/>
          </a:xfrm>
          <a:prstGeom prst="bentConnector3">
            <a:avLst>
              <a:gd name="adj1" fmla="val 101266"/>
            </a:avLst>
          </a:prstGeom>
          <a:ln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3" name="1 Imagen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05" y="4343741"/>
            <a:ext cx="806265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0" name="1 Imagen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5" y="4345611"/>
            <a:ext cx="806264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0" name="Conector recto 177"/>
          <p:cNvCxnSpPr/>
          <p:nvPr/>
        </p:nvCxnSpPr>
        <p:spPr>
          <a:xfrm flipV="1">
            <a:off x="1195542" y="5390252"/>
            <a:ext cx="1194455" cy="774600"/>
          </a:xfrm>
          <a:prstGeom prst="bentConnector3">
            <a:avLst>
              <a:gd name="adj1" fmla="val 94902"/>
            </a:avLst>
          </a:prstGeom>
          <a:ln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7" name="1 Imagen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7" y="5643268"/>
            <a:ext cx="806265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" name="1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5629315"/>
            <a:ext cx="806265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" name="Rectángulo redondeado 193"/>
          <p:cNvSpPr/>
          <p:nvPr/>
        </p:nvSpPr>
        <p:spPr>
          <a:xfrm>
            <a:off x="7460385" y="5023102"/>
            <a:ext cx="1294276" cy="347665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 smtClean="0">
                <a:latin typeface="Century Gothic" panose="020B0502020202020204" pitchFamily="34" charset="0"/>
              </a:rPr>
              <a:t>Alta</a:t>
            </a:r>
            <a:endParaRPr lang="es-CO" sz="1100" b="1" dirty="0">
              <a:latin typeface="Century Gothic" panose="020B0502020202020204" pitchFamily="34" charset="0"/>
            </a:endParaRPr>
          </a:p>
        </p:txBody>
      </p:sp>
      <p:sp>
        <p:nvSpPr>
          <p:cNvPr id="195" name="Rectángulo redondeado 194"/>
          <p:cNvSpPr/>
          <p:nvPr/>
        </p:nvSpPr>
        <p:spPr>
          <a:xfrm>
            <a:off x="7460384" y="5399977"/>
            <a:ext cx="1294276" cy="347665"/>
          </a:xfrm>
          <a:prstGeom prst="roundRect">
            <a:avLst/>
          </a:prstGeom>
          <a:solidFill>
            <a:srgbClr val="89E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 smtClean="0">
                <a:latin typeface="Century Gothic" panose="020B0502020202020204" pitchFamily="34" charset="0"/>
              </a:rPr>
              <a:t>Media</a:t>
            </a:r>
            <a:endParaRPr lang="es-CO" sz="1100" b="1" dirty="0">
              <a:latin typeface="Century Gothic" panose="020B0502020202020204" pitchFamily="34" charset="0"/>
            </a:endParaRPr>
          </a:p>
        </p:txBody>
      </p:sp>
      <p:sp>
        <p:nvSpPr>
          <p:cNvPr id="196" name="Rectángulo redondeado 195"/>
          <p:cNvSpPr/>
          <p:nvPr/>
        </p:nvSpPr>
        <p:spPr>
          <a:xfrm>
            <a:off x="7460384" y="5776852"/>
            <a:ext cx="1294276" cy="347665"/>
          </a:xfrm>
          <a:prstGeom prst="roundRect">
            <a:avLst/>
          </a:prstGeom>
          <a:solidFill>
            <a:srgbClr val="FFF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Baja</a:t>
            </a:r>
            <a:endParaRPr lang="es-CO" sz="1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7" name="Rectángulo redondeado 196"/>
          <p:cNvSpPr/>
          <p:nvPr/>
        </p:nvSpPr>
        <p:spPr>
          <a:xfrm>
            <a:off x="7468724" y="6153727"/>
            <a:ext cx="1294276" cy="347665"/>
          </a:xfrm>
          <a:prstGeom prst="round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No Apto</a:t>
            </a:r>
            <a:endParaRPr lang="es-CO" sz="1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8" name="3 Título"/>
          <p:cNvSpPr txBox="1">
            <a:spLocks/>
          </p:cNvSpPr>
          <p:nvPr/>
        </p:nvSpPr>
        <p:spPr>
          <a:xfrm>
            <a:off x="3013776" y="6435969"/>
            <a:ext cx="3310170" cy="259978"/>
          </a:xfrm>
          <a:prstGeom prst="rect">
            <a:avLst/>
          </a:prstGeom>
          <a:solidFill>
            <a:srgbClr val="19C3FF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s-ES" sz="1400" b="1" dirty="0" smtClean="0">
                <a:solidFill>
                  <a:prstClr val="white"/>
                </a:solidFill>
                <a:latin typeface="Century Gothic" pitchFamily="34" charset="0"/>
                <a:ea typeface="+mj-ea"/>
                <a:cs typeface="+mj-cs"/>
              </a:rPr>
              <a:t>COMPONENTE SOCIOECONÓMICO</a:t>
            </a:r>
            <a:endParaRPr lang="es-ES" sz="1400" b="1" dirty="0">
              <a:solidFill>
                <a:prstClr val="white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9" name="3 Título"/>
          <p:cNvSpPr txBox="1">
            <a:spLocks/>
          </p:cNvSpPr>
          <p:nvPr/>
        </p:nvSpPr>
        <p:spPr>
          <a:xfrm>
            <a:off x="906205" y="4001919"/>
            <a:ext cx="3310170" cy="247229"/>
          </a:xfrm>
          <a:prstGeom prst="rect">
            <a:avLst/>
          </a:prstGeom>
          <a:solidFill>
            <a:srgbClr val="F4B183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s-ES" sz="1400" b="1" dirty="0" smtClean="0">
                <a:solidFill>
                  <a:prstClr val="white"/>
                </a:solidFill>
                <a:latin typeface="Century Gothic" pitchFamily="34" charset="0"/>
                <a:ea typeface="+mj-ea"/>
                <a:cs typeface="+mj-cs"/>
              </a:rPr>
              <a:t>COMPONENTE SOCIOECOSISTÉMICO</a:t>
            </a:r>
            <a:endParaRPr lang="es-ES" sz="1400" b="1" dirty="0">
              <a:solidFill>
                <a:prstClr val="white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00" name="3 Título"/>
          <p:cNvSpPr txBox="1">
            <a:spLocks/>
          </p:cNvSpPr>
          <p:nvPr/>
        </p:nvSpPr>
        <p:spPr>
          <a:xfrm>
            <a:off x="69105" y="1278845"/>
            <a:ext cx="2082673" cy="244187"/>
          </a:xfrm>
          <a:prstGeom prst="rect">
            <a:avLst/>
          </a:prstGeom>
          <a:solidFill>
            <a:srgbClr val="FF65FF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s-ES" sz="1400" b="1" dirty="0" smtClean="0">
                <a:solidFill>
                  <a:prstClr val="white"/>
                </a:solidFill>
                <a:latin typeface="Century Gothic" pitchFamily="34" charset="0"/>
                <a:ea typeface="+mj-ea"/>
                <a:cs typeface="+mj-cs"/>
              </a:rPr>
              <a:t>COMPONENTE FÍSICO</a:t>
            </a:r>
            <a:endParaRPr lang="es-ES" sz="1400" b="1" dirty="0">
              <a:solidFill>
                <a:prstClr val="white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201" name="Rectángulo 200"/>
          <p:cNvSpPr/>
          <p:nvPr/>
        </p:nvSpPr>
        <p:spPr>
          <a:xfrm>
            <a:off x="9685147" y="679625"/>
            <a:ext cx="2421422" cy="12003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s-CO" altLang="es-CO" dirty="0" smtClean="0">
                <a:latin typeface="Century Gothic"/>
                <a:cs typeface="Century Gothic"/>
              </a:rPr>
              <a:t>ZONIFICACIÓN</a:t>
            </a:r>
            <a:endParaRPr lang="es-CO" altLang="es-CO" dirty="0">
              <a:latin typeface="Century Gothic"/>
              <a:cs typeface="Century Gothic"/>
            </a:endParaRPr>
          </a:p>
          <a:p>
            <a:pPr algn="ctr"/>
            <a:r>
              <a:rPr lang="es-CO" altLang="es-CO" dirty="0">
                <a:latin typeface="Century Gothic"/>
                <a:cs typeface="Century Gothic"/>
              </a:rPr>
              <a:t>de Plantaciones Forestales con Fines Comerciales</a:t>
            </a:r>
            <a:endParaRPr lang="es-CO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430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9284" y="132297"/>
            <a:ext cx="9236607" cy="627990"/>
          </a:xfrm>
        </p:spPr>
        <p:txBody>
          <a:bodyPr>
            <a:normAutofit/>
          </a:bodyPr>
          <a:lstStyle/>
          <a:p>
            <a:pPr algn="ctr"/>
            <a:r>
              <a:rPr lang="es-CO" sz="3600" b="1" dirty="0" smtClean="0"/>
              <a:t>Planes sectoriales</a:t>
            </a:r>
            <a:endParaRPr lang="es-CO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61" y="1326923"/>
            <a:ext cx="1719315" cy="218472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60838" y="3489229"/>
            <a:ext cx="1703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CO" b="1" dirty="0">
                <a:solidFill>
                  <a:srgbClr val="000000"/>
                </a:solidFill>
                <a:latin typeface="Century Gothic"/>
                <a:cs typeface="Century Gothic"/>
              </a:rPr>
              <a:t>24’805.855 </a:t>
            </a:r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ha</a:t>
            </a:r>
            <a:endParaRPr lang="es-CO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51940" y="754147"/>
            <a:ext cx="1921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Plantaciones </a:t>
            </a:r>
            <a:r>
              <a:rPr lang="es-CO" b="1" dirty="0">
                <a:solidFill>
                  <a:srgbClr val="159741"/>
                </a:solidFill>
                <a:latin typeface="Century Gothic" charset="0"/>
              </a:rPr>
              <a:t>forestales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472" y="1328933"/>
            <a:ext cx="1720800" cy="218848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348511" y="3489229"/>
            <a:ext cx="1706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CO" b="1" dirty="0">
                <a:solidFill>
                  <a:srgbClr val="000000"/>
                </a:solidFill>
                <a:latin typeface="Century Gothic"/>
                <a:cs typeface="Century Gothic"/>
              </a:rPr>
              <a:t>14’596.214 ha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361541" y="752614"/>
            <a:ext cx="1680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Palma de aceite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186" y="3196086"/>
            <a:ext cx="877521" cy="31688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43" y="3062766"/>
            <a:ext cx="388945" cy="427840"/>
          </a:xfrm>
          <a:prstGeom prst="rect">
            <a:avLst/>
          </a:prstGeom>
        </p:spPr>
      </p:pic>
      <p:pic>
        <p:nvPicPr>
          <p:cNvPr id="11" name="Picture 4" descr="Inici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244" y="3141165"/>
            <a:ext cx="388297" cy="33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411" y="1332845"/>
            <a:ext cx="1709994" cy="2172884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224133" y="892190"/>
            <a:ext cx="168055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Cacao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4189163" y="3489229"/>
            <a:ext cx="1750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21’390.701</a:t>
            </a:r>
            <a:r>
              <a:rPr lang="es-CO" dirty="0" smtClean="0">
                <a:latin typeface="Century Gothic"/>
                <a:cs typeface="Century Gothic"/>
              </a:rPr>
              <a:t> </a:t>
            </a:r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ha</a:t>
            </a:r>
            <a:endParaRPr lang="es-CO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15" name="Imagen 14" descr="fedecacao-logo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179" y="3003478"/>
            <a:ext cx="193840" cy="45030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331" y="1343403"/>
            <a:ext cx="1693377" cy="2151769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058744" y="954797"/>
            <a:ext cx="168055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Caucho</a:t>
            </a:r>
            <a:endParaRPr lang="es-ES" dirty="0"/>
          </a:p>
        </p:txBody>
      </p:sp>
      <p:sp>
        <p:nvSpPr>
          <p:cNvPr id="18" name="Título 1"/>
          <p:cNvSpPr txBox="1">
            <a:spLocks/>
          </p:cNvSpPr>
          <p:nvPr/>
        </p:nvSpPr>
        <p:spPr bwMode="auto">
          <a:xfrm>
            <a:off x="6043136" y="3489229"/>
            <a:ext cx="1711767" cy="369332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>
            <a:defPPr>
              <a:defRPr lang="es-CO"/>
            </a:defPPr>
            <a:lvl1pPr algn="r">
              <a:defRPr sz="2800" b="1">
                <a:solidFill>
                  <a:srgbClr val="92D050"/>
                </a:solidFill>
                <a:latin typeface="Century Gothic"/>
                <a:cs typeface="Century Gothic"/>
              </a:defRPr>
            </a:lvl1pPr>
          </a:lstStyle>
          <a:p>
            <a:pPr algn="ctr"/>
            <a:r>
              <a:rPr lang="es-CO" sz="1800" dirty="0" smtClean="0">
                <a:solidFill>
                  <a:schemeClr val="tx1"/>
                </a:solidFill>
              </a:rPr>
              <a:t>18’988.804 ha </a:t>
            </a:r>
            <a:endParaRPr lang="es-CO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974" y="3192477"/>
            <a:ext cx="633994" cy="24930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836" y="1318512"/>
            <a:ext cx="1557702" cy="2201551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7753907" y="3489229"/>
            <a:ext cx="1703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18’639.981 </a:t>
            </a:r>
            <a:r>
              <a:rPr lang="es-CO" b="1" dirty="0">
                <a:solidFill>
                  <a:srgbClr val="000000"/>
                </a:solidFill>
                <a:latin typeface="Century Gothic"/>
                <a:cs typeface="Century Gothic"/>
              </a:rPr>
              <a:t>ha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7692539" y="737800"/>
            <a:ext cx="182629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Maíz de zonas cálidas</a:t>
            </a:r>
            <a:endParaRPr lang="es-ES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505" y="1335042"/>
            <a:ext cx="1706207" cy="2168490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9582985" y="3489229"/>
            <a:ext cx="1855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s-CO" b="1" dirty="0" smtClean="0">
                <a:latin typeface="+mj-lt"/>
              </a:rPr>
              <a:t>18’639.981</a:t>
            </a:r>
            <a:r>
              <a:rPr lang="es-CO" b="1" dirty="0" smtClean="0">
                <a:solidFill>
                  <a:srgbClr val="000000"/>
                </a:solidFill>
                <a:latin typeface="+mj-lt"/>
                <a:cs typeface="Century Gothic"/>
              </a:rPr>
              <a:t> ha</a:t>
            </a:r>
            <a:endParaRPr lang="es-CO" b="1" dirty="0">
              <a:solidFill>
                <a:srgbClr val="000000"/>
              </a:solidFill>
              <a:latin typeface="+mj-lt"/>
              <a:cs typeface="Century Gothic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9670333" y="901954"/>
            <a:ext cx="168055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Arroz</a:t>
            </a:r>
            <a:endParaRPr lang="es-ES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692" y="3192476"/>
            <a:ext cx="838830" cy="24831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06" y="4160902"/>
            <a:ext cx="1629818" cy="2303902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584465" y="3888470"/>
            <a:ext cx="168055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Papa</a:t>
            </a:r>
            <a:endParaRPr lang="es-ES" dirty="0"/>
          </a:p>
        </p:txBody>
      </p:sp>
      <p:sp>
        <p:nvSpPr>
          <p:cNvPr id="30" name="3 Título"/>
          <p:cNvSpPr txBox="1">
            <a:spLocks/>
          </p:cNvSpPr>
          <p:nvPr/>
        </p:nvSpPr>
        <p:spPr>
          <a:xfrm>
            <a:off x="411926" y="6378007"/>
            <a:ext cx="1897231" cy="39569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s-ES" b="1" dirty="0" smtClean="0">
                <a:ln w="0"/>
                <a:solidFill>
                  <a:srgbClr val="000000"/>
                </a:solidFill>
                <a:latin typeface="Century Gothic" pitchFamily="34" charset="0"/>
                <a:ea typeface="+mj-ea"/>
                <a:cs typeface="+mj-cs"/>
              </a:rPr>
              <a:t>1’904.141 ha</a:t>
            </a:r>
            <a:endParaRPr lang="es-ES" sz="1600" b="1" dirty="0">
              <a:ln w="0"/>
              <a:solidFill>
                <a:srgbClr val="000000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895" y="4225653"/>
            <a:ext cx="1711187" cy="2174400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2282415" y="6391189"/>
            <a:ext cx="1778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5’373.982</a:t>
            </a:r>
            <a:r>
              <a:rPr lang="es-CO" dirty="0" smtClean="0">
                <a:latin typeface="Century Gothic"/>
                <a:cs typeface="Century Gothic"/>
              </a:rPr>
              <a:t> </a:t>
            </a:r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ha</a:t>
            </a:r>
            <a:endParaRPr lang="es-CO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2331213" y="3888470"/>
            <a:ext cx="168055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Fresa</a:t>
            </a:r>
            <a:endParaRPr lang="es-ES" dirty="0"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461" y="4225991"/>
            <a:ext cx="1710656" cy="2173725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4224514" y="3888470"/>
            <a:ext cx="168055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Papaya</a:t>
            </a:r>
            <a:endParaRPr lang="es-ES" dirty="0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387" y="4225653"/>
            <a:ext cx="1711187" cy="2174400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6037026" y="6391189"/>
            <a:ext cx="1731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20’062.427</a:t>
            </a:r>
            <a:r>
              <a:rPr lang="es-CO" dirty="0" smtClean="0">
                <a:latin typeface="Century Gothic"/>
                <a:cs typeface="Century Gothic"/>
              </a:rPr>
              <a:t> </a:t>
            </a:r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ha</a:t>
            </a:r>
            <a:endParaRPr lang="es-CO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4169302" y="6391189"/>
            <a:ext cx="1790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14’183.291</a:t>
            </a:r>
            <a:r>
              <a:rPr lang="es-CO" dirty="0" smtClean="0">
                <a:latin typeface="Century Gothic"/>
                <a:cs typeface="Century Gothic"/>
              </a:rPr>
              <a:t> </a:t>
            </a:r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ha</a:t>
            </a:r>
            <a:endParaRPr lang="es-CO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6062705" y="3888470"/>
            <a:ext cx="168055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Piña</a:t>
            </a:r>
            <a:endParaRPr lang="es-ES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775" y="4222053"/>
            <a:ext cx="1716853" cy="2181600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7979403" y="6391189"/>
            <a:ext cx="1577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1’191.309</a:t>
            </a:r>
            <a:r>
              <a:rPr lang="es-CO" dirty="0" smtClean="0">
                <a:latin typeface="Century Gothic"/>
                <a:cs typeface="Century Gothic"/>
              </a:rPr>
              <a:t> </a:t>
            </a:r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ha</a:t>
            </a:r>
            <a:endParaRPr lang="es-CO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7775004" y="3888470"/>
            <a:ext cx="192343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Aguacate hass</a:t>
            </a:r>
            <a:endParaRPr lang="es-ES" dirty="0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168" y="4229253"/>
            <a:ext cx="1705520" cy="2167200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9794653" y="3888470"/>
            <a:ext cx="168055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CO" b="1" dirty="0" smtClean="0">
                <a:solidFill>
                  <a:srgbClr val="159741"/>
                </a:solidFill>
                <a:latin typeface="Century Gothic" charset="0"/>
              </a:rPr>
              <a:t>Mango</a:t>
            </a:r>
            <a:endParaRPr lang="es-ES" dirty="0"/>
          </a:p>
        </p:txBody>
      </p:sp>
      <p:sp>
        <p:nvSpPr>
          <p:cNvPr id="45" name="Rectángulo 44"/>
          <p:cNvSpPr/>
          <p:nvPr/>
        </p:nvSpPr>
        <p:spPr>
          <a:xfrm>
            <a:off x="9775411" y="6391189"/>
            <a:ext cx="1719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3’923.501</a:t>
            </a:r>
            <a:r>
              <a:rPr lang="es-CO" dirty="0" smtClean="0">
                <a:latin typeface="Century Gothic"/>
                <a:cs typeface="Century Gothic"/>
              </a:rPr>
              <a:t> </a:t>
            </a:r>
            <a:r>
              <a:rPr lang="es-CO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ha</a:t>
            </a:r>
            <a:endParaRPr lang="es-CO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0609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4 Diagrama"/>
          <p:cNvGraphicFramePr/>
          <p:nvPr>
            <p:extLst>
              <p:ext uri="{D42A27DB-BD31-4B8C-83A1-F6EECF244321}">
                <p14:modId xmlns:p14="http://schemas.microsoft.com/office/powerpoint/2010/main" val="3569703061"/>
              </p:ext>
            </p:extLst>
          </p:nvPr>
        </p:nvGraphicFramePr>
        <p:xfrm>
          <a:off x="1214447" y="1018489"/>
          <a:ext cx="10245284" cy="5112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3027829" y="402301"/>
            <a:ext cx="7382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rgbClr val="008000"/>
                </a:solidFill>
                <a:latin typeface="Century Gothic" charset="0"/>
              </a:rPr>
              <a:t>Problemática</a:t>
            </a:r>
            <a:endParaRPr lang="es-CO" sz="2800" b="1" dirty="0">
              <a:solidFill>
                <a:srgbClr val="008000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679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446809" y="1547483"/>
            <a:ext cx="11502736" cy="3889641"/>
            <a:chOff x="879332" y="1730525"/>
            <a:chExt cx="7506132" cy="4463900"/>
          </a:xfrm>
        </p:grpSpPr>
        <p:sp>
          <p:nvSpPr>
            <p:cNvPr id="4" name="12 Rectángulo redondeado"/>
            <p:cNvSpPr/>
            <p:nvPr/>
          </p:nvSpPr>
          <p:spPr bwMode="auto">
            <a:xfrm>
              <a:off x="879332" y="1730525"/>
              <a:ext cx="7506132" cy="4463900"/>
            </a:xfrm>
            <a:prstGeom prst="roundRect">
              <a:avLst>
                <a:gd name="adj" fmla="val 10343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bIns="0" anchor="b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US" sz="1800" dirty="0" smtClean="0">
                <a:solidFill>
                  <a:srgbClr val="17375E"/>
                </a:solidFill>
                <a:latin typeface="Century Gothic" panose="020B0502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US" sz="2000" dirty="0" smtClean="0">
                <a:solidFill>
                  <a:srgbClr val="17375E"/>
                </a:solidFill>
                <a:latin typeface="Century Gothic" panose="020B0502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US" sz="2000" dirty="0">
                <a:solidFill>
                  <a:srgbClr val="17375E"/>
                </a:solidFill>
                <a:latin typeface="Century Gothic" panose="020B0502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US" sz="2000" dirty="0" smtClean="0">
                <a:solidFill>
                  <a:srgbClr val="17375E"/>
                </a:solidFill>
                <a:latin typeface="Century Gothic" panose="020B0502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US" sz="2000" b="1" dirty="0" smtClean="0">
                  <a:solidFill>
                    <a:srgbClr val="17375E"/>
                  </a:solidFill>
                  <a:latin typeface="Century Gothic" panose="020B0502020202020204" pitchFamily="34" charset="0"/>
                </a:rPr>
                <a:t>PLANIFICACIÓN DEL ORDENAMIENTO TERRITORIAL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US" sz="2000" b="1" dirty="0" smtClean="0">
                  <a:solidFill>
                    <a:srgbClr val="17375E"/>
                  </a:solidFill>
                  <a:latin typeface="Century Gothic" panose="020B0502020202020204" pitchFamily="34" charset="0"/>
                </a:rPr>
                <a:t>DESARROLLO RURAL CON ENFOQUE TERRITORIAL</a:t>
              </a:r>
              <a:endParaRPr lang="es-CO" sz="2000" b="1" dirty="0" smtClean="0">
                <a:solidFill>
                  <a:srgbClr val="17375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13 Rectángulo redondeado"/>
            <p:cNvSpPr/>
            <p:nvPr/>
          </p:nvSpPr>
          <p:spPr bwMode="auto">
            <a:xfrm>
              <a:off x="1115616" y="1844825"/>
              <a:ext cx="3436744" cy="2277804"/>
            </a:xfrm>
            <a:prstGeom prst="roundRect">
              <a:avLst/>
            </a:prstGeom>
            <a:solidFill>
              <a:srgbClr val="92D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dirty="0" smtClean="0">
                  <a:latin typeface="Century Gothic" charset="0"/>
                </a:rPr>
                <a:t>PLANIFICACIÓN DEL ORDENAMIENTO PRODUCTIVO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dirty="0" smtClean="0">
                  <a:latin typeface="Century Gothic" charset="0"/>
                </a:rPr>
                <a:t>Dirección </a:t>
              </a:r>
              <a:r>
                <a:rPr lang="es-ES" dirty="0">
                  <a:latin typeface="Century Gothic" charset="0"/>
                </a:rPr>
                <a:t>de Uso Eficiente del Suelo y Adecuación de </a:t>
              </a:r>
              <a:r>
                <a:rPr lang="es-ES" dirty="0" smtClean="0">
                  <a:latin typeface="Century Gothic" charset="0"/>
                </a:rPr>
                <a:t>Tierras</a:t>
              </a:r>
              <a:endParaRPr lang="es-CO" dirty="0">
                <a:latin typeface="Century Gothic" charset="0"/>
              </a:endParaRPr>
            </a:p>
          </p:txBody>
        </p:sp>
        <p:sp>
          <p:nvSpPr>
            <p:cNvPr id="6" name="14 Rectángulo redondeado"/>
            <p:cNvSpPr/>
            <p:nvPr/>
          </p:nvSpPr>
          <p:spPr bwMode="auto">
            <a:xfrm>
              <a:off x="4716016" y="1844825"/>
              <a:ext cx="3436745" cy="2277804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dirty="0" smtClean="0">
                  <a:solidFill>
                    <a:schemeClr val="bg1"/>
                  </a:solidFill>
                  <a:latin typeface="Century Gothic" charset="0"/>
                </a:rPr>
                <a:t>PLANIFICACIÓN DEL ORDENAMIENTO SOCIAL DE LA PROPIEDAD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dirty="0" smtClean="0">
                  <a:solidFill>
                    <a:srgbClr val="000000"/>
                  </a:solidFill>
                  <a:latin typeface="Century Gothic" charset="0"/>
                </a:rPr>
                <a:t>Dirección </a:t>
              </a:r>
              <a:r>
                <a:rPr lang="es-ES" dirty="0">
                  <a:solidFill>
                    <a:srgbClr val="000000"/>
                  </a:solidFill>
                  <a:latin typeface="Century Gothic" charset="0"/>
                </a:rPr>
                <a:t>de Ordenamiento Social de la Propiedad y Mercado de </a:t>
              </a:r>
              <a:r>
                <a:rPr lang="es-ES" dirty="0" smtClean="0">
                  <a:solidFill>
                    <a:srgbClr val="000000"/>
                  </a:solidFill>
                  <a:latin typeface="Century Gothic" charset="0"/>
                </a:rPr>
                <a:t>Tierras</a:t>
              </a:r>
              <a:endParaRPr lang="es-CO" dirty="0">
                <a:solidFill>
                  <a:srgbClr val="000000"/>
                </a:solidFill>
                <a:latin typeface="Century Gothic" charset="0"/>
              </a:endParaRPr>
            </a:p>
          </p:txBody>
        </p:sp>
        <p:sp>
          <p:nvSpPr>
            <p:cNvPr id="7" name="16 Rectángulo redondeado"/>
            <p:cNvSpPr/>
            <p:nvPr/>
          </p:nvSpPr>
          <p:spPr bwMode="auto">
            <a:xfrm>
              <a:off x="1107434" y="4236929"/>
              <a:ext cx="7045328" cy="966964"/>
            </a:xfrm>
            <a:prstGeom prst="roundRect">
              <a:avLst/>
            </a:prstGeom>
            <a:solidFill>
              <a:srgbClr val="E7CE28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800" b="1" dirty="0" smtClean="0">
                  <a:solidFill>
                    <a:srgbClr val="17375E"/>
                  </a:solidFill>
                  <a:latin typeface="Century Gothic" panose="020B0502020202020204" pitchFamily="34" charset="0"/>
                </a:rPr>
                <a:t>GESTIÓN DE INFORMACIÓN Y CONOCIMIENTO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800" dirty="0" smtClean="0">
                  <a:solidFill>
                    <a:srgbClr val="17375E"/>
                  </a:solidFill>
                  <a:latin typeface="Century Gothic" panose="020B0502020202020204" pitchFamily="34" charset="0"/>
                </a:rPr>
                <a:t>Oficina TIC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2134810" y="463581"/>
            <a:ext cx="6734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¿Arquitectura institucional?</a:t>
            </a:r>
            <a:endParaRPr lang="es-CO" sz="2800" b="1" dirty="0">
              <a:solidFill>
                <a:srgbClr val="008000"/>
              </a:solidFill>
              <a:latin typeface="Century Gothic"/>
              <a:cs typeface="Century Gothic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36758" y="5727033"/>
            <a:ext cx="8855242" cy="1130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/>
          <p:cNvSpPr txBox="1"/>
          <p:nvPr/>
        </p:nvSpPr>
        <p:spPr>
          <a:xfrm>
            <a:off x="2438401" y="5486400"/>
            <a:ext cx="75729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Cultura organizacional en el uso óptimo del uso de la información</a:t>
            </a:r>
          </a:p>
          <a:p>
            <a:pPr marL="285750" indent="-285750">
              <a:buFontTx/>
              <a:buChar char="-"/>
            </a:pPr>
            <a:r>
              <a:rPr lang="es-CO" dirty="0" smtClean="0"/>
              <a:t>Estratégica</a:t>
            </a:r>
          </a:p>
          <a:p>
            <a:pPr marL="285750" indent="-285750">
              <a:buFontTx/>
              <a:buChar char="-"/>
            </a:pPr>
            <a:r>
              <a:rPr lang="es-CO" dirty="0" smtClean="0"/>
              <a:t>Misional</a:t>
            </a:r>
          </a:p>
          <a:p>
            <a:pPr marL="285750" indent="-285750">
              <a:buFontTx/>
              <a:buChar char="-"/>
            </a:pPr>
            <a:r>
              <a:rPr lang="es-CO" dirty="0" smtClean="0"/>
              <a:t>Operativa</a:t>
            </a:r>
          </a:p>
          <a:p>
            <a:pPr marL="285750" indent="-285750">
              <a:buFontTx/>
              <a:buChar char="-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07754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ágono 10"/>
          <p:cNvSpPr/>
          <p:nvPr/>
        </p:nvSpPr>
        <p:spPr>
          <a:xfrm>
            <a:off x="8470124" y="3363360"/>
            <a:ext cx="2614577" cy="2004213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500" b="1" dirty="0" smtClean="0">
                <a:solidFill>
                  <a:schemeClr val="tx1"/>
                </a:solidFill>
              </a:rPr>
              <a:t>Comunicaciones</a:t>
            </a:r>
          </a:p>
          <a:p>
            <a:pPr algn="ctr"/>
            <a:r>
              <a:rPr lang="es-CO" sz="1100" dirty="0"/>
              <a:t>Acciones de </a:t>
            </a:r>
            <a:r>
              <a:rPr lang="es-CO" sz="11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comunicación </a:t>
            </a:r>
            <a:r>
              <a:rPr lang="es-CO" sz="11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asertivas</a:t>
            </a:r>
            <a:r>
              <a:rPr lang="es-CO" sz="1100" dirty="0"/>
              <a:t> a nivel estratégico, relacional e interno.</a:t>
            </a:r>
          </a:p>
          <a:p>
            <a:pPr algn="ctr"/>
            <a:endParaRPr lang="es-CO" sz="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Hexágono 9"/>
          <p:cNvSpPr/>
          <p:nvPr/>
        </p:nvSpPr>
        <p:spPr>
          <a:xfrm>
            <a:off x="303874" y="1151110"/>
            <a:ext cx="2614577" cy="2004213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 smtClean="0">
                <a:solidFill>
                  <a:schemeClr val="tx1"/>
                </a:solidFill>
              </a:rPr>
              <a:t>Estrategia y Gobierno TI</a:t>
            </a:r>
          </a:p>
          <a:p>
            <a:pPr algn="ctr"/>
            <a:endParaRPr lang="es-CO" sz="500" dirty="0"/>
          </a:p>
          <a:p>
            <a:pPr algn="ctr"/>
            <a:r>
              <a:rPr lang="es-CO" sz="1100" dirty="0" smtClean="0"/>
              <a:t>Implementación de los esquemas de </a:t>
            </a:r>
            <a:r>
              <a:rPr lang="es-CO" sz="11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gobernabilidad y Arquitectura TI.</a:t>
            </a:r>
            <a:endParaRPr lang="es-CO" sz="11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Hexágono 11"/>
          <p:cNvSpPr/>
          <p:nvPr/>
        </p:nvSpPr>
        <p:spPr>
          <a:xfrm>
            <a:off x="6179169" y="4535810"/>
            <a:ext cx="2614577" cy="2004213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 smtClean="0">
                <a:solidFill>
                  <a:schemeClr val="tx1"/>
                </a:solidFill>
              </a:rPr>
              <a:t>Sistemas de Información</a:t>
            </a:r>
          </a:p>
          <a:p>
            <a:pPr algn="ctr"/>
            <a:endParaRPr lang="es-CO" sz="500" dirty="0"/>
          </a:p>
          <a:p>
            <a:pPr algn="ctr"/>
            <a:r>
              <a:rPr lang="es-CO" sz="1100" dirty="0" smtClean="0"/>
              <a:t>Ciclo de vida de </a:t>
            </a:r>
            <a:r>
              <a:rPr lang="es-CO" sz="11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aplicaciones</a:t>
            </a:r>
            <a:r>
              <a:rPr lang="es-CO" sz="1100" dirty="0" smtClean="0"/>
              <a:t>, soportes y la gestión de los sistemas de información.</a:t>
            </a:r>
            <a:endParaRPr lang="es-CO" sz="1100" dirty="0"/>
          </a:p>
        </p:txBody>
      </p:sp>
      <p:cxnSp>
        <p:nvCxnSpPr>
          <p:cNvPr id="6" name="Conector recto 5"/>
          <p:cNvCxnSpPr/>
          <p:nvPr/>
        </p:nvCxnSpPr>
        <p:spPr>
          <a:xfrm flipH="1">
            <a:off x="4824713" y="3326543"/>
            <a:ext cx="670934" cy="965001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Hexágono 13"/>
          <p:cNvSpPr/>
          <p:nvPr/>
        </p:nvSpPr>
        <p:spPr>
          <a:xfrm>
            <a:off x="9290198" y="1153551"/>
            <a:ext cx="2614577" cy="2004213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 smtClean="0">
                <a:solidFill>
                  <a:schemeClr val="tx1"/>
                </a:solidFill>
              </a:rPr>
              <a:t>Gestión de Conocimiento</a:t>
            </a:r>
            <a:endParaRPr lang="es-CO" sz="5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s-CO" sz="1100" dirty="0" smtClean="0"/>
              <a:t>Acciones </a:t>
            </a:r>
            <a:r>
              <a:rPr lang="es-CO" sz="1100" dirty="0"/>
              <a:t>que dinamizan </a:t>
            </a:r>
            <a:r>
              <a:rPr lang="es-CO" sz="1100" dirty="0" smtClean="0"/>
              <a:t>el conocimiento para </a:t>
            </a:r>
            <a:r>
              <a:rPr lang="es-CO" sz="1100" dirty="0"/>
              <a:t>la toma de decisiones acertadas </a:t>
            </a:r>
            <a:r>
              <a:rPr lang="es-CO" sz="1100" dirty="0" smtClean="0"/>
              <a:t>en la generación, </a:t>
            </a:r>
            <a:r>
              <a:rPr lang="es-CO" sz="11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uso y apropiación </a:t>
            </a:r>
            <a:r>
              <a:rPr lang="es-CO" sz="1100" dirty="0" smtClean="0"/>
              <a:t>de los productos UPRA.</a:t>
            </a:r>
            <a:endParaRPr lang="es-CO" sz="1100" dirty="0"/>
          </a:p>
        </p:txBody>
      </p:sp>
      <p:sp>
        <p:nvSpPr>
          <p:cNvPr id="15" name="Hexágono 14"/>
          <p:cNvSpPr/>
          <p:nvPr/>
        </p:nvSpPr>
        <p:spPr>
          <a:xfrm>
            <a:off x="1069829" y="3363361"/>
            <a:ext cx="2614577" cy="2004213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 smtClean="0">
                <a:solidFill>
                  <a:schemeClr val="tx1"/>
                </a:solidFill>
              </a:rPr>
              <a:t>Servicios Tecnológicos</a:t>
            </a:r>
          </a:p>
          <a:p>
            <a:pPr algn="ctr"/>
            <a:endParaRPr lang="es-CO" sz="5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s-CO" sz="11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Infraestructura tecnológica </a:t>
            </a:r>
            <a:r>
              <a:rPr lang="es-CO" sz="1100" dirty="0" smtClean="0"/>
              <a:t>que soporta los sistemas y servicios de información con transparencia, seguridad y eficiencia.</a:t>
            </a:r>
            <a:endParaRPr lang="es-CO" sz="1400" dirty="0"/>
          </a:p>
        </p:txBody>
      </p:sp>
      <p:sp>
        <p:nvSpPr>
          <p:cNvPr id="16" name="Hexágono 15"/>
          <p:cNvSpPr/>
          <p:nvPr/>
        </p:nvSpPr>
        <p:spPr>
          <a:xfrm>
            <a:off x="3359393" y="4535810"/>
            <a:ext cx="2614577" cy="2004213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 smtClean="0">
                <a:solidFill>
                  <a:schemeClr val="tx1"/>
                </a:solidFill>
              </a:rPr>
              <a:t>Información</a:t>
            </a:r>
          </a:p>
          <a:p>
            <a:pPr algn="ctr"/>
            <a:endParaRPr lang="es-CO" sz="500" dirty="0"/>
          </a:p>
          <a:p>
            <a:pPr algn="ctr"/>
            <a:r>
              <a:rPr lang="es-CO" sz="1100" dirty="0" smtClean="0"/>
              <a:t>Gestión del ciclo de vida de la información, estándares, flujos y </a:t>
            </a:r>
            <a:r>
              <a:rPr lang="es-CO" sz="11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análisis.</a:t>
            </a:r>
            <a:endParaRPr lang="es-CO" sz="11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4855074" y="1880315"/>
            <a:ext cx="2498501" cy="143966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PROCESO ESTRATÉGICO DE </a:t>
            </a:r>
            <a:r>
              <a:rPr lang="es-CO" sz="1600" b="1" dirty="0" smtClean="0"/>
              <a:t>GESTIÓN DE INFORMACIÓN Y CONOCIMIENTO</a:t>
            </a:r>
            <a:endParaRPr lang="es-CO" sz="1600" b="1" dirty="0"/>
          </a:p>
        </p:txBody>
      </p:sp>
      <p:sp>
        <p:nvSpPr>
          <p:cNvPr id="4" name="Elipse 3"/>
          <p:cNvSpPr/>
          <p:nvPr/>
        </p:nvSpPr>
        <p:spPr>
          <a:xfrm>
            <a:off x="2918450" y="2024427"/>
            <a:ext cx="270457" cy="257577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8510410" y="3616490"/>
            <a:ext cx="270457" cy="257577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3394345" y="3616490"/>
            <a:ext cx="270457" cy="257577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22"/>
          <p:cNvSpPr/>
          <p:nvPr/>
        </p:nvSpPr>
        <p:spPr>
          <a:xfrm>
            <a:off x="7351228" y="4257694"/>
            <a:ext cx="270457" cy="257577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Elipse 25"/>
          <p:cNvSpPr/>
          <p:nvPr/>
        </p:nvSpPr>
        <p:spPr>
          <a:xfrm>
            <a:off x="4584617" y="4267796"/>
            <a:ext cx="270457" cy="257577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Elipse 26"/>
          <p:cNvSpPr/>
          <p:nvPr/>
        </p:nvSpPr>
        <p:spPr>
          <a:xfrm>
            <a:off x="9019741" y="2026870"/>
            <a:ext cx="270457" cy="257577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9" name="Conector recto 8"/>
          <p:cNvCxnSpPr>
            <a:endCxn id="22" idx="7"/>
          </p:cNvCxnSpPr>
          <p:nvPr/>
        </p:nvCxnSpPr>
        <p:spPr>
          <a:xfrm flipH="1">
            <a:off x="3625194" y="2936383"/>
            <a:ext cx="1229880" cy="717828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onector recto 16"/>
          <p:cNvCxnSpPr>
            <a:endCxn id="4" idx="6"/>
          </p:cNvCxnSpPr>
          <p:nvPr/>
        </p:nvCxnSpPr>
        <p:spPr>
          <a:xfrm flipH="1" flipV="1">
            <a:off x="3188907" y="2153216"/>
            <a:ext cx="1655917" cy="299130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Conector recto 18"/>
          <p:cNvCxnSpPr>
            <a:endCxn id="23" idx="1"/>
          </p:cNvCxnSpPr>
          <p:nvPr/>
        </p:nvCxnSpPr>
        <p:spPr>
          <a:xfrm>
            <a:off x="6761408" y="3340516"/>
            <a:ext cx="629428" cy="954899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Conector recto 31"/>
          <p:cNvCxnSpPr>
            <a:endCxn id="20" idx="1"/>
          </p:cNvCxnSpPr>
          <p:nvPr/>
        </p:nvCxnSpPr>
        <p:spPr>
          <a:xfrm>
            <a:off x="7351228" y="2936383"/>
            <a:ext cx="1198790" cy="717828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Conector recto 34"/>
          <p:cNvCxnSpPr>
            <a:endCxn id="27" idx="2"/>
          </p:cNvCxnSpPr>
          <p:nvPr/>
        </p:nvCxnSpPr>
        <p:spPr>
          <a:xfrm flipV="1">
            <a:off x="7348051" y="2155659"/>
            <a:ext cx="1671690" cy="296687"/>
          </a:xfrm>
          <a:prstGeom prst="line">
            <a:avLst/>
          </a:prstGeom>
          <a:ln w="190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0" y="6596390"/>
            <a:ext cx="2785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 smtClean="0">
                <a:solidFill>
                  <a:srgbClr val="C00000"/>
                </a:solidFill>
              </a:rPr>
              <a:t>DECRETO 1078 DE 2015</a:t>
            </a:r>
            <a:endParaRPr lang="es-CO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4838698" y="696682"/>
            <a:ext cx="2035619" cy="52251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 smtClean="0"/>
              <a:t>CIO</a:t>
            </a:r>
          </a:p>
          <a:p>
            <a:pPr algn="ctr"/>
            <a:r>
              <a:rPr lang="es-CO" sz="1200" b="1" dirty="0" err="1" smtClean="0"/>
              <a:t>Chief</a:t>
            </a:r>
            <a:r>
              <a:rPr lang="es-CO" sz="1200" b="1" dirty="0" smtClean="0"/>
              <a:t> </a:t>
            </a:r>
            <a:r>
              <a:rPr lang="es-CO" sz="1200" b="1" dirty="0" err="1" smtClean="0"/>
              <a:t>Information</a:t>
            </a:r>
            <a:r>
              <a:rPr lang="es-CO" sz="1200" b="1" dirty="0" smtClean="0"/>
              <a:t> </a:t>
            </a:r>
            <a:r>
              <a:rPr lang="es-CO" sz="1200" b="1" dirty="0" err="1" smtClean="0"/>
              <a:t>Officer</a:t>
            </a:r>
            <a:endParaRPr lang="es-ES" sz="1200" b="1" dirty="0"/>
          </a:p>
        </p:txBody>
      </p:sp>
      <p:sp>
        <p:nvSpPr>
          <p:cNvPr id="53" name="52 Rectángulo"/>
          <p:cNvSpPr/>
          <p:nvPr/>
        </p:nvSpPr>
        <p:spPr>
          <a:xfrm>
            <a:off x="4185525" y="1453245"/>
            <a:ext cx="1382487" cy="3701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b="1" dirty="0" smtClean="0"/>
              <a:t>Secretaria Ejecutiva</a:t>
            </a:r>
            <a:endParaRPr lang="es-ES" sz="1050" b="1" dirty="0"/>
          </a:p>
        </p:txBody>
      </p:sp>
      <p:sp>
        <p:nvSpPr>
          <p:cNvPr id="71" name="70 Rectángulo"/>
          <p:cNvSpPr/>
          <p:nvPr/>
        </p:nvSpPr>
        <p:spPr>
          <a:xfrm>
            <a:off x="9960415" y="2343158"/>
            <a:ext cx="1360714" cy="2422071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67 Rectángulo"/>
          <p:cNvSpPr/>
          <p:nvPr/>
        </p:nvSpPr>
        <p:spPr>
          <a:xfrm>
            <a:off x="7113795" y="2343159"/>
            <a:ext cx="2694220" cy="2422071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69 Rectángulo"/>
          <p:cNvSpPr/>
          <p:nvPr/>
        </p:nvSpPr>
        <p:spPr>
          <a:xfrm>
            <a:off x="4011369" y="2343158"/>
            <a:ext cx="1360714" cy="2422069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57 Rectángulo"/>
          <p:cNvSpPr/>
          <p:nvPr/>
        </p:nvSpPr>
        <p:spPr>
          <a:xfrm>
            <a:off x="9122234" y="3646722"/>
            <a:ext cx="674895" cy="37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 smtClean="0">
                <a:solidFill>
                  <a:sysClr val="windowText" lastClr="000000"/>
                </a:solidFill>
              </a:rPr>
              <a:t>Johana Trujillo</a:t>
            </a:r>
            <a:endParaRPr lang="es-ES" sz="800" b="1" dirty="0">
              <a:solidFill>
                <a:sysClr val="windowText" lastClr="000000"/>
              </a:solidFill>
            </a:endParaRPr>
          </a:p>
        </p:txBody>
      </p:sp>
      <p:sp>
        <p:nvSpPr>
          <p:cNvPr id="85" name="84 Rectángulo"/>
          <p:cNvSpPr/>
          <p:nvPr/>
        </p:nvSpPr>
        <p:spPr>
          <a:xfrm>
            <a:off x="7859477" y="3638552"/>
            <a:ext cx="767448" cy="37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 smtClean="0">
                <a:solidFill>
                  <a:sysClr val="windowText" lastClr="000000"/>
                </a:solidFill>
              </a:rPr>
              <a:t>Diana Estepa</a:t>
            </a:r>
            <a:endParaRPr lang="es-ES" sz="8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843626" y="2343158"/>
            <a:ext cx="1360714" cy="2422071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89 Rectángulo"/>
          <p:cNvSpPr/>
          <p:nvPr/>
        </p:nvSpPr>
        <p:spPr>
          <a:xfrm>
            <a:off x="10545535" y="3091555"/>
            <a:ext cx="764733" cy="37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 smtClean="0">
                <a:solidFill>
                  <a:sysClr val="windowText" lastClr="000000"/>
                </a:solidFill>
              </a:rPr>
              <a:t>Fabián Acevedo</a:t>
            </a:r>
            <a:endParaRPr lang="es-ES" sz="800" b="1" dirty="0">
              <a:solidFill>
                <a:sysClr val="windowText" lastClr="000000"/>
              </a:solidFill>
            </a:endParaRPr>
          </a:p>
        </p:txBody>
      </p:sp>
      <p:sp>
        <p:nvSpPr>
          <p:cNvPr id="67" name="66 Rectángulo"/>
          <p:cNvSpPr/>
          <p:nvPr/>
        </p:nvSpPr>
        <p:spPr>
          <a:xfrm>
            <a:off x="5562582" y="2343157"/>
            <a:ext cx="1360714" cy="2422071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85 Rectángulo"/>
          <p:cNvSpPr/>
          <p:nvPr/>
        </p:nvSpPr>
        <p:spPr>
          <a:xfrm>
            <a:off x="6340899" y="3080682"/>
            <a:ext cx="571518" cy="37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 smtClean="0">
                <a:solidFill>
                  <a:sysClr val="windowText" lastClr="000000"/>
                </a:solidFill>
              </a:rPr>
              <a:t>Rubén Peña</a:t>
            </a:r>
            <a:endParaRPr lang="es-ES" sz="800" b="1" dirty="0">
              <a:solidFill>
                <a:sysClr val="windowText" lastClr="000000"/>
              </a:solidFill>
            </a:endParaRPr>
          </a:p>
        </p:txBody>
      </p:sp>
      <p:sp>
        <p:nvSpPr>
          <p:cNvPr id="69" name="68 Rectángulo"/>
          <p:cNvSpPr/>
          <p:nvPr/>
        </p:nvSpPr>
        <p:spPr>
          <a:xfrm>
            <a:off x="2411169" y="2343159"/>
            <a:ext cx="1360714" cy="2422068"/>
          </a:xfrm>
          <a:prstGeom prst="rec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58 Rectángulo"/>
          <p:cNvSpPr/>
          <p:nvPr/>
        </p:nvSpPr>
        <p:spPr>
          <a:xfrm>
            <a:off x="8507182" y="3331054"/>
            <a:ext cx="1164780" cy="3592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/>
                </a:solidFill>
              </a:rPr>
              <a:t>Comunicaciones</a:t>
            </a:r>
            <a:endParaRPr lang="es-ES" sz="900" b="1" dirty="0">
              <a:solidFill>
                <a:schemeClr val="tx1"/>
              </a:solidFill>
            </a:endParaRPr>
          </a:p>
        </p:txBody>
      </p:sp>
      <p:sp>
        <p:nvSpPr>
          <p:cNvPr id="60" name="59 Rectángulo"/>
          <p:cNvSpPr/>
          <p:nvPr/>
        </p:nvSpPr>
        <p:spPr>
          <a:xfrm>
            <a:off x="7244425" y="3331054"/>
            <a:ext cx="1164780" cy="3592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 smtClean="0">
                <a:solidFill>
                  <a:schemeClr val="tx1"/>
                </a:solidFill>
              </a:rPr>
              <a:t>Gestión de Conocimiento</a:t>
            </a:r>
            <a:endParaRPr lang="es-ES" sz="900" b="1" dirty="0">
              <a:solidFill>
                <a:schemeClr val="tx1"/>
              </a:solidFill>
            </a:endParaRPr>
          </a:p>
        </p:txBody>
      </p:sp>
      <p:sp>
        <p:nvSpPr>
          <p:cNvPr id="61" name="60 Rectángulo"/>
          <p:cNvSpPr/>
          <p:nvPr/>
        </p:nvSpPr>
        <p:spPr>
          <a:xfrm>
            <a:off x="10069281" y="2476510"/>
            <a:ext cx="1132127" cy="647704"/>
          </a:xfrm>
          <a:prstGeom prst="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/>
              <a:t>Gobierno </a:t>
            </a:r>
            <a:r>
              <a:rPr lang="es-CO" sz="1100" b="1" dirty="0" smtClean="0"/>
              <a:t> y Estrategia de TI</a:t>
            </a:r>
            <a:endParaRPr lang="es-ES" sz="1100" b="1" dirty="0"/>
          </a:p>
        </p:txBody>
      </p:sp>
      <p:sp>
        <p:nvSpPr>
          <p:cNvPr id="88" name="87 Rectángulo"/>
          <p:cNvSpPr/>
          <p:nvPr/>
        </p:nvSpPr>
        <p:spPr>
          <a:xfrm>
            <a:off x="3047986" y="3088856"/>
            <a:ext cx="691246" cy="37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 smtClean="0">
                <a:solidFill>
                  <a:sysClr val="windowText" lastClr="000000"/>
                </a:solidFill>
              </a:rPr>
              <a:t>Luz Mery Gómez</a:t>
            </a:r>
            <a:endParaRPr lang="es-ES" sz="800" b="1" dirty="0">
              <a:solidFill>
                <a:sysClr val="windowText" lastClr="000000"/>
              </a:solidFill>
            </a:endParaRPr>
          </a:p>
        </p:txBody>
      </p:sp>
      <p:sp>
        <p:nvSpPr>
          <p:cNvPr id="62" name="61 Rectángulo"/>
          <p:cNvSpPr/>
          <p:nvPr/>
        </p:nvSpPr>
        <p:spPr>
          <a:xfrm>
            <a:off x="7772390" y="2476511"/>
            <a:ext cx="1382495" cy="64770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 smtClean="0">
                <a:solidFill>
                  <a:schemeClr val="tx1"/>
                </a:solidFill>
              </a:rPr>
              <a:t>Gestión de Conocimiento y Comunicaciones</a:t>
            </a:r>
            <a:endParaRPr lang="es-ES" sz="1100" b="1" dirty="0">
              <a:solidFill>
                <a:schemeClr val="tx1"/>
              </a:solidFill>
            </a:endParaRPr>
          </a:p>
        </p:txBody>
      </p:sp>
      <p:sp>
        <p:nvSpPr>
          <p:cNvPr id="63" name="62 Rectángulo"/>
          <p:cNvSpPr/>
          <p:nvPr/>
        </p:nvSpPr>
        <p:spPr>
          <a:xfrm>
            <a:off x="5660549" y="2476515"/>
            <a:ext cx="1164780" cy="64770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 smtClean="0"/>
              <a:t>Servicios Tecnológicos</a:t>
            </a:r>
            <a:endParaRPr lang="es-ES" sz="1100" b="1" dirty="0"/>
          </a:p>
        </p:txBody>
      </p:sp>
      <p:sp>
        <p:nvSpPr>
          <p:cNvPr id="65" name="64 Rectángulo"/>
          <p:cNvSpPr/>
          <p:nvPr/>
        </p:nvSpPr>
        <p:spPr>
          <a:xfrm>
            <a:off x="2509136" y="2476510"/>
            <a:ext cx="1164780" cy="6477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 smtClean="0"/>
              <a:t>Análisis de Información</a:t>
            </a:r>
            <a:endParaRPr lang="es-ES" sz="1100" b="1" dirty="0"/>
          </a:p>
        </p:txBody>
      </p:sp>
      <p:sp>
        <p:nvSpPr>
          <p:cNvPr id="89" name="88 Rectángulo"/>
          <p:cNvSpPr/>
          <p:nvPr/>
        </p:nvSpPr>
        <p:spPr>
          <a:xfrm>
            <a:off x="1575700" y="3088856"/>
            <a:ext cx="601448" cy="37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 smtClean="0">
                <a:solidFill>
                  <a:sysClr val="windowText" lastClr="000000"/>
                </a:solidFill>
              </a:rPr>
              <a:t>Carolina Morera</a:t>
            </a:r>
            <a:endParaRPr lang="es-ES" sz="800" b="1" dirty="0">
              <a:solidFill>
                <a:sysClr val="windowText" lastClr="000000"/>
              </a:solidFill>
            </a:endParaRPr>
          </a:p>
        </p:txBody>
      </p:sp>
      <p:sp>
        <p:nvSpPr>
          <p:cNvPr id="66" name="65 Rectángulo"/>
          <p:cNvSpPr/>
          <p:nvPr/>
        </p:nvSpPr>
        <p:spPr>
          <a:xfrm>
            <a:off x="936157" y="2476513"/>
            <a:ext cx="1164780" cy="64770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 smtClean="0"/>
              <a:t>Información</a:t>
            </a:r>
            <a:endParaRPr lang="es-ES" sz="1100" b="1" dirty="0"/>
          </a:p>
        </p:txBody>
      </p:sp>
      <p:cxnSp>
        <p:nvCxnSpPr>
          <p:cNvPr id="19" name="18 Conector recto"/>
          <p:cNvCxnSpPr>
            <a:stCxn id="66" idx="0"/>
          </p:cNvCxnSpPr>
          <p:nvPr/>
        </p:nvCxnSpPr>
        <p:spPr>
          <a:xfrm flipV="1">
            <a:off x="1518547" y="2057409"/>
            <a:ext cx="0" cy="4191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 flipV="1">
            <a:off x="3173176" y="2057411"/>
            <a:ext cx="0" cy="4191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"/>
          <p:cNvCxnSpPr/>
          <p:nvPr/>
        </p:nvCxnSpPr>
        <p:spPr>
          <a:xfrm flipV="1">
            <a:off x="4724394" y="2057409"/>
            <a:ext cx="0" cy="4191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"/>
          <p:cNvCxnSpPr/>
          <p:nvPr/>
        </p:nvCxnSpPr>
        <p:spPr>
          <a:xfrm flipV="1">
            <a:off x="6242939" y="2057409"/>
            <a:ext cx="0" cy="4191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"/>
          <p:cNvCxnSpPr/>
          <p:nvPr/>
        </p:nvCxnSpPr>
        <p:spPr>
          <a:xfrm flipV="1">
            <a:off x="8507182" y="2057406"/>
            <a:ext cx="0" cy="4191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"/>
          <p:cNvCxnSpPr/>
          <p:nvPr/>
        </p:nvCxnSpPr>
        <p:spPr>
          <a:xfrm flipV="1">
            <a:off x="10662545" y="2057411"/>
            <a:ext cx="0" cy="4191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1523983" y="2057406"/>
            <a:ext cx="9138562" cy="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>
            <a:stCxn id="7" idx="2"/>
          </p:cNvCxnSpPr>
          <p:nvPr/>
        </p:nvCxnSpPr>
        <p:spPr>
          <a:xfrm>
            <a:off x="5856508" y="1219196"/>
            <a:ext cx="0" cy="8382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>
            <a:stCxn id="53" idx="3"/>
          </p:cNvCxnSpPr>
          <p:nvPr/>
        </p:nvCxnSpPr>
        <p:spPr>
          <a:xfrm flipV="1">
            <a:off x="5568012" y="1638302"/>
            <a:ext cx="288496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7870359" y="3211294"/>
            <a:ext cx="0" cy="1197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"/>
          <p:cNvCxnSpPr/>
          <p:nvPr/>
        </p:nvCxnSpPr>
        <p:spPr>
          <a:xfrm>
            <a:off x="9089572" y="3211294"/>
            <a:ext cx="0" cy="1197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/>
          <p:nvPr/>
        </p:nvCxnSpPr>
        <p:spPr>
          <a:xfrm>
            <a:off x="7870359" y="3211294"/>
            <a:ext cx="1219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>
            <a:off x="8479965" y="3124218"/>
            <a:ext cx="0" cy="870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86 Rectángulo"/>
          <p:cNvSpPr/>
          <p:nvPr/>
        </p:nvSpPr>
        <p:spPr>
          <a:xfrm>
            <a:off x="4561118" y="3075236"/>
            <a:ext cx="767448" cy="37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 smtClean="0">
                <a:solidFill>
                  <a:sysClr val="windowText" lastClr="000000"/>
                </a:solidFill>
              </a:rPr>
              <a:t>Juan José Ballesteros</a:t>
            </a:r>
            <a:endParaRPr lang="es-ES" sz="800" b="1" dirty="0">
              <a:solidFill>
                <a:sysClr val="windowText" lastClr="000000"/>
              </a:solidFill>
            </a:endParaRPr>
          </a:p>
        </p:txBody>
      </p:sp>
      <p:sp>
        <p:nvSpPr>
          <p:cNvPr id="64" name="63 Rectángulo"/>
          <p:cNvSpPr/>
          <p:nvPr/>
        </p:nvSpPr>
        <p:spPr>
          <a:xfrm>
            <a:off x="4098470" y="2476512"/>
            <a:ext cx="1164780" cy="6477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b="1" dirty="0" smtClean="0"/>
              <a:t>Sistemas de Información</a:t>
            </a:r>
            <a:endParaRPr lang="es-ES" sz="1100" b="1" dirty="0"/>
          </a:p>
        </p:txBody>
      </p:sp>
      <p:sp>
        <p:nvSpPr>
          <p:cNvPr id="91" name="90 Elipse"/>
          <p:cNvSpPr/>
          <p:nvPr/>
        </p:nvSpPr>
        <p:spPr>
          <a:xfrm>
            <a:off x="815042" y="5421087"/>
            <a:ext cx="310264" cy="32657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F</a:t>
            </a:r>
            <a:endParaRPr lang="es-ES" b="1" dirty="0"/>
          </a:p>
        </p:txBody>
      </p:sp>
      <p:sp>
        <p:nvSpPr>
          <p:cNvPr id="92" name="91 Elipse"/>
          <p:cNvSpPr/>
          <p:nvPr/>
        </p:nvSpPr>
        <p:spPr>
          <a:xfrm>
            <a:off x="812310" y="5900058"/>
            <a:ext cx="310264" cy="32657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C</a:t>
            </a:r>
            <a:endParaRPr lang="es-ES" b="1" dirty="0"/>
          </a:p>
        </p:txBody>
      </p:sp>
      <p:sp>
        <p:nvSpPr>
          <p:cNvPr id="93" name="92 Elipse"/>
          <p:cNvSpPr/>
          <p:nvPr/>
        </p:nvSpPr>
        <p:spPr>
          <a:xfrm>
            <a:off x="7502947" y="4065823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F</a:t>
            </a:r>
            <a:endParaRPr lang="es-ES" sz="1200" b="1" dirty="0"/>
          </a:p>
        </p:txBody>
      </p:sp>
      <p:sp>
        <p:nvSpPr>
          <p:cNvPr id="94" name="93 Elipse"/>
          <p:cNvSpPr/>
          <p:nvPr/>
        </p:nvSpPr>
        <p:spPr>
          <a:xfrm>
            <a:off x="7501580" y="4395110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C</a:t>
            </a:r>
            <a:endParaRPr lang="es-ES" sz="1200" b="1" dirty="0"/>
          </a:p>
        </p:txBody>
      </p:sp>
      <p:sp>
        <p:nvSpPr>
          <p:cNvPr id="95" name="94 CuadroTexto"/>
          <p:cNvSpPr txBox="1"/>
          <p:nvPr/>
        </p:nvSpPr>
        <p:spPr>
          <a:xfrm>
            <a:off x="7854002" y="4053448"/>
            <a:ext cx="28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1</a:t>
            </a:r>
            <a:endParaRPr lang="es-ES" sz="1400" b="1" dirty="0"/>
          </a:p>
        </p:txBody>
      </p:sp>
      <p:sp>
        <p:nvSpPr>
          <p:cNvPr id="96" name="95 CuadroTexto"/>
          <p:cNvSpPr txBox="1"/>
          <p:nvPr/>
        </p:nvSpPr>
        <p:spPr>
          <a:xfrm>
            <a:off x="7849939" y="4384224"/>
            <a:ext cx="28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3</a:t>
            </a:r>
            <a:endParaRPr lang="es-ES" sz="1400" b="1" dirty="0"/>
          </a:p>
        </p:txBody>
      </p:sp>
      <p:sp>
        <p:nvSpPr>
          <p:cNvPr id="97" name="96 Elipse"/>
          <p:cNvSpPr/>
          <p:nvPr/>
        </p:nvSpPr>
        <p:spPr>
          <a:xfrm>
            <a:off x="8820120" y="4065823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F</a:t>
            </a:r>
            <a:endParaRPr lang="es-ES" sz="1200" b="1" dirty="0"/>
          </a:p>
        </p:txBody>
      </p:sp>
      <p:sp>
        <p:nvSpPr>
          <p:cNvPr id="98" name="97 Elipse"/>
          <p:cNvSpPr/>
          <p:nvPr/>
        </p:nvSpPr>
        <p:spPr>
          <a:xfrm>
            <a:off x="8818753" y="4395110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C</a:t>
            </a:r>
            <a:endParaRPr lang="es-ES" sz="1200" b="1" dirty="0"/>
          </a:p>
        </p:txBody>
      </p:sp>
      <p:sp>
        <p:nvSpPr>
          <p:cNvPr id="99" name="98 CuadroTexto"/>
          <p:cNvSpPr txBox="1"/>
          <p:nvPr/>
        </p:nvSpPr>
        <p:spPr>
          <a:xfrm>
            <a:off x="9171175" y="4053448"/>
            <a:ext cx="28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1</a:t>
            </a:r>
            <a:endParaRPr lang="es-ES" sz="1400" b="1" dirty="0"/>
          </a:p>
        </p:txBody>
      </p:sp>
      <p:sp>
        <p:nvSpPr>
          <p:cNvPr id="100" name="99 CuadroTexto"/>
          <p:cNvSpPr txBox="1"/>
          <p:nvPr/>
        </p:nvSpPr>
        <p:spPr>
          <a:xfrm>
            <a:off x="9167111" y="4384224"/>
            <a:ext cx="504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12</a:t>
            </a:r>
            <a:endParaRPr lang="es-ES" sz="1400" b="1" dirty="0"/>
          </a:p>
        </p:txBody>
      </p:sp>
      <p:sp>
        <p:nvSpPr>
          <p:cNvPr id="101" name="100 Elipse"/>
          <p:cNvSpPr/>
          <p:nvPr/>
        </p:nvSpPr>
        <p:spPr>
          <a:xfrm>
            <a:off x="1167492" y="3787004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F</a:t>
            </a:r>
            <a:endParaRPr lang="es-ES" sz="1200" b="1" dirty="0"/>
          </a:p>
        </p:txBody>
      </p:sp>
      <p:sp>
        <p:nvSpPr>
          <p:cNvPr id="102" name="101 Elipse"/>
          <p:cNvSpPr/>
          <p:nvPr/>
        </p:nvSpPr>
        <p:spPr>
          <a:xfrm>
            <a:off x="1166125" y="4116291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C</a:t>
            </a:r>
            <a:endParaRPr lang="es-ES" sz="1200" b="1" dirty="0"/>
          </a:p>
        </p:txBody>
      </p:sp>
      <p:sp>
        <p:nvSpPr>
          <p:cNvPr id="103" name="102 CuadroTexto"/>
          <p:cNvSpPr txBox="1"/>
          <p:nvPr/>
        </p:nvSpPr>
        <p:spPr>
          <a:xfrm>
            <a:off x="1518547" y="3774629"/>
            <a:ext cx="28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3</a:t>
            </a:r>
            <a:endParaRPr lang="es-ES" sz="1400" b="1" dirty="0"/>
          </a:p>
        </p:txBody>
      </p:sp>
      <p:sp>
        <p:nvSpPr>
          <p:cNvPr id="104" name="103 CuadroTexto"/>
          <p:cNvSpPr txBox="1"/>
          <p:nvPr/>
        </p:nvSpPr>
        <p:spPr>
          <a:xfrm>
            <a:off x="1514484" y="4105405"/>
            <a:ext cx="28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/>
              <a:t>8</a:t>
            </a:r>
            <a:endParaRPr lang="es-ES" sz="1400" b="1" dirty="0"/>
          </a:p>
        </p:txBody>
      </p:sp>
      <p:sp>
        <p:nvSpPr>
          <p:cNvPr id="105" name="104 Elipse"/>
          <p:cNvSpPr/>
          <p:nvPr/>
        </p:nvSpPr>
        <p:spPr>
          <a:xfrm>
            <a:off x="2754098" y="3799378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F</a:t>
            </a:r>
            <a:endParaRPr lang="es-ES" sz="1200" b="1" dirty="0"/>
          </a:p>
        </p:txBody>
      </p:sp>
      <p:sp>
        <p:nvSpPr>
          <p:cNvPr id="106" name="105 Elipse"/>
          <p:cNvSpPr/>
          <p:nvPr/>
        </p:nvSpPr>
        <p:spPr>
          <a:xfrm>
            <a:off x="2752731" y="4128665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C</a:t>
            </a:r>
            <a:endParaRPr lang="es-ES" sz="1200" b="1" dirty="0"/>
          </a:p>
        </p:txBody>
      </p:sp>
      <p:sp>
        <p:nvSpPr>
          <p:cNvPr id="107" name="106 CuadroTexto"/>
          <p:cNvSpPr txBox="1"/>
          <p:nvPr/>
        </p:nvSpPr>
        <p:spPr>
          <a:xfrm>
            <a:off x="3105153" y="3787003"/>
            <a:ext cx="28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/>
              <a:t>3</a:t>
            </a:r>
            <a:endParaRPr lang="es-ES" sz="1400" b="1" dirty="0"/>
          </a:p>
        </p:txBody>
      </p:sp>
      <p:sp>
        <p:nvSpPr>
          <p:cNvPr id="108" name="107 CuadroTexto"/>
          <p:cNvSpPr txBox="1"/>
          <p:nvPr/>
        </p:nvSpPr>
        <p:spPr>
          <a:xfrm>
            <a:off x="3101090" y="4117779"/>
            <a:ext cx="423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11</a:t>
            </a:r>
            <a:endParaRPr lang="es-ES" sz="1400" b="1" dirty="0"/>
          </a:p>
        </p:txBody>
      </p:sp>
      <p:sp>
        <p:nvSpPr>
          <p:cNvPr id="109" name="108 Elipse"/>
          <p:cNvSpPr/>
          <p:nvPr/>
        </p:nvSpPr>
        <p:spPr>
          <a:xfrm>
            <a:off x="4426396" y="3799378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F</a:t>
            </a:r>
            <a:endParaRPr lang="es-ES" sz="1200" b="1" dirty="0"/>
          </a:p>
        </p:txBody>
      </p:sp>
      <p:sp>
        <p:nvSpPr>
          <p:cNvPr id="110" name="109 Elipse"/>
          <p:cNvSpPr/>
          <p:nvPr/>
        </p:nvSpPr>
        <p:spPr>
          <a:xfrm>
            <a:off x="4425029" y="4128665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C</a:t>
            </a:r>
            <a:endParaRPr lang="es-ES" sz="1200" b="1" dirty="0"/>
          </a:p>
        </p:txBody>
      </p:sp>
      <p:sp>
        <p:nvSpPr>
          <p:cNvPr id="111" name="110 CuadroTexto"/>
          <p:cNvSpPr txBox="1"/>
          <p:nvPr/>
        </p:nvSpPr>
        <p:spPr>
          <a:xfrm>
            <a:off x="4777451" y="3787003"/>
            <a:ext cx="28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/>
              <a:t>3</a:t>
            </a:r>
            <a:endParaRPr lang="es-ES" sz="1400" b="1" dirty="0"/>
          </a:p>
        </p:txBody>
      </p:sp>
      <p:sp>
        <p:nvSpPr>
          <p:cNvPr id="112" name="111 CuadroTexto"/>
          <p:cNvSpPr txBox="1"/>
          <p:nvPr/>
        </p:nvSpPr>
        <p:spPr>
          <a:xfrm>
            <a:off x="4773388" y="4117779"/>
            <a:ext cx="28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6</a:t>
            </a:r>
            <a:endParaRPr lang="es-ES" sz="1400" b="1" dirty="0"/>
          </a:p>
        </p:txBody>
      </p:sp>
      <p:sp>
        <p:nvSpPr>
          <p:cNvPr id="113" name="112 Elipse"/>
          <p:cNvSpPr/>
          <p:nvPr/>
        </p:nvSpPr>
        <p:spPr>
          <a:xfrm>
            <a:off x="5958542" y="3811752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F</a:t>
            </a:r>
            <a:endParaRPr lang="es-ES" sz="1200" b="1" dirty="0"/>
          </a:p>
        </p:txBody>
      </p:sp>
      <p:sp>
        <p:nvSpPr>
          <p:cNvPr id="114" name="113 Elipse"/>
          <p:cNvSpPr/>
          <p:nvPr/>
        </p:nvSpPr>
        <p:spPr>
          <a:xfrm>
            <a:off x="5957175" y="4141039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C</a:t>
            </a:r>
            <a:endParaRPr lang="es-ES" sz="1200" b="1" dirty="0"/>
          </a:p>
        </p:txBody>
      </p:sp>
      <p:sp>
        <p:nvSpPr>
          <p:cNvPr id="115" name="114 CuadroTexto"/>
          <p:cNvSpPr txBox="1"/>
          <p:nvPr/>
        </p:nvSpPr>
        <p:spPr>
          <a:xfrm>
            <a:off x="6309597" y="3799377"/>
            <a:ext cx="28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1</a:t>
            </a:r>
            <a:endParaRPr lang="es-ES" sz="1400" b="1" dirty="0"/>
          </a:p>
        </p:txBody>
      </p:sp>
      <p:sp>
        <p:nvSpPr>
          <p:cNvPr id="116" name="115 CuadroTexto"/>
          <p:cNvSpPr txBox="1"/>
          <p:nvPr/>
        </p:nvSpPr>
        <p:spPr>
          <a:xfrm>
            <a:off x="6305534" y="4130153"/>
            <a:ext cx="28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 smtClean="0"/>
              <a:t>4</a:t>
            </a:r>
            <a:endParaRPr lang="es-ES" sz="1400" b="1" dirty="0"/>
          </a:p>
        </p:txBody>
      </p:sp>
      <p:sp>
        <p:nvSpPr>
          <p:cNvPr id="118" name="117 Elipse"/>
          <p:cNvSpPr/>
          <p:nvPr/>
        </p:nvSpPr>
        <p:spPr>
          <a:xfrm>
            <a:off x="10310123" y="4039102"/>
            <a:ext cx="269443" cy="283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 smtClean="0"/>
              <a:t>C</a:t>
            </a:r>
            <a:endParaRPr lang="es-ES" sz="1200" b="1" dirty="0"/>
          </a:p>
        </p:txBody>
      </p:sp>
      <p:sp>
        <p:nvSpPr>
          <p:cNvPr id="120" name="119 CuadroTexto"/>
          <p:cNvSpPr txBox="1"/>
          <p:nvPr/>
        </p:nvSpPr>
        <p:spPr>
          <a:xfrm>
            <a:off x="10658482" y="4028216"/>
            <a:ext cx="28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/>
              <a:t>4</a:t>
            </a:r>
            <a:endParaRPr lang="es-ES" sz="1400" b="1" dirty="0"/>
          </a:p>
        </p:txBody>
      </p:sp>
      <p:sp>
        <p:nvSpPr>
          <p:cNvPr id="121" name="120 CuadroTexto"/>
          <p:cNvSpPr txBox="1"/>
          <p:nvPr/>
        </p:nvSpPr>
        <p:spPr>
          <a:xfrm>
            <a:off x="1130750" y="5421087"/>
            <a:ext cx="173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Funcionarios</a:t>
            </a:r>
            <a:endParaRPr lang="es-ES" sz="1600" b="1" dirty="0"/>
          </a:p>
        </p:txBody>
      </p:sp>
      <p:sp>
        <p:nvSpPr>
          <p:cNvPr id="122" name="121 CuadroTexto"/>
          <p:cNvSpPr txBox="1"/>
          <p:nvPr/>
        </p:nvSpPr>
        <p:spPr>
          <a:xfrm>
            <a:off x="1137528" y="5888075"/>
            <a:ext cx="173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/>
              <a:t>Contratistas</a:t>
            </a:r>
            <a:endParaRPr lang="es-ES" sz="1600" b="1" dirty="0"/>
          </a:p>
        </p:txBody>
      </p:sp>
      <p:pic>
        <p:nvPicPr>
          <p:cNvPr id="126" name="Imagen 33" descr="Muj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69" y="5085655"/>
            <a:ext cx="593646" cy="1243831"/>
          </a:xfrm>
          <a:prstGeom prst="rect">
            <a:avLst/>
          </a:prstGeom>
        </p:spPr>
      </p:pic>
      <p:pic>
        <p:nvPicPr>
          <p:cNvPr id="127" name="Imagen 34" descr="Homb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76" y="5085655"/>
            <a:ext cx="513552" cy="1239120"/>
          </a:xfrm>
          <a:prstGeom prst="rect">
            <a:avLst/>
          </a:prstGeom>
        </p:spPr>
      </p:pic>
      <p:sp>
        <p:nvSpPr>
          <p:cNvPr id="128" name="CuadroTexto 41"/>
          <p:cNvSpPr txBox="1"/>
          <p:nvPr/>
        </p:nvSpPr>
        <p:spPr>
          <a:xfrm>
            <a:off x="3161446" y="6313105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Century Gothic"/>
                <a:cs typeface="Century Gothic"/>
              </a:rPr>
              <a:t>34</a:t>
            </a:r>
            <a:endParaRPr lang="es-ES" b="1" dirty="0">
              <a:latin typeface="Century Gothic"/>
              <a:cs typeface="Century Gothic"/>
            </a:endParaRPr>
          </a:p>
        </p:txBody>
      </p:sp>
      <p:sp>
        <p:nvSpPr>
          <p:cNvPr id="129" name="CuadroTexto 43"/>
          <p:cNvSpPr txBox="1"/>
          <p:nvPr/>
        </p:nvSpPr>
        <p:spPr>
          <a:xfrm>
            <a:off x="4058246" y="6301219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>
                <a:latin typeface="Century Gothic"/>
                <a:cs typeface="Century Gothic"/>
              </a:rPr>
              <a:t>28</a:t>
            </a:r>
            <a:endParaRPr lang="es-ES" b="1" dirty="0">
              <a:latin typeface="Century Gothic"/>
              <a:cs typeface="Century Gothic"/>
            </a:endParaRPr>
          </a:p>
        </p:txBody>
      </p:sp>
      <p:sp>
        <p:nvSpPr>
          <p:cNvPr id="130" name="CuadroTexto 41"/>
          <p:cNvSpPr txBox="1"/>
          <p:nvPr/>
        </p:nvSpPr>
        <p:spPr>
          <a:xfrm>
            <a:off x="317629" y="5368145"/>
            <a:ext cx="47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>
                <a:latin typeface="Century Gothic"/>
                <a:cs typeface="Century Gothic"/>
              </a:rPr>
              <a:t>15</a:t>
            </a:r>
            <a:endParaRPr lang="es-ES" sz="2000" b="1" dirty="0">
              <a:latin typeface="Century Gothic"/>
              <a:cs typeface="Century Gothic"/>
            </a:endParaRPr>
          </a:p>
        </p:txBody>
      </p:sp>
      <p:sp>
        <p:nvSpPr>
          <p:cNvPr id="131" name="CuadroTexto 41"/>
          <p:cNvSpPr txBox="1"/>
          <p:nvPr/>
        </p:nvSpPr>
        <p:spPr>
          <a:xfrm>
            <a:off x="306729" y="5866303"/>
            <a:ext cx="47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>
                <a:latin typeface="Century Gothic"/>
                <a:cs typeface="Century Gothic"/>
              </a:rPr>
              <a:t>47</a:t>
            </a:r>
            <a:endParaRPr lang="es-ES" sz="2000" b="1" dirty="0">
              <a:latin typeface="Century Gothic"/>
              <a:cs typeface="Century Gothic"/>
            </a:endParaRPr>
          </a:p>
        </p:txBody>
      </p:sp>
      <p:sp>
        <p:nvSpPr>
          <p:cNvPr id="132" name="CuadroTexto 47"/>
          <p:cNvSpPr txBox="1"/>
          <p:nvPr/>
        </p:nvSpPr>
        <p:spPr>
          <a:xfrm>
            <a:off x="5116362" y="5410332"/>
            <a:ext cx="816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latin typeface="Century Gothic"/>
                <a:cs typeface="Century Gothic"/>
              </a:rPr>
              <a:t>62</a:t>
            </a:r>
            <a:endParaRPr lang="es-ES" sz="4400" b="1" dirty="0">
              <a:latin typeface="Century Gothic"/>
              <a:cs typeface="Century Gothic"/>
            </a:endParaRPr>
          </a:p>
        </p:txBody>
      </p:sp>
      <p:sp>
        <p:nvSpPr>
          <p:cNvPr id="133" name="CuadroTexto 49"/>
          <p:cNvSpPr txBox="1"/>
          <p:nvPr/>
        </p:nvSpPr>
        <p:spPr>
          <a:xfrm>
            <a:off x="4807114" y="6034423"/>
            <a:ext cx="143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atin typeface="Century Gothic"/>
                <a:cs typeface="Century Gothic"/>
              </a:rPr>
              <a:t>Empleados</a:t>
            </a:r>
            <a:endParaRPr lang="es-ES" dirty="0">
              <a:latin typeface="Century Gothic"/>
              <a:cs typeface="Century Gothic"/>
            </a:endParaRPr>
          </a:p>
        </p:txBody>
      </p:sp>
      <p:sp>
        <p:nvSpPr>
          <p:cNvPr id="134" name="133 Rectángulo"/>
          <p:cNvSpPr/>
          <p:nvPr/>
        </p:nvSpPr>
        <p:spPr>
          <a:xfrm>
            <a:off x="3535053" y="1453245"/>
            <a:ext cx="645017" cy="37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 smtClean="0">
                <a:solidFill>
                  <a:sysClr val="windowText" lastClr="000000"/>
                </a:solidFill>
              </a:rPr>
              <a:t>Angélica González</a:t>
            </a:r>
            <a:endParaRPr lang="es-ES" sz="800" b="1" dirty="0">
              <a:solidFill>
                <a:sysClr val="windowText" lastClr="000000"/>
              </a:solidFill>
            </a:endParaRPr>
          </a:p>
        </p:txBody>
      </p:sp>
      <p:sp>
        <p:nvSpPr>
          <p:cNvPr id="135" name="134 Rectángulo"/>
          <p:cNvSpPr/>
          <p:nvPr/>
        </p:nvSpPr>
        <p:spPr>
          <a:xfrm>
            <a:off x="4310730" y="779809"/>
            <a:ext cx="499379" cy="37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" b="1" dirty="0" smtClean="0">
                <a:solidFill>
                  <a:sysClr val="windowText" lastClr="000000"/>
                </a:solidFill>
              </a:rPr>
              <a:t>Daniel Rozo</a:t>
            </a:r>
            <a:endParaRPr lang="es-ES" sz="8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125" name="124 Conector angular"/>
          <p:cNvCxnSpPr>
            <a:stCxn id="7" idx="3"/>
            <a:endCxn id="71" idx="0"/>
          </p:cNvCxnSpPr>
          <p:nvPr/>
        </p:nvCxnSpPr>
        <p:spPr>
          <a:xfrm>
            <a:off x="6874317" y="957939"/>
            <a:ext cx="3766455" cy="1385219"/>
          </a:xfrm>
          <a:prstGeom prst="bentConnector2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8" name="1 Gráfico"/>
          <p:cNvGraphicFramePr>
            <a:graphicFrameLocks/>
          </p:cNvGraphicFramePr>
          <p:nvPr>
            <p:extLst/>
          </p:nvPr>
        </p:nvGraphicFramePr>
        <p:xfrm>
          <a:off x="5491803" y="4611913"/>
          <a:ext cx="5736806" cy="2246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9348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4786555" y="3932067"/>
            <a:ext cx="2662989" cy="8502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Arquitecturas TO - BE</a:t>
            </a:r>
            <a:endParaRPr lang="es-CO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1323" r="4788" b="2338"/>
          <a:stretch/>
        </p:blipFill>
        <p:spPr>
          <a:xfrm>
            <a:off x="194353" y="2777469"/>
            <a:ext cx="4145280" cy="28670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t="3076" r="3377" b="2298"/>
          <a:stretch/>
        </p:blipFill>
        <p:spPr>
          <a:xfrm>
            <a:off x="8190691" y="2777469"/>
            <a:ext cx="4001309" cy="286709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1086" r="2235" b="1986"/>
          <a:stretch/>
        </p:blipFill>
        <p:spPr>
          <a:xfrm>
            <a:off x="4133675" y="255356"/>
            <a:ext cx="3968748" cy="2522113"/>
          </a:xfrm>
          <a:prstGeom prst="rect">
            <a:avLst/>
          </a:prstGeom>
        </p:spPr>
      </p:pic>
      <p:cxnSp>
        <p:nvCxnSpPr>
          <p:cNvPr id="9" name="Conector curvado 8"/>
          <p:cNvCxnSpPr>
            <a:stCxn id="5" idx="2"/>
            <a:endCxn id="6" idx="2"/>
          </p:cNvCxnSpPr>
          <p:nvPr/>
        </p:nvCxnSpPr>
        <p:spPr>
          <a:xfrm rot="5400000">
            <a:off x="3761391" y="3287902"/>
            <a:ext cx="862262" cy="3851057"/>
          </a:xfrm>
          <a:prstGeom prst="curvedConnector3">
            <a:avLst>
              <a:gd name="adj1" fmla="val 126512"/>
            </a:avLst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Conector curvado 9"/>
          <p:cNvCxnSpPr>
            <a:stCxn id="5" idx="2"/>
            <a:endCxn id="7" idx="2"/>
          </p:cNvCxnSpPr>
          <p:nvPr/>
        </p:nvCxnSpPr>
        <p:spPr>
          <a:xfrm rot="16200000" flipH="1">
            <a:off x="7723567" y="3176782"/>
            <a:ext cx="862263" cy="4073296"/>
          </a:xfrm>
          <a:prstGeom prst="curvedConnector3">
            <a:avLst>
              <a:gd name="adj1" fmla="val 126512"/>
            </a:avLst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5" idx="0"/>
            <a:endCxn id="8" idx="2"/>
          </p:cNvCxnSpPr>
          <p:nvPr/>
        </p:nvCxnSpPr>
        <p:spPr>
          <a:xfrm flipH="1" flipV="1">
            <a:off x="6118049" y="2777469"/>
            <a:ext cx="1" cy="115459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74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28428" y="4418273"/>
            <a:ext cx="313900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Arial" pitchFamily="34" charset="0"/>
              </a:rPr>
              <a:t>INFORMACIÓN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828427" y="5387063"/>
            <a:ext cx="117532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Arial" pitchFamily="34" charset="0"/>
              </a:rPr>
              <a:t>DATOS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828428" y="3326372"/>
            <a:ext cx="427072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Arial" pitchFamily="34" charset="0"/>
              </a:rPr>
              <a:t>CONOCIMIENTO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828428" y="2172918"/>
            <a:ext cx="329930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Arial" pitchFamily="34" charset="0"/>
              </a:rPr>
              <a:t>SABIDURÍA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828428" y="957906"/>
            <a:ext cx="41344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Arial" pitchFamily="34" charset="0"/>
              </a:rPr>
              <a:t>DECISIONES</a:t>
            </a:r>
          </a:p>
        </p:txBody>
      </p:sp>
      <p:sp>
        <p:nvSpPr>
          <p:cNvPr id="7" name="6 Flecha arriba"/>
          <p:cNvSpPr/>
          <p:nvPr/>
        </p:nvSpPr>
        <p:spPr>
          <a:xfrm>
            <a:off x="3761318" y="1266826"/>
            <a:ext cx="142875" cy="4500563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effectLst>
                <a:reflection blurRad="6350" stA="55000" endA="300" endPos="45500" dir="5400000" sy="-100000" algn="bl" rotWithShape="0"/>
              </a:effectLst>
              <a:latin typeface="+mj-lt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812700" y="5481654"/>
            <a:ext cx="1643399" cy="4001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 extrusionH="76200">
            <a:extrusionClr>
              <a:schemeClr val="tx1"/>
            </a:extrusionClr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000" b="1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Adquisición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370421" y="5010106"/>
            <a:ext cx="276870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pitchFamily="34" charset="0"/>
              </a:rPr>
              <a:t>Entender relaciones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379239" y="3981456"/>
            <a:ext cx="2553904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pitchFamily="34" charset="0"/>
              </a:rPr>
              <a:t>Entender patrones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396872" y="2909886"/>
            <a:ext cx="2672527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pitchFamily="34" charset="0"/>
              </a:rPr>
              <a:t>Entender principios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4360233" y="1838316"/>
            <a:ext cx="3579827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Arial" pitchFamily="34" charset="0"/>
              </a:rPr>
              <a:t>Actuar o no con sabiduría</a:t>
            </a:r>
          </a:p>
        </p:txBody>
      </p:sp>
      <p:sp>
        <p:nvSpPr>
          <p:cNvPr id="13" name="12 Flecha circular"/>
          <p:cNvSpPr/>
          <p:nvPr/>
        </p:nvSpPr>
        <p:spPr>
          <a:xfrm rot="5400000">
            <a:off x="6036222" y="1874839"/>
            <a:ext cx="4643437" cy="3284537"/>
          </a:xfrm>
          <a:prstGeom prst="circularArrow">
            <a:avLst>
              <a:gd name="adj1" fmla="val 2581"/>
              <a:gd name="adj2" fmla="val 1233818"/>
              <a:gd name="adj3" fmla="val 20481208"/>
              <a:gd name="adj4" fmla="val 10800005"/>
              <a:gd name="adj5" fmla="val 476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344119" y="3170238"/>
            <a:ext cx="1669047" cy="10156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 extrusionH="76200">
            <a:extrusionClr>
              <a:schemeClr val="tx1"/>
            </a:extrusionClr>
          </a:sp3d>
        </p:spPr>
        <p:txBody>
          <a:bodyPr wrap="non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Analizar y</a:t>
            </a:r>
          </a:p>
          <a:p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sintetizar la</a:t>
            </a:r>
          </a:p>
          <a:p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información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7261050" y="4481522"/>
            <a:ext cx="3004349" cy="4001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 extrusionH="76200">
            <a:extrusionClr>
              <a:schemeClr val="tx1"/>
            </a:extrusionClr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Dar sentido a los datos</a:t>
            </a:r>
          </a:p>
        </p:txBody>
      </p:sp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5904443" y="5767389"/>
            <a:ext cx="1357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+mj-lt"/>
                <a:cs typeface="Arial" charset="0"/>
              </a:rPr>
              <a:t>Símbolos</a:t>
            </a:r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auto">
          <a:xfrm>
            <a:off x="7422092" y="4767264"/>
            <a:ext cx="24465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latin typeface="+mj-lt"/>
                <a:cs typeface="Arial" charset="0"/>
              </a:rPr>
              <a:t>"quién", "qué",</a:t>
            </a:r>
          </a:p>
          <a:p>
            <a:r>
              <a:rPr lang="es-ES">
                <a:latin typeface="+mj-lt"/>
                <a:cs typeface="Arial" charset="0"/>
              </a:rPr>
              <a:t>"dónde", y "cuando"</a:t>
            </a:r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9762068" y="3481388"/>
            <a:ext cx="1285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+mj-lt"/>
              </a:rPr>
              <a:t>"cómo”</a:t>
            </a:r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8761943" y="2325688"/>
            <a:ext cx="12186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latin typeface="+mj-lt"/>
                <a:cs typeface="Arial" charset="0"/>
              </a:rPr>
              <a:t>"por qué"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7370839" y="2220907"/>
            <a:ext cx="1657826" cy="70788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 extrusionH="76200">
            <a:extrusionClr>
              <a:schemeClr val="tx1"/>
            </a:extrusionClr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Evaluar la</a:t>
            </a:r>
          </a:p>
          <a:p>
            <a:pPr>
              <a:defRPr/>
            </a:pPr>
            <a:r>
              <a:rPr lang="es-ES" sz="2000" b="1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compresión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8333060" y="1052498"/>
            <a:ext cx="1526380" cy="70788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 extrusionH="76200">
            <a:extrusionClr>
              <a:schemeClr val="tx1"/>
            </a:extrusionClr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Hacer las</a:t>
            </a:r>
          </a:p>
          <a:p>
            <a:pPr>
              <a:defRPr/>
            </a:pPr>
            <a:r>
              <a:rPr lang="es-ES" sz="2000" b="1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pitchFamily="34" charset="0"/>
              </a:rPr>
              <a:t>cosas bien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0" y="6581001"/>
            <a:ext cx="4474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 smtClean="0"/>
              <a:t>Tomada de trabajo Maestría de Felipe Fonseca Fino 2008</a:t>
            </a:r>
            <a:endParaRPr lang="es-CO" sz="1200" dirty="0"/>
          </a:p>
        </p:txBody>
      </p:sp>
      <p:sp>
        <p:nvSpPr>
          <p:cNvPr id="23" name="Marcador de contenido 2"/>
          <p:cNvSpPr txBox="1">
            <a:spLocks/>
          </p:cNvSpPr>
          <p:nvPr/>
        </p:nvSpPr>
        <p:spPr>
          <a:xfrm>
            <a:off x="255672" y="2269791"/>
            <a:ext cx="3353802" cy="3288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dirty="0" smtClean="0"/>
              <a:t>Punto 1 del acuerdo de la Habana</a:t>
            </a:r>
          </a:p>
          <a:p>
            <a:r>
              <a:rPr lang="es-CO" sz="2000" dirty="0" smtClean="0"/>
              <a:t>La asertividad en la toma de decisiones, </a:t>
            </a:r>
          </a:p>
          <a:p>
            <a:r>
              <a:rPr lang="es-CO" sz="2000" dirty="0" smtClean="0"/>
              <a:t>Posconflicto y el seguimiento política</a:t>
            </a:r>
          </a:p>
          <a:p>
            <a:r>
              <a:rPr lang="es-CO" sz="2000" dirty="0" smtClean="0"/>
              <a:t>Competitividad con conocimiento interno y del entorno.</a:t>
            </a:r>
          </a:p>
          <a:p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241720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772732" y="1743028"/>
            <a:ext cx="4932610" cy="438731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600" dirty="0" smtClean="0">
                <a:latin typeface="Century Gothic" panose="020B0502020202020204" pitchFamily="34" charset="0"/>
              </a:rPr>
              <a:t>Actualización del </a:t>
            </a:r>
            <a:r>
              <a:rPr lang="es-CO" sz="1600" b="1" dirty="0" smtClean="0">
                <a:latin typeface="Century Gothic" panose="020B0502020202020204" pitchFamily="34" charset="0"/>
              </a:rPr>
              <a:t>PETIC.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CO" sz="1600" b="1" dirty="0" smtClean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600" dirty="0" smtClean="0">
                <a:latin typeface="Century Gothic" panose="020B0502020202020204" pitchFamily="34" charset="0"/>
              </a:rPr>
              <a:t>Planeación y </a:t>
            </a:r>
            <a:r>
              <a:rPr lang="es-CO" sz="1600" b="1" dirty="0" smtClean="0">
                <a:latin typeface="Century Gothic" panose="020B0502020202020204" pitchFamily="34" charset="0"/>
              </a:rPr>
              <a:t>Gestión de Proyectos TI</a:t>
            </a:r>
            <a:r>
              <a:rPr lang="es-CO" sz="1200" b="1" dirty="0" smtClean="0">
                <a:latin typeface="Century Gothic" panose="020B0502020202020204" pitchFamily="34" charset="0"/>
              </a:rPr>
              <a:t> </a:t>
            </a:r>
            <a:r>
              <a:rPr lang="es-CO" sz="1600" dirty="0" smtClean="0">
                <a:latin typeface="Century Gothic" panose="020B0502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CO" sz="1600" dirty="0" smtClean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600" dirty="0" smtClean="0">
                <a:latin typeface="Century Gothic" panose="020B0502020202020204" pitchFamily="34" charset="0"/>
              </a:rPr>
              <a:t>Estructura funcional </a:t>
            </a:r>
            <a:r>
              <a:rPr lang="es-CO" sz="1600" b="1" dirty="0" smtClean="0">
                <a:latin typeface="Century Gothic" panose="020B0502020202020204" pitchFamily="34" charset="0"/>
              </a:rPr>
              <a:t>Arquitectura de TI</a:t>
            </a:r>
            <a:r>
              <a:rPr lang="es-CO" sz="16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CO" sz="1600" dirty="0" smtClean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600" b="1" dirty="0" smtClean="0">
                <a:latin typeface="Century Gothic" panose="020B0502020202020204" pitchFamily="34" charset="0"/>
              </a:rPr>
              <a:t>Alineación</a:t>
            </a:r>
            <a:r>
              <a:rPr lang="es-CO" sz="1600" dirty="0" smtClean="0">
                <a:latin typeface="Century Gothic" panose="020B0502020202020204" pitchFamily="34" charset="0"/>
              </a:rPr>
              <a:t> </a:t>
            </a:r>
            <a:r>
              <a:rPr lang="es-CO" sz="1600" dirty="0">
                <a:latin typeface="Century Gothic" panose="020B0502020202020204" pitchFamily="34" charset="0"/>
              </a:rPr>
              <a:t>entre el Marco de Referencia, GEL y MIPG.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CO" sz="1600" dirty="0" smtClean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600" dirty="0" smtClean="0">
                <a:latin typeface="Century Gothic" panose="020B0502020202020204" pitchFamily="34" charset="0"/>
              </a:rPr>
              <a:t>Apropiación del Decreto 415 de 2016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CO" sz="1400" dirty="0" smtClean="0">
                <a:latin typeface="Century Gothic" panose="020B0502020202020204" pitchFamily="34" charset="0"/>
              </a:rPr>
              <a:t>(</a:t>
            </a:r>
            <a:r>
              <a:rPr lang="es-CO" sz="1400" b="1" dirty="0" smtClean="0">
                <a:latin typeface="Century Gothic" panose="020B0502020202020204" pitchFamily="34" charset="0"/>
              </a:rPr>
              <a:t>CIO</a:t>
            </a:r>
            <a:r>
              <a:rPr lang="es-CO" sz="1400" dirty="0" smtClean="0">
                <a:latin typeface="Century Gothic" panose="020B0502020202020204" pitchFamily="34" charset="0"/>
              </a:rPr>
              <a:t> – </a:t>
            </a:r>
            <a:r>
              <a:rPr lang="es-CO" sz="1400" dirty="0" err="1" smtClean="0">
                <a:latin typeface="Century Gothic" panose="020B0502020202020204" pitchFamily="34" charset="0"/>
              </a:rPr>
              <a:t>Chief</a:t>
            </a:r>
            <a:r>
              <a:rPr lang="es-CO" sz="1400" dirty="0" smtClean="0">
                <a:latin typeface="Century Gothic" panose="020B0502020202020204" pitchFamily="34" charset="0"/>
              </a:rPr>
              <a:t> </a:t>
            </a:r>
            <a:r>
              <a:rPr lang="es-CO" sz="1400" dirty="0" err="1" smtClean="0">
                <a:latin typeface="Century Gothic" panose="020B0502020202020204" pitchFamily="34" charset="0"/>
              </a:rPr>
              <a:t>Information</a:t>
            </a:r>
            <a:r>
              <a:rPr lang="es-CO" sz="1400" dirty="0" smtClean="0">
                <a:latin typeface="Century Gothic" panose="020B0502020202020204" pitchFamily="34" charset="0"/>
              </a:rPr>
              <a:t> </a:t>
            </a:r>
            <a:r>
              <a:rPr lang="es-CO" sz="1400" dirty="0" err="1">
                <a:latin typeface="Century Gothic" panose="020B0502020202020204" pitchFamily="34" charset="0"/>
              </a:rPr>
              <a:t>O</a:t>
            </a:r>
            <a:r>
              <a:rPr lang="es-CO" sz="1400" dirty="0" err="1" smtClean="0">
                <a:latin typeface="Century Gothic" panose="020B0502020202020204" pitchFamily="34" charset="0"/>
              </a:rPr>
              <a:t>fficer</a:t>
            </a:r>
            <a:r>
              <a:rPr lang="es-CO" sz="1400" dirty="0" smtClean="0">
                <a:latin typeface="Century Gothic" panose="020B0502020202020204" pitchFamily="34" charset="0"/>
              </a:rPr>
              <a:t>).</a:t>
            </a:r>
            <a:endParaRPr lang="es-CO" sz="1600" dirty="0" smtClean="0"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501" y="1087764"/>
            <a:ext cx="1259521" cy="10375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023" y="1090455"/>
            <a:ext cx="4445156" cy="1034889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6148814" y="5660264"/>
            <a:ext cx="2224317" cy="1197736"/>
          </a:xfrm>
          <a:prstGeom prst="ellipse">
            <a:avLst/>
          </a:prstGeom>
          <a:solidFill>
            <a:srgbClr val="6600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4° Lugar en el sector</a:t>
            </a:r>
            <a:endParaRPr lang="es-CO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10" y="2575775"/>
            <a:ext cx="6405343" cy="31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6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832336" y="2483414"/>
            <a:ext cx="6276802" cy="2925714"/>
          </a:xfrm>
          <a:ln w="12700">
            <a:noFill/>
            <a:prstDash val="solid"/>
          </a:ln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600" dirty="0" smtClean="0"/>
              <a:t>Buenas prácticas en el sector: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200" b="1" dirty="0" smtClean="0"/>
              <a:t>Monitoreo de usos </a:t>
            </a:r>
            <a:r>
              <a:rPr lang="es-CO" sz="1200" dirty="0" smtClean="0"/>
              <a:t>agropecuarios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200" dirty="0" smtClean="0"/>
              <a:t>Infraestructura de Datos Espaciales </a:t>
            </a:r>
            <a:r>
              <a:rPr lang="es-CO" sz="1200" b="1" dirty="0" smtClean="0"/>
              <a:t>IDE agropecuaria </a:t>
            </a:r>
            <a:r>
              <a:rPr lang="es-CO" sz="1200" dirty="0" smtClean="0"/>
              <a:t>(desarrollo rural)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200" dirty="0" smtClean="0"/>
              <a:t>Promoviendo </a:t>
            </a:r>
            <a:r>
              <a:rPr lang="es-CO" sz="1200" b="1" dirty="0" smtClean="0"/>
              <a:t>Interoperabilidad </a:t>
            </a:r>
            <a:r>
              <a:rPr lang="es-CO" sz="1200" dirty="0" smtClean="0"/>
              <a:t>y Datos Abiertos</a:t>
            </a:r>
            <a:endParaRPr lang="es-CO" sz="1600" dirty="0"/>
          </a:p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1600" b="1" dirty="0"/>
              <a:t>Información gestionada y almacenada</a:t>
            </a:r>
            <a:r>
              <a:rPr lang="es-ES" sz="1600" dirty="0"/>
              <a:t> para su consulta y uso en desarrollo de los productos misionales</a:t>
            </a:r>
            <a:r>
              <a:rPr lang="es-ES" sz="1600" dirty="0" smtClean="0"/>
              <a:t>.</a:t>
            </a:r>
          </a:p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CO" sz="1600" dirty="0"/>
          </a:p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1600" dirty="0" smtClean="0"/>
              <a:t>Orientación </a:t>
            </a:r>
            <a:r>
              <a:rPr lang="es-ES" sz="1600" dirty="0"/>
              <a:t>y seguimiento a la implementación de </a:t>
            </a:r>
            <a:r>
              <a:rPr lang="es-ES" sz="1600" b="1" dirty="0"/>
              <a:t>estándares</a:t>
            </a:r>
            <a:r>
              <a:rPr lang="es-ES" sz="1600" dirty="0"/>
              <a:t>, especialmente de criterios de calidad en los componentes de </a:t>
            </a:r>
            <a:r>
              <a:rPr lang="es-ES" sz="1600" dirty="0" smtClean="0"/>
              <a:t>información.</a:t>
            </a:r>
            <a:endParaRPr lang="es-CO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751" y="1197627"/>
            <a:ext cx="1233689" cy="11088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439" y="1197626"/>
            <a:ext cx="3893475" cy="1116733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4997004" y="5660264"/>
            <a:ext cx="4056844" cy="1197736"/>
          </a:xfrm>
          <a:prstGeom prst="ellipse">
            <a:avLst/>
          </a:prstGeom>
          <a:solidFill>
            <a:srgbClr val="CC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 smtClean="0">
                <a:solidFill>
                  <a:srgbClr val="FFFF00"/>
                </a:solidFill>
              </a:rPr>
              <a:t>1.3 Tb</a:t>
            </a:r>
            <a:r>
              <a:rPr lang="es-CO" b="1" dirty="0" smtClean="0"/>
              <a:t>/ </a:t>
            </a:r>
            <a:r>
              <a:rPr lang="es-CO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1.549 conjuntos / </a:t>
            </a:r>
            <a:r>
              <a:rPr lang="es-C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554.911 </a:t>
            </a:r>
            <a:r>
              <a:rPr lang="es-CO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archivos</a:t>
            </a:r>
            <a:r>
              <a:rPr lang="es-CO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/ </a:t>
            </a:r>
            <a:r>
              <a:rPr lang="es-CO" b="1" dirty="0">
                <a:solidFill>
                  <a:srgbClr val="FF6600"/>
                </a:solidFill>
              </a:rPr>
              <a:t>39.236 carpetas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99999" y="1344448"/>
            <a:ext cx="379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accent5">
                    <a:lumMod val="75000"/>
                  </a:schemeClr>
                </a:solidFill>
              </a:rPr>
              <a:t>Gestión de Información</a:t>
            </a:r>
            <a:endParaRPr lang="es-CO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292" y="2498501"/>
            <a:ext cx="3272310" cy="307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14" y="2719633"/>
            <a:ext cx="7479411" cy="41383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317" y="1179095"/>
            <a:ext cx="5752683" cy="245717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73768" y="935374"/>
            <a:ext cx="379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>
                <a:solidFill>
                  <a:schemeClr val="accent5">
                    <a:lumMod val="75000"/>
                  </a:schemeClr>
                </a:solidFill>
              </a:rPr>
              <a:t>Mas allá de las cifras</a:t>
            </a:r>
            <a:endParaRPr lang="es-CO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904525" y="1328383"/>
            <a:ext cx="5375959" cy="1222313"/>
          </a:xfrm>
          <a:ln w="12700">
            <a:noFill/>
            <a:prstDash val="solid"/>
          </a:ln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600" dirty="0" smtClean="0"/>
              <a:t>Uso del dato para el requerimiento original</a:t>
            </a:r>
          </a:p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6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Preguntas que no sabíamos que podíamos hacer.</a:t>
            </a:r>
          </a:p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6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BI o </a:t>
            </a:r>
            <a:r>
              <a:rPr lang="es-CO" sz="1600" dirty="0" err="1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BigData</a:t>
            </a:r>
            <a:r>
              <a:rPr lang="es-CO" sz="16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 lvl="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CO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69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04" y="1226312"/>
            <a:ext cx="5337678" cy="84348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11714" y="1759632"/>
            <a:ext cx="4561115" cy="3849232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s-ES" sz="1600" dirty="0" smtClean="0"/>
              <a:t>Salida </a:t>
            </a:r>
            <a:r>
              <a:rPr lang="es-ES" sz="1600" dirty="0"/>
              <a:t>a producción </a:t>
            </a:r>
            <a:r>
              <a:rPr lang="es-ES" sz="1600" dirty="0" smtClean="0"/>
              <a:t>de la nueva interfaz del </a:t>
            </a:r>
            <a:r>
              <a:rPr lang="es-ES" sz="1600" dirty="0"/>
              <a:t>Sistema de Información para la Planificación Rural Agropecuaria – </a:t>
            </a:r>
            <a:r>
              <a:rPr lang="es-ES" sz="1600" b="1" dirty="0" smtClean="0"/>
              <a:t>SIPRA</a:t>
            </a:r>
            <a:r>
              <a:rPr lang="es-ES" sz="1600" dirty="0" smtClean="0"/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s-CO" sz="1600" dirty="0"/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s-ES" sz="1600" dirty="0" smtClean="0"/>
              <a:t>Versión 1.0 </a:t>
            </a:r>
            <a:r>
              <a:rPr lang="es-ES" sz="1600" dirty="0"/>
              <a:t>de la </a:t>
            </a:r>
            <a:r>
              <a:rPr lang="es-ES" sz="1600" b="1" dirty="0" err="1"/>
              <a:t>G</a:t>
            </a:r>
            <a:r>
              <a:rPr lang="es-ES" sz="1600" b="1" dirty="0" err="1" smtClean="0"/>
              <a:t>eodatabase</a:t>
            </a:r>
            <a:r>
              <a:rPr lang="es-ES" sz="1600" b="1" dirty="0" smtClean="0"/>
              <a:t> Corporativa</a:t>
            </a:r>
            <a:r>
              <a:rPr lang="es-ES" sz="1600" dirty="0" smtClean="0"/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s-ES" sz="1600" dirty="0" smtClean="0"/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s-ES" sz="1600" dirty="0" smtClean="0"/>
              <a:t>Sistema </a:t>
            </a:r>
            <a:r>
              <a:rPr lang="es-ES" sz="1600" dirty="0"/>
              <a:t>para la </a:t>
            </a:r>
            <a:r>
              <a:rPr lang="es-ES" sz="1600" b="1" dirty="0"/>
              <a:t>Eficiencia Administrativa </a:t>
            </a:r>
            <a:r>
              <a:rPr lang="es-ES" sz="1600" dirty="0"/>
              <a:t>– SEA (BPM-SGDEA</a:t>
            </a:r>
            <a:r>
              <a:rPr lang="es-ES" sz="1600" dirty="0" smtClean="0"/>
              <a:t>) en producción </a:t>
            </a:r>
            <a:r>
              <a:rPr lang="es-ES" sz="1600" dirty="0"/>
              <a:t>con el proceso de Gestión Documental y del procedimiento de Gestión para la </a:t>
            </a:r>
            <a:r>
              <a:rPr lang="es-ES" sz="1600" dirty="0" smtClean="0"/>
              <a:t>mejora.</a:t>
            </a:r>
            <a:endParaRPr lang="es-CO" sz="1600" dirty="0"/>
          </a:p>
        </p:txBody>
      </p:sp>
      <p:sp>
        <p:nvSpPr>
          <p:cNvPr id="11" name="Elipse 10"/>
          <p:cNvSpPr/>
          <p:nvPr/>
        </p:nvSpPr>
        <p:spPr>
          <a:xfrm>
            <a:off x="5878983" y="5660264"/>
            <a:ext cx="2224317" cy="1197736"/>
          </a:xfrm>
          <a:prstGeom prst="ellipse">
            <a:avLst/>
          </a:prstGeom>
          <a:solidFill>
            <a:srgbClr val="FF66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accent5">
                    <a:lumMod val="50000"/>
                  </a:schemeClr>
                </a:solidFill>
              </a:rPr>
              <a:t>2.500 </a:t>
            </a:r>
            <a:r>
              <a:rPr lang="es-CO" b="1" dirty="0" err="1" smtClean="0">
                <a:solidFill>
                  <a:schemeClr val="accent5">
                    <a:lumMod val="50000"/>
                  </a:schemeClr>
                </a:solidFill>
              </a:rPr>
              <a:t>users</a:t>
            </a:r>
            <a:r>
              <a:rPr lang="es-CO" b="1" dirty="0" smtClean="0"/>
              <a:t>/ </a:t>
            </a:r>
            <a:r>
              <a:rPr lang="es-CO" b="1" dirty="0" smtClean="0">
                <a:solidFill>
                  <a:srgbClr val="C00000"/>
                </a:solidFill>
              </a:rPr>
              <a:t>45%</a:t>
            </a:r>
            <a:endParaRPr lang="es-CO" b="1" dirty="0">
              <a:solidFill>
                <a:srgbClr val="C0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32" y="1226312"/>
            <a:ext cx="908577" cy="8471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63598"/>
            <a:ext cx="6448926" cy="308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691970" y="2643366"/>
            <a:ext cx="4169934" cy="297264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1600" b="1" dirty="0" smtClean="0"/>
              <a:t>Recursos</a:t>
            </a:r>
            <a:r>
              <a:rPr lang="es-ES" sz="1600" dirty="0" smtClean="0"/>
              <a:t> </a:t>
            </a:r>
            <a:r>
              <a:rPr lang="es-ES" sz="1600" dirty="0"/>
              <a:t>de </a:t>
            </a:r>
            <a:r>
              <a:rPr lang="es-ES" sz="1600" dirty="0" smtClean="0"/>
              <a:t>IT (equipos, servidores, conectividad, licenciamiento)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ES" sz="1600" dirty="0" smtClean="0"/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S" sz="1600" dirty="0" smtClean="0"/>
              <a:t>Sistema de Gestión de Seguridad de la Información </a:t>
            </a:r>
            <a:r>
              <a:rPr lang="es-ES" sz="1600" b="1" dirty="0" smtClean="0"/>
              <a:t>SGSI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s-ES" sz="1600" dirty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CO" sz="1600" b="1" dirty="0" smtClean="0">
                <a:solidFill>
                  <a:schemeClr val="bg2">
                    <a:lumMod val="25000"/>
                  </a:schemeClr>
                </a:solidFill>
              </a:rPr>
              <a:t>Soporte</a:t>
            </a:r>
            <a:r>
              <a:rPr lang="es-CO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CO" sz="1600" dirty="0" smtClean="0"/>
              <a:t>tecnológico.</a:t>
            </a:r>
            <a:endParaRPr lang="es-CO" sz="1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252" y="1045100"/>
            <a:ext cx="977892" cy="9564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144" y="1045660"/>
            <a:ext cx="4936532" cy="955918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5822234" y="5660264"/>
            <a:ext cx="2224317" cy="1197736"/>
          </a:xfrm>
          <a:prstGeom prst="ellipse">
            <a:avLst/>
          </a:prstGeom>
          <a:solidFill>
            <a:schemeClr val="accent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2° lugar en el sector</a:t>
            </a:r>
            <a:endParaRPr lang="es-CO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21" y="2165684"/>
            <a:ext cx="6890282" cy="33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7124633" y="2313010"/>
            <a:ext cx="4666314" cy="3638611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CO" sz="1600" dirty="0" smtClean="0"/>
              <a:t>Instrumento para la </a:t>
            </a:r>
            <a:r>
              <a:rPr lang="es-CO" sz="1600" b="1" dirty="0" smtClean="0"/>
              <a:t>planeación</a:t>
            </a:r>
            <a:r>
              <a:rPr lang="es-CO" sz="1600" dirty="0" smtClean="0"/>
              <a:t> de </a:t>
            </a:r>
            <a:r>
              <a:rPr lang="es-CO" sz="1600" dirty="0"/>
              <a:t>Gestión </a:t>
            </a:r>
            <a:r>
              <a:rPr lang="es-CO" sz="1600" dirty="0" smtClean="0"/>
              <a:t>de </a:t>
            </a:r>
            <a:r>
              <a:rPr lang="es-CO" sz="1600" dirty="0"/>
              <a:t>Conocimiento </a:t>
            </a:r>
            <a:r>
              <a:rPr lang="es-CO" sz="1600" dirty="0" smtClean="0"/>
              <a:t>para productos y procesos.</a:t>
            </a:r>
            <a:endParaRPr lang="es-ES" sz="600" dirty="0" smtClean="0"/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ES" sz="1600" dirty="0" smtClean="0"/>
              <a:t>Variables </a:t>
            </a:r>
            <a:r>
              <a:rPr lang="es-ES" sz="1600" dirty="0"/>
              <a:t>demográficas, </a:t>
            </a:r>
            <a:r>
              <a:rPr lang="es-ES" sz="1600" dirty="0" err="1"/>
              <a:t>psicográficas</a:t>
            </a:r>
            <a:r>
              <a:rPr lang="es-ES" sz="1600" dirty="0"/>
              <a:t>, de </a:t>
            </a:r>
            <a:r>
              <a:rPr lang="es-ES" sz="1600" b="1" dirty="0"/>
              <a:t>aprendizaje</a:t>
            </a:r>
            <a:r>
              <a:rPr lang="es-ES" sz="1600" dirty="0"/>
              <a:t> y </a:t>
            </a:r>
            <a:r>
              <a:rPr lang="es-ES" sz="1600" dirty="0" smtClean="0"/>
              <a:t>relacionales. 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s-ES" sz="600" dirty="0"/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ES" sz="1600" b="1" dirty="0" smtClean="0"/>
              <a:t>Actores, relaciones</a:t>
            </a:r>
            <a:r>
              <a:rPr lang="es-ES" sz="1600" dirty="0" smtClean="0"/>
              <a:t> y sistematización de aprendizajes.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s-ES" sz="1600" b="1" dirty="0" smtClean="0"/>
              <a:t>Caja de herramientas </a:t>
            </a:r>
            <a:r>
              <a:rPr lang="es-ES" sz="1600" dirty="0" smtClean="0"/>
              <a:t>para la Gestión de conocimiento</a:t>
            </a:r>
            <a:endParaRPr lang="es-CO" sz="1600" dirty="0"/>
          </a:p>
          <a:p>
            <a:endParaRPr lang="es-CO" sz="23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7" y="1228257"/>
            <a:ext cx="978794" cy="971997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423422" y="1228257"/>
            <a:ext cx="5173321" cy="971997"/>
          </a:xfrm>
          <a:prstGeom prst="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Gestión de Conocimiento</a:t>
            </a:r>
            <a:endParaRPr lang="es-E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89" y="2207739"/>
            <a:ext cx="5463858" cy="46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1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550031" y="3324091"/>
            <a:ext cx="1043607" cy="1296143"/>
            <a:chOff x="0" y="3676128"/>
            <a:chExt cx="1043607" cy="1296143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14488"/>
              <a:ext cx="971599" cy="661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89 Grupo"/>
            <p:cNvGrpSpPr/>
            <p:nvPr/>
          </p:nvGrpSpPr>
          <p:grpSpPr>
            <a:xfrm>
              <a:off x="63" y="3676128"/>
              <a:ext cx="1043544" cy="1296143"/>
              <a:chOff x="323528" y="3443748"/>
              <a:chExt cx="1495329" cy="1232520"/>
            </a:xfrm>
          </p:grpSpPr>
          <p:sp>
            <p:nvSpPr>
              <p:cNvPr id="7" name="6 Rectángulo"/>
              <p:cNvSpPr/>
              <p:nvPr/>
            </p:nvSpPr>
            <p:spPr>
              <a:xfrm>
                <a:off x="323528" y="3443748"/>
                <a:ext cx="1495329" cy="1232520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391793" y="4379851"/>
                <a:ext cx="1427064" cy="29641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s-CO" sz="1600" b="1" dirty="0">
                    <a:solidFill>
                      <a:schemeClr val="tx1"/>
                    </a:solidFill>
                  </a:rPr>
                  <a:t>Usuarios</a:t>
                </a:r>
                <a:endParaRPr lang="es-CO" sz="1600" b="1" kern="1200" dirty="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9" name="8 Conector recto de flecha"/>
          <p:cNvCxnSpPr>
            <a:stCxn id="7" idx="3"/>
            <a:endCxn id="26" idx="1"/>
          </p:cNvCxnSpPr>
          <p:nvPr/>
        </p:nvCxnSpPr>
        <p:spPr>
          <a:xfrm flipV="1">
            <a:off x="2593637" y="3968556"/>
            <a:ext cx="1124860" cy="3606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 rot="16200000">
            <a:off x="2280541" y="2845097"/>
            <a:ext cx="1778320" cy="4320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600" b="1" i="1" dirty="0">
                <a:solidFill>
                  <a:schemeClr val="tx1"/>
                </a:solidFill>
              </a:rPr>
              <a:t>Requerimientos </a:t>
            </a:r>
            <a:endParaRPr lang="es-CO" sz="1600" b="1" i="1" kern="1200" dirty="0">
              <a:solidFill>
                <a:schemeClr val="tx1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3718498" y="1629162"/>
            <a:ext cx="5016067" cy="4678788"/>
            <a:chOff x="2168467" y="1981200"/>
            <a:chExt cx="5016067" cy="4678788"/>
          </a:xfrm>
        </p:grpSpPr>
        <p:grpSp>
          <p:nvGrpSpPr>
            <p:cNvPr id="12" name="70 Grupo"/>
            <p:cNvGrpSpPr/>
            <p:nvPr/>
          </p:nvGrpSpPr>
          <p:grpSpPr>
            <a:xfrm>
              <a:off x="2168467" y="1981200"/>
              <a:ext cx="5016067" cy="4678788"/>
              <a:chOff x="2168467" y="1981200"/>
              <a:chExt cx="5016067" cy="4678788"/>
            </a:xfrm>
          </p:grpSpPr>
          <p:sp>
            <p:nvSpPr>
              <p:cNvPr id="26" name="25 Rectángulo"/>
              <p:cNvSpPr/>
              <p:nvPr/>
            </p:nvSpPr>
            <p:spPr>
              <a:xfrm>
                <a:off x="2168467" y="1981200"/>
                <a:ext cx="5016067" cy="467878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1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26 Conector recto de flecha"/>
              <p:cNvCxnSpPr>
                <a:stCxn id="16" idx="1"/>
              </p:cNvCxnSpPr>
              <p:nvPr/>
            </p:nvCxnSpPr>
            <p:spPr>
              <a:xfrm>
                <a:off x="6952915" y="3967336"/>
                <a:ext cx="0" cy="301448"/>
              </a:xfrm>
              <a:prstGeom prst="straightConnector1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12 Rectángulo"/>
            <p:cNvSpPr/>
            <p:nvPr/>
          </p:nvSpPr>
          <p:spPr>
            <a:xfrm rot="16200000">
              <a:off x="1724697" y="3815197"/>
              <a:ext cx="1599119" cy="2319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600" b="1" i="1" kern="1200" dirty="0">
                  <a:solidFill>
                    <a:schemeClr val="tx1"/>
                  </a:solidFill>
                </a:rPr>
                <a:t>Planeación </a:t>
              </a: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2883563" y="2138430"/>
              <a:ext cx="1370098" cy="3330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600" b="1" i="1" dirty="0">
                  <a:solidFill>
                    <a:schemeClr val="tx1"/>
                  </a:solidFill>
                </a:rPr>
                <a:t>Análisis</a:t>
              </a:r>
              <a:endParaRPr lang="es-CO" sz="1600" b="1" i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 rot="16200000">
              <a:off x="5970252" y="5096399"/>
              <a:ext cx="1887151" cy="231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600" b="1" i="1" dirty="0">
                  <a:solidFill>
                    <a:schemeClr val="tx1"/>
                  </a:solidFill>
                </a:rPr>
                <a:t>Implementación  </a:t>
              </a:r>
              <a:endParaRPr lang="es-CO" sz="1600" b="1" i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15 Rectángulo"/>
            <p:cNvSpPr/>
            <p:nvPr/>
          </p:nvSpPr>
          <p:spPr>
            <a:xfrm rot="16200000">
              <a:off x="6340847" y="3184153"/>
              <a:ext cx="1224136" cy="3422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600" b="1" i="1" dirty="0">
                  <a:solidFill>
                    <a:schemeClr val="tx1"/>
                  </a:solidFill>
                </a:rPr>
                <a:t>Desarrollo</a:t>
              </a:r>
              <a:endParaRPr lang="es-CO" sz="1600" b="1" i="1" kern="1200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16 Forma"/>
            <p:cNvCxnSpPr>
              <a:stCxn id="13" idx="3"/>
              <a:endCxn id="14" idx="1"/>
            </p:cNvCxnSpPr>
            <p:nvPr/>
          </p:nvCxnSpPr>
          <p:spPr>
            <a:xfrm rot="5400000" flipH="1" flipV="1">
              <a:off x="2290584" y="2538618"/>
              <a:ext cx="826651" cy="359307"/>
            </a:xfrm>
            <a:prstGeom prst="bentConnector2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Rectángulo"/>
            <p:cNvSpPr/>
            <p:nvPr/>
          </p:nvSpPr>
          <p:spPr>
            <a:xfrm>
              <a:off x="4959241" y="2138430"/>
              <a:ext cx="1370098" cy="3330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600" b="1" i="1" dirty="0">
                  <a:solidFill>
                    <a:schemeClr val="tx1"/>
                  </a:solidFill>
                </a:rPr>
                <a:t>Diseño</a:t>
              </a:r>
              <a:endParaRPr lang="es-CO" sz="1600" b="1" i="1" kern="1200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18 Conector recto de flecha"/>
            <p:cNvCxnSpPr>
              <a:stCxn id="14" idx="3"/>
              <a:endCxn id="18" idx="1"/>
            </p:cNvCxnSpPr>
            <p:nvPr/>
          </p:nvCxnSpPr>
          <p:spPr>
            <a:xfrm>
              <a:off x="4253661" y="2304946"/>
              <a:ext cx="705581" cy="1588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Forma"/>
            <p:cNvCxnSpPr>
              <a:stCxn id="18" idx="3"/>
              <a:endCxn id="16" idx="3"/>
            </p:cNvCxnSpPr>
            <p:nvPr/>
          </p:nvCxnSpPr>
          <p:spPr>
            <a:xfrm>
              <a:off x="6329339" y="2304946"/>
              <a:ext cx="623576" cy="438254"/>
            </a:xfrm>
            <a:prstGeom prst="bentConnector2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20 Rectángulo"/>
            <p:cNvSpPr/>
            <p:nvPr/>
          </p:nvSpPr>
          <p:spPr>
            <a:xfrm>
              <a:off x="4946616" y="6191971"/>
              <a:ext cx="1423787" cy="324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600" b="1" i="1" dirty="0">
                  <a:solidFill>
                    <a:schemeClr val="tx1"/>
                  </a:solidFill>
                </a:rPr>
                <a:t>Verificación</a:t>
              </a:r>
              <a:endParaRPr lang="es-CO" sz="1600" b="1" i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2951051" y="6206719"/>
              <a:ext cx="1218144" cy="28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1600" b="1" i="1" dirty="0">
                  <a:solidFill>
                    <a:schemeClr val="tx1"/>
                  </a:solidFill>
                </a:rPr>
                <a:t>Validación</a:t>
              </a:r>
              <a:endParaRPr lang="es-CO" sz="1600" b="1" i="1" kern="1200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22 Forma"/>
            <p:cNvCxnSpPr>
              <a:stCxn id="15" idx="1"/>
              <a:endCxn id="21" idx="3"/>
            </p:cNvCxnSpPr>
            <p:nvPr/>
          </p:nvCxnSpPr>
          <p:spPr>
            <a:xfrm rot="5400000">
              <a:off x="6543097" y="5983239"/>
              <a:ext cx="198037" cy="543425"/>
            </a:xfrm>
            <a:prstGeom prst="bentConnector2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3 Forma"/>
            <p:cNvCxnSpPr>
              <a:stCxn id="22" idx="1"/>
              <a:endCxn id="13" idx="1"/>
            </p:cNvCxnSpPr>
            <p:nvPr/>
          </p:nvCxnSpPr>
          <p:spPr>
            <a:xfrm rot="10800000">
              <a:off x="2524256" y="4730717"/>
              <a:ext cx="426794" cy="1620003"/>
            </a:xfrm>
            <a:prstGeom prst="bentConnector2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 de flecha"/>
            <p:cNvCxnSpPr>
              <a:stCxn id="21" idx="1"/>
              <a:endCxn id="22" idx="3"/>
            </p:cNvCxnSpPr>
            <p:nvPr/>
          </p:nvCxnSpPr>
          <p:spPr>
            <a:xfrm rot="10800000">
              <a:off x="4169196" y="6350719"/>
              <a:ext cx="777420" cy="3252"/>
            </a:xfrm>
            <a:prstGeom prst="straightConnector1">
              <a:avLst/>
            </a:prstGeom>
            <a:ln w="28575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27 Rectángulo"/>
          <p:cNvSpPr/>
          <p:nvPr/>
        </p:nvSpPr>
        <p:spPr>
          <a:xfrm>
            <a:off x="6087650" y="3509010"/>
            <a:ext cx="1979118" cy="151216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</a:rPr>
              <a:t>Tecnologías de información geográfica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4406884" y="3019446"/>
            <a:ext cx="3668611" cy="3794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</a:rPr>
              <a:t>Estándares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4398159" y="2500898"/>
            <a:ext cx="3674109" cy="3785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</a:rPr>
              <a:t>Políticas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4406656" y="5165194"/>
            <a:ext cx="3668611" cy="3794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</a:rPr>
              <a:t>Gestión del conocimiento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4411228" y="3509220"/>
            <a:ext cx="1586053" cy="151118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</a:rPr>
              <a:t>Información geográfica + información alfanumérica</a:t>
            </a:r>
          </a:p>
        </p:txBody>
      </p:sp>
      <p:grpSp>
        <p:nvGrpSpPr>
          <p:cNvPr id="33" name="48 Grupo"/>
          <p:cNvGrpSpPr/>
          <p:nvPr/>
        </p:nvGrpSpPr>
        <p:grpSpPr>
          <a:xfrm>
            <a:off x="9466075" y="3355131"/>
            <a:ext cx="1175705" cy="1321345"/>
            <a:chOff x="10981307" y="2595945"/>
            <a:chExt cx="1620268" cy="1321345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11043" y="2636913"/>
              <a:ext cx="1590532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134 Grupo"/>
            <p:cNvGrpSpPr/>
            <p:nvPr/>
          </p:nvGrpSpPr>
          <p:grpSpPr>
            <a:xfrm>
              <a:off x="10981307" y="2595945"/>
              <a:ext cx="1599331" cy="1321345"/>
              <a:chOff x="323528" y="3443748"/>
              <a:chExt cx="1160512" cy="1321345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323528" y="3443748"/>
                <a:ext cx="1160512" cy="1232520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36 Rectángulo"/>
              <p:cNvSpPr/>
              <p:nvPr/>
            </p:nvSpPr>
            <p:spPr>
              <a:xfrm>
                <a:off x="360040" y="4405053"/>
                <a:ext cx="1115616" cy="36004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171450" lvl="1" indent="-17145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s-CO" sz="1600" b="1" dirty="0">
                    <a:solidFill>
                      <a:schemeClr val="tx1"/>
                    </a:solidFill>
                  </a:rPr>
                  <a:t>Nodo</a:t>
                </a:r>
                <a:endParaRPr lang="es-CO" sz="1600" b="1" kern="1200" dirty="0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38" name="33 Conector recto de flecha"/>
          <p:cNvCxnSpPr>
            <a:stCxn id="26" idx="3"/>
            <a:endCxn id="36" idx="1"/>
          </p:cNvCxnSpPr>
          <p:nvPr/>
        </p:nvCxnSpPr>
        <p:spPr>
          <a:xfrm>
            <a:off x="8734565" y="3968556"/>
            <a:ext cx="731510" cy="2834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Rectángulo"/>
          <p:cNvSpPr/>
          <p:nvPr/>
        </p:nvSpPr>
        <p:spPr>
          <a:xfrm rot="16200000">
            <a:off x="8649167" y="3245223"/>
            <a:ext cx="850380" cy="4320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CO" sz="1600" b="1" i="1" dirty="0">
                <a:solidFill>
                  <a:schemeClr val="tx1"/>
                </a:solidFill>
              </a:rPr>
              <a:t>Salidas </a:t>
            </a:r>
            <a:endParaRPr lang="es-CO" sz="1600" b="1" i="1" kern="1200" dirty="0">
              <a:solidFill>
                <a:schemeClr val="tx1"/>
              </a:solidFill>
            </a:endParaRPr>
          </a:p>
        </p:txBody>
      </p:sp>
      <p:cxnSp>
        <p:nvCxnSpPr>
          <p:cNvPr id="40" name="53 Forma"/>
          <p:cNvCxnSpPr>
            <a:stCxn id="36" idx="2"/>
            <a:endCxn id="8" idx="2"/>
          </p:cNvCxnSpPr>
          <p:nvPr/>
        </p:nvCxnSpPr>
        <p:spPr>
          <a:xfrm rot="5400000">
            <a:off x="6054718" y="628618"/>
            <a:ext cx="32583" cy="7950646"/>
          </a:xfrm>
          <a:prstGeom prst="bentConnector3">
            <a:avLst>
              <a:gd name="adj1" fmla="val 5630202"/>
            </a:avLst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8"/>
          <p:cNvSpPr txBox="1"/>
          <p:nvPr/>
        </p:nvSpPr>
        <p:spPr>
          <a:xfrm>
            <a:off x="3010826" y="729337"/>
            <a:ext cx="6077860" cy="838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s-ES" sz="3600" b="1" i="1" dirty="0">
                <a:latin typeface="+mj-lt"/>
                <a:ea typeface="+mj-ea"/>
                <a:cs typeface="+mj-cs"/>
              </a:rPr>
              <a:t>Hacia una Infraestructura de </a:t>
            </a:r>
            <a:r>
              <a:rPr lang="es-ES" sz="3600" b="1" i="1" dirty="0" smtClean="0">
                <a:latin typeface="+mj-lt"/>
                <a:ea typeface="+mj-ea"/>
                <a:cs typeface="+mj-cs"/>
              </a:rPr>
              <a:t>Datos Espaciales Agro</a:t>
            </a:r>
            <a:endParaRPr lang="es-ES" sz="3600" b="1" i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380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De SI a SSD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87916" y="1825625"/>
            <a:ext cx="3765884" cy="4351338"/>
          </a:xfrm>
        </p:spPr>
        <p:txBody>
          <a:bodyPr>
            <a:normAutofit/>
          </a:bodyPr>
          <a:lstStyle/>
          <a:p>
            <a:r>
              <a:rPr lang="es-CO" sz="2400" dirty="0" smtClean="0"/>
              <a:t>Disponer información es un reto.</a:t>
            </a:r>
          </a:p>
          <a:p>
            <a:r>
              <a:rPr lang="es-CO" sz="2400" dirty="0" smtClean="0"/>
              <a:t>Soportar la toma de decisiones es EL reto.</a:t>
            </a:r>
          </a:p>
          <a:p>
            <a:r>
              <a:rPr lang="es-CO" sz="2400" dirty="0" smtClean="0"/>
              <a:t>El usuario como parte de la solución</a:t>
            </a:r>
          </a:p>
          <a:p>
            <a:r>
              <a:rPr lang="es-CO" sz="2400" dirty="0" smtClean="0"/>
              <a:t>Diseño centrado en el usuario</a:t>
            </a:r>
            <a:endParaRPr lang="es-CO" sz="2400" dirty="0"/>
          </a:p>
        </p:txBody>
      </p:sp>
      <p:pic>
        <p:nvPicPr>
          <p:cNvPr id="2050" name="Picture 2" descr="http://globalmediait-cl.com/wp-content/uploads/2016/06/Wa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7" y="1665514"/>
            <a:ext cx="6365119" cy="42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755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Smart rural?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157" r="22549"/>
          <a:stretch/>
        </p:blipFill>
        <p:spPr>
          <a:xfrm>
            <a:off x="266700" y="1656206"/>
            <a:ext cx="4686300" cy="436984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23850" y="6488668"/>
            <a:ext cx="343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hlinkClick r:id="rId3"/>
              </a:rPr>
              <a:t>https://smartcitizen.me/#</a:t>
            </a:r>
            <a:r>
              <a:rPr lang="es-CO" dirty="0" smtClean="0">
                <a:hlinkClick r:id="rId3"/>
              </a:rPr>
              <a:t>sck</a:t>
            </a: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5412205" y="3152274"/>
            <a:ext cx="6523121" cy="3031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 smtClean="0"/>
              <a:t>Estamos compartiendo?</a:t>
            </a:r>
          </a:p>
          <a:p>
            <a:r>
              <a:rPr lang="es-CO" dirty="0" smtClean="0"/>
              <a:t>La época en que la información era poder ya paso.</a:t>
            </a:r>
          </a:p>
          <a:p>
            <a:r>
              <a:rPr lang="es-CO" dirty="0" smtClean="0"/>
              <a:t>Los recursos públicos </a:t>
            </a:r>
            <a:r>
              <a:rPr lang="es-CO" dirty="0"/>
              <a:t>generan información pública. </a:t>
            </a:r>
            <a:r>
              <a:rPr lang="es-CO" dirty="0">
                <a:hlinkClick r:id="rId4"/>
              </a:rPr>
              <a:t>https://www.datos.gov.co</a:t>
            </a:r>
            <a:r>
              <a:rPr lang="es-CO" dirty="0" smtClean="0">
                <a:hlinkClick r:id="rId4"/>
              </a:rPr>
              <a:t>/</a:t>
            </a:r>
            <a:r>
              <a:rPr lang="es-CO" dirty="0" smtClean="0"/>
              <a:t> </a:t>
            </a:r>
          </a:p>
          <a:p>
            <a:r>
              <a:rPr lang="es-CO" dirty="0" smtClean="0"/>
              <a:t>Los datos que genera el Estado no son suficientes para una toma de decisión. Entonces? </a:t>
            </a:r>
          </a:p>
          <a:p>
            <a:r>
              <a:rPr lang="es-CO" dirty="0" smtClean="0"/>
              <a:t>BIG rural Data</a:t>
            </a:r>
          </a:p>
          <a:p>
            <a:r>
              <a:rPr lang="es-CO" dirty="0" smtClean="0"/>
              <a:t>Modelación Predictiva</a:t>
            </a:r>
          </a:p>
          <a:p>
            <a:r>
              <a:rPr lang="es-CO" dirty="0" smtClean="0"/>
              <a:t>Predicción de cosecha</a:t>
            </a:r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23" y="1299409"/>
            <a:ext cx="6870077" cy="18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82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810000" y="2668582"/>
            <a:ext cx="4572000" cy="13619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/>
            <a:r>
              <a:rPr lang="es-AR" sz="2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Oficina TI</a:t>
            </a:r>
            <a:endParaRPr lang="es-AR" sz="21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/>
            <a:r>
              <a:rPr lang="es-AR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s-AR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A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2016</a:t>
            </a:r>
            <a:endParaRPr lang="es-AR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85763" indent="-385763" algn="ctr">
              <a:buAutoNum type="alphaUcPeriod"/>
            </a:pPr>
            <a:endParaRPr lang="es-AR" sz="2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3" y="4442173"/>
            <a:ext cx="5032377" cy="77528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74509" y="4645150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 Video</a:t>
            </a:r>
          </a:p>
        </p:txBody>
      </p:sp>
    </p:spTree>
    <p:extLst>
      <p:ext uri="{BB962C8B-B14F-4D97-AF65-F5344CB8AC3E}">
        <p14:creationId xmlns:p14="http://schemas.microsoft.com/office/powerpoint/2010/main" val="317215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5463540"/>
            <a:ext cx="12192000" cy="1394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8" y="182880"/>
            <a:ext cx="1962392" cy="7711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84" y="0"/>
            <a:ext cx="5395999" cy="685799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390657" y="6293355"/>
            <a:ext cx="282165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O" sz="700" dirty="0">
                <a:solidFill>
                  <a:prstClr val="black"/>
                </a:solidFill>
                <a:latin typeface="Arial Narrow" panose="020B0606020202030204" pitchFamily="34" charset="0"/>
              </a:rPr>
              <a:t>Elaboró </a:t>
            </a:r>
            <a:r>
              <a:rPr lang="es-CO" sz="7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UPRA 2015, </a:t>
            </a:r>
            <a:r>
              <a:rPr lang="es-CO" sz="700" dirty="0">
                <a:solidFill>
                  <a:prstClr val="black"/>
                </a:solidFill>
                <a:latin typeface="Arial Narrow" panose="020B0606020202030204" pitchFamily="34" charset="0"/>
              </a:rPr>
              <a:t>con base en IGAC, 2014, Base Catastral, Registros 1 y 2. Gobernación de Antioquia, 2014, Predial Rural Antioquía. </a:t>
            </a:r>
            <a:r>
              <a:rPr lang="es-CO" sz="700" dirty="0" smtClean="0">
                <a:latin typeface="Arial Narrow" panose="020B0606020202030204" pitchFamily="34" charset="0"/>
              </a:rPr>
              <a:t>Estadística </a:t>
            </a:r>
            <a:r>
              <a:rPr lang="es-CO" sz="700" dirty="0">
                <a:latin typeface="Arial Narrow" panose="020B0606020202030204" pitchFamily="34" charset="0"/>
              </a:rPr>
              <a:t>Catastral Nacional </a:t>
            </a:r>
            <a:r>
              <a:rPr lang="es-CO" sz="700" dirty="0" smtClean="0">
                <a:latin typeface="Arial Narrow" panose="020B0606020202030204" pitchFamily="34" charset="0"/>
              </a:rPr>
              <a:t>Rural. Alcaldía </a:t>
            </a:r>
            <a:r>
              <a:rPr lang="es-CO" sz="700" dirty="0">
                <a:latin typeface="Arial Narrow" panose="020B0606020202030204" pitchFamily="34" charset="0"/>
              </a:rPr>
              <a:t>de Medellín</a:t>
            </a:r>
            <a:r>
              <a:rPr lang="es-CO" sz="700" dirty="0" smtClean="0">
                <a:latin typeface="Arial Narrow" panose="020B0606020202030204" pitchFamily="34" charset="0"/>
              </a:rPr>
              <a:t>, 2014, </a:t>
            </a:r>
            <a:r>
              <a:rPr lang="es-CO" sz="700" dirty="0">
                <a:latin typeface="Arial Narrow" panose="020B0606020202030204" pitchFamily="34" charset="0"/>
              </a:rPr>
              <a:t>Base de datos </a:t>
            </a:r>
            <a:r>
              <a:rPr lang="es-CO" sz="700" dirty="0" smtClean="0">
                <a:latin typeface="Arial Narrow" panose="020B0606020202030204" pitchFamily="34" charset="0"/>
              </a:rPr>
              <a:t>catastral. </a:t>
            </a:r>
            <a:r>
              <a:rPr lang="es-CO" sz="700" dirty="0">
                <a:latin typeface="Arial Narrow" panose="020B0606020202030204" pitchFamily="34" charset="0"/>
              </a:rPr>
              <a:t>Catastro Distrital Bogotá, 2014, Información predial jurídica, física y económica.</a:t>
            </a:r>
            <a:endParaRPr lang="es-CO" sz="7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uadroTexto 13"/>
          <p:cNvSpPr txBox="1">
            <a:spLocks noChangeArrowheads="1"/>
          </p:cNvSpPr>
          <p:nvPr/>
        </p:nvSpPr>
        <p:spPr bwMode="auto">
          <a:xfrm>
            <a:off x="3181044" y="156751"/>
            <a:ext cx="3386368" cy="95410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CO" sz="2800" b="1" dirty="0" smtClean="0">
                <a:solidFill>
                  <a:srgbClr val="008000"/>
                </a:solidFill>
                <a:latin typeface="Century Gothic" charset="0"/>
              </a:rPr>
              <a:t>Distribución predios rurales</a:t>
            </a:r>
            <a:endParaRPr lang="es-CO" sz="2800" b="1" dirty="0">
              <a:solidFill>
                <a:srgbClr val="008000"/>
              </a:solidFill>
              <a:latin typeface="Century Gothic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7764" y="6137125"/>
            <a:ext cx="519113" cy="6794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683"/>
            <a:ext cx="6498899" cy="57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84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GRACIAS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97429" y="355630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O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DANIEL MAURICIO ROZO</a:t>
            </a:r>
            <a:endParaRPr lang="es-CO" sz="16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just"/>
            <a:r>
              <a:rPr lang="es-CO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JEFE OFICINA TIC</a:t>
            </a:r>
            <a:endParaRPr lang="es-CO" sz="16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just"/>
            <a:r>
              <a:rPr lang="es-CO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daniel.rozo@upra.gov.co</a:t>
            </a:r>
            <a:endParaRPr lang="es-CO" sz="16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just"/>
            <a:r>
              <a:rPr lang="es-CO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3008001622</a:t>
            </a:r>
            <a:endParaRPr lang="es-CO" sz="16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just"/>
            <a:r>
              <a:rPr lang="es-CO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Bogotá </a:t>
            </a:r>
            <a:r>
              <a:rPr lang="es-CO" sz="1600" dirty="0">
                <a:solidFill>
                  <a:schemeClr val="bg1"/>
                </a:solidFill>
                <a:latin typeface="Century Gothic"/>
                <a:cs typeface="Century Gothic"/>
              </a:rPr>
              <a:t>D. C., Colombia</a:t>
            </a:r>
          </a:p>
          <a:p>
            <a:pPr algn="just"/>
            <a:r>
              <a:rPr lang="es-CO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(+</a:t>
            </a:r>
            <a:r>
              <a:rPr lang="es-CO" sz="1600" dirty="0">
                <a:solidFill>
                  <a:schemeClr val="bg1"/>
                </a:solidFill>
                <a:latin typeface="Century Gothic"/>
                <a:cs typeface="Century Gothic"/>
              </a:rPr>
              <a:t>57 1) 552 </a:t>
            </a:r>
            <a:r>
              <a:rPr lang="es-CO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9820 </a:t>
            </a:r>
            <a:r>
              <a:rPr lang="es-CO" sz="16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ext</a:t>
            </a:r>
            <a:r>
              <a:rPr lang="es-CO" sz="1600" dirty="0" smtClean="0">
                <a:solidFill>
                  <a:schemeClr val="bg1"/>
                </a:solidFill>
                <a:latin typeface="Century Gothic"/>
                <a:cs typeface="Century Gothic"/>
              </a:rPr>
              <a:t> 1400</a:t>
            </a:r>
            <a:endParaRPr lang="es-CO" sz="16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just"/>
            <a:r>
              <a:rPr lang="es-CO" sz="1600" dirty="0">
                <a:solidFill>
                  <a:schemeClr val="bg1"/>
                </a:solidFill>
                <a:latin typeface="Century Gothic"/>
                <a:cs typeface="Century Gothic"/>
              </a:rPr>
              <a:t>Código postal: (110311)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64" y="2385338"/>
            <a:ext cx="4011919" cy="448335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629660" y="6082372"/>
            <a:ext cx="1101407" cy="646331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just">
              <a:defRPr sz="6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/>
              <a:t>Fuente: </a:t>
            </a:r>
            <a:r>
              <a:rPr lang="es-CO" dirty="0" smtClean="0"/>
              <a:t>IDEAM. 2013. </a:t>
            </a:r>
            <a:r>
              <a:rPr lang="es-CO" dirty="0"/>
              <a:t>Mapa nacional de cobertura de la tierra, imágenes 2005 - 2009, escala 1:100.000  versión 1.0.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" y="2408292"/>
            <a:ext cx="3983851" cy="4451983"/>
          </a:xfrm>
          <a:prstGeom prst="rect">
            <a:avLst/>
          </a:prstGeom>
        </p:spPr>
      </p:pic>
      <p:sp>
        <p:nvSpPr>
          <p:cNvPr id="17" name="CuadroTexto 13"/>
          <p:cNvSpPr txBox="1">
            <a:spLocks noChangeArrowheads="1"/>
          </p:cNvSpPr>
          <p:nvPr/>
        </p:nvSpPr>
        <p:spPr bwMode="auto">
          <a:xfrm>
            <a:off x="181037" y="1254327"/>
            <a:ext cx="1582278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CO" b="1" dirty="0" smtClean="0">
                <a:latin typeface="Century Gothic" charset="0"/>
              </a:rPr>
              <a:t>¿Para qué sirven?</a:t>
            </a:r>
            <a:endParaRPr lang="es-CO" b="1" dirty="0">
              <a:latin typeface="Century Gothic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55549" y="6175470"/>
            <a:ext cx="1433254" cy="553998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600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Fuente: IGAC et. Al. 2012. Conflictos de uso del territorio colombiano. Mapa nacional de vocación de uso de la tierra, escala 1:100.000.</a:t>
            </a:r>
            <a:endParaRPr lang="es-CO" sz="6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3"/>
          <p:cNvSpPr>
            <a:spLocks noChangeArrowheads="1"/>
          </p:cNvSpPr>
          <p:nvPr/>
        </p:nvSpPr>
        <p:spPr bwMode="auto">
          <a:xfrm>
            <a:off x="1973897" y="985841"/>
            <a:ext cx="1498228" cy="234733"/>
          </a:xfrm>
          <a:prstGeom prst="roundRect">
            <a:avLst>
              <a:gd name="adj" fmla="val 16667"/>
            </a:avLst>
          </a:prstGeom>
          <a:solidFill>
            <a:srgbClr val="F5A036"/>
          </a:solidFill>
          <a:ln w="9525">
            <a:noFill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es-ES" sz="900" b="1" dirty="0" smtClean="0">
                <a:solidFill>
                  <a:schemeClr val="bg1"/>
                </a:solidFill>
                <a:latin typeface="Century Gothic" charset="0"/>
              </a:rPr>
              <a:t>Agrícola</a:t>
            </a:r>
            <a:endParaRPr lang="es-ES" sz="900" dirty="0" smtClean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21" name="Rounded Rectangle 14"/>
          <p:cNvSpPr>
            <a:spLocks noChangeArrowheads="1"/>
          </p:cNvSpPr>
          <p:nvPr/>
        </p:nvSpPr>
        <p:spPr bwMode="auto">
          <a:xfrm>
            <a:off x="1973897" y="1265421"/>
            <a:ext cx="1498228" cy="234595"/>
          </a:xfrm>
          <a:prstGeom prst="roundRect">
            <a:avLst>
              <a:gd name="adj" fmla="val 16667"/>
            </a:avLst>
          </a:prstGeom>
          <a:solidFill>
            <a:srgbClr val="EFD500"/>
          </a:solidFill>
          <a:ln w="9525">
            <a:noFill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es-ES" sz="900" b="1" dirty="0" smtClean="0">
                <a:solidFill>
                  <a:schemeClr val="bg1"/>
                </a:solidFill>
                <a:latin typeface="Century Gothic" charset="0"/>
              </a:rPr>
              <a:t>Ganadera</a:t>
            </a:r>
            <a:endParaRPr lang="es-ES" sz="900" b="1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22" name="Rounded Rectangle 15"/>
          <p:cNvSpPr>
            <a:spLocks noChangeArrowheads="1"/>
          </p:cNvSpPr>
          <p:nvPr/>
        </p:nvSpPr>
        <p:spPr bwMode="auto">
          <a:xfrm>
            <a:off x="1973897" y="1820585"/>
            <a:ext cx="1498228" cy="23222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noFill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1200"/>
              </a:lnSpc>
            </a:pPr>
            <a:r>
              <a:rPr lang="es-ES" sz="900" b="1" dirty="0">
                <a:solidFill>
                  <a:schemeClr val="bg1"/>
                </a:solidFill>
                <a:latin typeface="Century Gothic" charset="0"/>
              </a:rPr>
              <a:t>Forestal de producción</a:t>
            </a:r>
          </a:p>
        </p:txBody>
      </p:sp>
      <p:sp>
        <p:nvSpPr>
          <p:cNvPr id="23" name="Rounded Rectangle 15"/>
          <p:cNvSpPr>
            <a:spLocks noChangeArrowheads="1"/>
          </p:cNvSpPr>
          <p:nvPr/>
        </p:nvSpPr>
        <p:spPr bwMode="auto">
          <a:xfrm>
            <a:off x="1973897" y="2097658"/>
            <a:ext cx="1498228" cy="232227"/>
          </a:xfrm>
          <a:prstGeom prst="roundRect">
            <a:avLst>
              <a:gd name="adj" fmla="val 16667"/>
            </a:avLst>
          </a:prstGeom>
          <a:solidFill>
            <a:srgbClr val="82D077"/>
          </a:solidFill>
          <a:ln w="9525">
            <a:noFill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1200"/>
              </a:lnSpc>
            </a:pPr>
            <a:r>
              <a:rPr lang="es-ES" sz="900" b="1" dirty="0" smtClean="0">
                <a:solidFill>
                  <a:schemeClr val="bg1"/>
                </a:solidFill>
                <a:latin typeface="Century Gothic" charset="0"/>
              </a:rPr>
              <a:t>Protección </a:t>
            </a:r>
            <a:r>
              <a:rPr lang="es-ES" sz="7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(forestal y Otros)</a:t>
            </a:r>
            <a:endParaRPr lang="es-ES" sz="7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Rounded Rectangle 15"/>
          <p:cNvSpPr>
            <a:spLocks noChangeArrowheads="1"/>
          </p:cNvSpPr>
          <p:nvPr/>
        </p:nvSpPr>
        <p:spPr bwMode="auto">
          <a:xfrm>
            <a:off x="1973897" y="1544863"/>
            <a:ext cx="1498228" cy="230875"/>
          </a:xfrm>
          <a:prstGeom prst="roundRect">
            <a:avLst>
              <a:gd name="adj" fmla="val 16667"/>
            </a:avLst>
          </a:prstGeom>
          <a:solidFill>
            <a:srgbClr val="CCFF33"/>
          </a:solidFill>
          <a:ln w="9525">
            <a:noFill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es-ES" sz="900" b="1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</a:rPr>
              <a:t>Agroforestal</a:t>
            </a:r>
            <a:endParaRPr lang="es-ES" sz="900" b="1" dirty="0">
              <a:solidFill>
                <a:schemeClr val="bg1">
                  <a:lumMod val="50000"/>
                </a:schemeClr>
              </a:solidFill>
              <a:latin typeface="Century Gothic" charset="0"/>
            </a:endParaRPr>
          </a:p>
        </p:txBody>
      </p:sp>
      <p:graphicFrame>
        <p:nvGraphicFramePr>
          <p:cNvPr id="25" name="Tabla 24"/>
          <p:cNvGraphicFramePr>
            <a:graphicFrameLocks noGrp="1"/>
          </p:cNvGraphicFramePr>
          <p:nvPr>
            <p:extLst/>
          </p:nvPr>
        </p:nvGraphicFramePr>
        <p:xfrm>
          <a:off x="3140345" y="962887"/>
          <a:ext cx="809739" cy="1411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9739"/>
              </a:tblGrid>
              <a:tr h="281727"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 smtClean="0">
                          <a:solidFill>
                            <a:srgbClr val="F5A036"/>
                          </a:solidFill>
                          <a:effectLst/>
                        </a:rPr>
                        <a:t>15' </a:t>
                      </a:r>
                      <a:r>
                        <a:rPr lang="es-CO" sz="1200" b="1" u="none" strike="noStrike" dirty="0">
                          <a:solidFill>
                            <a:srgbClr val="F5A036"/>
                          </a:solidFill>
                          <a:effectLst/>
                        </a:rPr>
                        <a:t>ha</a:t>
                      </a:r>
                      <a:endParaRPr lang="es-CO" sz="1200" b="1" i="0" u="none" strike="noStrike" dirty="0">
                        <a:solidFill>
                          <a:srgbClr val="F5A03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2432"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 smtClean="0">
                          <a:solidFill>
                            <a:srgbClr val="EFD500"/>
                          </a:solidFill>
                          <a:effectLst/>
                        </a:rPr>
                        <a:t>8' </a:t>
                      </a:r>
                      <a:r>
                        <a:rPr lang="es-CO" sz="1200" b="1" u="none" strike="noStrike" dirty="0">
                          <a:solidFill>
                            <a:srgbClr val="EFD500"/>
                          </a:solidFill>
                          <a:effectLst/>
                        </a:rPr>
                        <a:t>ha</a:t>
                      </a:r>
                      <a:endParaRPr lang="es-CO" sz="1200" b="1" i="0" u="none" strike="noStrike" dirty="0">
                        <a:solidFill>
                          <a:srgbClr val="EFD5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2432"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 </a:t>
                      </a:r>
                      <a:r>
                        <a:rPr lang="es-CO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19' </a:t>
                      </a:r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ha 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2432"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 smtClean="0">
                          <a:solidFill>
                            <a:srgbClr val="267300"/>
                          </a:solidFill>
                          <a:effectLst/>
                        </a:rPr>
                        <a:t>4‘ ha</a:t>
                      </a:r>
                      <a:endParaRPr lang="es-CO" sz="1200" b="1" i="0" u="none" strike="noStrike" dirty="0">
                        <a:solidFill>
                          <a:srgbClr val="2673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2432"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 </a:t>
                      </a:r>
                      <a:r>
                        <a:rPr lang="es-CO" sz="1200" b="1" u="none" strike="noStrike" dirty="0" smtClean="0">
                          <a:solidFill>
                            <a:srgbClr val="82D077"/>
                          </a:solidFill>
                          <a:effectLst/>
                        </a:rPr>
                        <a:t>67' </a:t>
                      </a:r>
                      <a:r>
                        <a:rPr lang="es-CO" sz="1200" b="1" u="none" strike="noStrike" dirty="0">
                          <a:solidFill>
                            <a:srgbClr val="82D077"/>
                          </a:solidFill>
                          <a:effectLst/>
                        </a:rPr>
                        <a:t>ha </a:t>
                      </a:r>
                      <a:endParaRPr lang="es-CO" sz="1200" b="1" i="0" u="none" strike="noStrike" dirty="0">
                        <a:solidFill>
                          <a:srgbClr val="82D07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CuadroTexto 12"/>
          <p:cNvSpPr txBox="1">
            <a:spLocks noChangeArrowheads="1"/>
          </p:cNvSpPr>
          <p:nvPr/>
        </p:nvSpPr>
        <p:spPr bwMode="auto">
          <a:xfrm>
            <a:off x="7871296" y="1051022"/>
            <a:ext cx="2084177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defPPr>
              <a:defRPr lang="es-CO"/>
            </a:defPPr>
            <a:lvl1pPr algn="ctr">
              <a:defRPr sz="2400" b="1">
                <a:latin typeface="Century Gothic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s-CO" dirty="0"/>
              <a:t>¿Cómo se están usando?</a:t>
            </a:r>
          </a:p>
        </p:txBody>
      </p:sp>
      <p:graphicFrame>
        <p:nvGraphicFramePr>
          <p:cNvPr id="28" name="Tabla 27"/>
          <p:cNvGraphicFramePr>
            <a:graphicFrameLocks noGrp="1"/>
          </p:cNvGraphicFramePr>
          <p:nvPr>
            <p:extLst/>
          </p:nvPr>
        </p:nvGraphicFramePr>
        <p:xfrm>
          <a:off x="11509158" y="1009223"/>
          <a:ext cx="604797" cy="1406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4797"/>
              </a:tblGrid>
              <a:tr h="280724"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 smtClean="0">
                          <a:solidFill>
                            <a:srgbClr val="F5A036"/>
                          </a:solidFill>
                          <a:effectLst/>
                        </a:rPr>
                        <a:t>6' </a:t>
                      </a:r>
                      <a:r>
                        <a:rPr lang="es-CO" sz="1100" b="1" u="none" strike="noStrike" dirty="0">
                          <a:solidFill>
                            <a:srgbClr val="F5A036"/>
                          </a:solidFill>
                          <a:effectLst/>
                        </a:rPr>
                        <a:t>ha</a:t>
                      </a:r>
                      <a:endParaRPr lang="es-CO" sz="1100" b="1" i="0" u="none" strike="noStrike" dirty="0">
                        <a:solidFill>
                          <a:srgbClr val="F5A03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1427"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 smtClean="0">
                          <a:solidFill>
                            <a:srgbClr val="EFD500"/>
                          </a:solidFill>
                          <a:effectLst/>
                        </a:rPr>
                        <a:t>38' </a:t>
                      </a:r>
                      <a:r>
                        <a:rPr lang="es-CO" sz="1100" b="1" u="none" strike="noStrike" dirty="0">
                          <a:solidFill>
                            <a:srgbClr val="EFD500"/>
                          </a:solidFill>
                          <a:effectLst/>
                        </a:rPr>
                        <a:t>ha</a:t>
                      </a:r>
                      <a:endParaRPr lang="es-CO" sz="1100" b="1" i="0" u="none" strike="noStrike" dirty="0">
                        <a:solidFill>
                          <a:srgbClr val="EFD5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1427"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 </a:t>
                      </a:r>
                      <a:r>
                        <a:rPr lang="es-CO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0,2’ </a:t>
                      </a:r>
                      <a:r>
                        <a:rPr lang="es-CO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ha </a:t>
                      </a:r>
                      <a:endParaRPr lang="es-CO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1427"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 smtClean="0">
                          <a:solidFill>
                            <a:srgbClr val="267300"/>
                          </a:solidFill>
                          <a:effectLst/>
                        </a:rPr>
                        <a:t>0,1’ ha</a:t>
                      </a:r>
                      <a:endParaRPr lang="es-CO" sz="1100" b="1" i="0" u="none" strike="noStrike" dirty="0">
                        <a:solidFill>
                          <a:srgbClr val="2673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1427"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 dirty="0" smtClean="0">
                          <a:solidFill>
                            <a:srgbClr val="69CC66"/>
                          </a:solidFill>
                          <a:effectLst/>
                          <a:latin typeface="Calibri" panose="020F0502020204030204" pitchFamily="34" charset="0"/>
                        </a:rPr>
                        <a:t>67’ ha</a:t>
                      </a:r>
                      <a:endParaRPr lang="es-CO" sz="1100" b="1" i="0" u="none" strike="noStrike" dirty="0">
                        <a:solidFill>
                          <a:srgbClr val="69CC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" name="Rounded Rectangle 13"/>
          <p:cNvSpPr>
            <a:spLocks noChangeArrowheads="1"/>
          </p:cNvSpPr>
          <p:nvPr/>
        </p:nvSpPr>
        <p:spPr bwMode="auto">
          <a:xfrm>
            <a:off x="9820657" y="1051022"/>
            <a:ext cx="1691428" cy="234733"/>
          </a:xfrm>
          <a:prstGeom prst="roundRect">
            <a:avLst>
              <a:gd name="adj" fmla="val 16667"/>
            </a:avLst>
          </a:prstGeom>
          <a:solidFill>
            <a:srgbClr val="F5A036"/>
          </a:solidFill>
          <a:ln w="9525">
            <a:noFill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es-ES" sz="1000" b="1" dirty="0" smtClean="0">
                <a:solidFill>
                  <a:schemeClr val="bg1"/>
                </a:solidFill>
                <a:latin typeface="Century Gothic" charset="0"/>
              </a:rPr>
              <a:t>Agrícola</a:t>
            </a:r>
            <a:endParaRPr lang="es-ES" sz="1000" dirty="0" smtClean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30" name="Rounded Rectangle 14"/>
          <p:cNvSpPr>
            <a:spLocks noChangeArrowheads="1"/>
          </p:cNvSpPr>
          <p:nvPr/>
        </p:nvSpPr>
        <p:spPr bwMode="auto">
          <a:xfrm>
            <a:off x="9820658" y="1333842"/>
            <a:ext cx="1691428" cy="234595"/>
          </a:xfrm>
          <a:prstGeom prst="roundRect">
            <a:avLst>
              <a:gd name="adj" fmla="val 16667"/>
            </a:avLst>
          </a:prstGeom>
          <a:solidFill>
            <a:srgbClr val="EFD500"/>
          </a:solidFill>
          <a:ln w="9525">
            <a:noFill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es-ES" sz="1000" b="1" dirty="0" smtClean="0">
                <a:solidFill>
                  <a:schemeClr val="bg1"/>
                </a:solidFill>
                <a:latin typeface="Century Gothic" charset="0"/>
              </a:rPr>
              <a:t>Áreas de pastoreo</a:t>
            </a:r>
            <a:endParaRPr lang="es-ES" sz="1000" b="1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31" name="Rounded Rectangle 15"/>
          <p:cNvSpPr>
            <a:spLocks noChangeArrowheads="1"/>
          </p:cNvSpPr>
          <p:nvPr/>
        </p:nvSpPr>
        <p:spPr bwMode="auto">
          <a:xfrm>
            <a:off x="9820657" y="1874043"/>
            <a:ext cx="1691428" cy="23222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noFill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1200"/>
              </a:lnSpc>
            </a:pPr>
            <a:r>
              <a:rPr lang="es-ES" sz="1000" b="1" dirty="0">
                <a:solidFill>
                  <a:schemeClr val="bg1"/>
                </a:solidFill>
                <a:latin typeface="Century Gothic" charset="0"/>
              </a:rPr>
              <a:t>Forestal de producción</a:t>
            </a:r>
          </a:p>
        </p:txBody>
      </p:sp>
      <p:sp>
        <p:nvSpPr>
          <p:cNvPr id="32" name="Rounded Rectangle 15"/>
          <p:cNvSpPr>
            <a:spLocks noChangeArrowheads="1"/>
          </p:cNvSpPr>
          <p:nvPr/>
        </p:nvSpPr>
        <p:spPr bwMode="auto">
          <a:xfrm>
            <a:off x="9820656" y="2153111"/>
            <a:ext cx="1691428" cy="232227"/>
          </a:xfrm>
          <a:prstGeom prst="roundRect">
            <a:avLst>
              <a:gd name="adj" fmla="val 16667"/>
            </a:avLst>
          </a:prstGeom>
          <a:solidFill>
            <a:srgbClr val="9BDB97"/>
          </a:solidFill>
          <a:ln w="9525">
            <a:noFill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1200"/>
              </a:lnSpc>
            </a:pPr>
            <a:r>
              <a:rPr lang="es-ES" sz="1000" b="1" dirty="0" smtClean="0">
                <a:solidFill>
                  <a:schemeClr val="bg1"/>
                </a:solidFill>
                <a:latin typeface="Century Gothic" charset="0"/>
              </a:rPr>
              <a:t>Protección</a:t>
            </a:r>
            <a:endParaRPr lang="es-ES" sz="1000" b="1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33" name="Rounded Rectangle 15"/>
          <p:cNvSpPr>
            <a:spLocks noChangeArrowheads="1"/>
          </p:cNvSpPr>
          <p:nvPr/>
        </p:nvSpPr>
        <p:spPr bwMode="auto">
          <a:xfrm>
            <a:off x="9820659" y="1597002"/>
            <a:ext cx="1691428" cy="230875"/>
          </a:xfrm>
          <a:prstGeom prst="roundRect">
            <a:avLst>
              <a:gd name="adj" fmla="val 16667"/>
            </a:avLst>
          </a:prstGeom>
          <a:solidFill>
            <a:srgbClr val="CCFF33"/>
          </a:solidFill>
          <a:ln w="9525">
            <a:noFill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es-ES" sz="1000" b="1" dirty="0" smtClean="0">
                <a:solidFill>
                  <a:schemeClr val="bg1">
                    <a:lumMod val="50000"/>
                  </a:schemeClr>
                </a:solidFill>
                <a:latin typeface="Century Gothic" charset="0"/>
              </a:rPr>
              <a:t>Agro y </a:t>
            </a:r>
            <a:r>
              <a:rPr lang="es-ES" sz="1000" b="1" dirty="0" err="1" smtClean="0">
                <a:solidFill>
                  <a:schemeClr val="bg1">
                    <a:lumMod val="50000"/>
                  </a:schemeClr>
                </a:solidFill>
                <a:latin typeface="Century Gothic" charset="0"/>
              </a:rPr>
              <a:t>Silvopastoril</a:t>
            </a:r>
            <a:endParaRPr lang="es-ES" sz="1000" b="1" dirty="0">
              <a:solidFill>
                <a:schemeClr val="bg1">
                  <a:lumMod val="50000"/>
                </a:schemeClr>
              </a:solidFill>
              <a:latin typeface="Century Gothic" charset="0"/>
            </a:endParaRP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76" y="5861007"/>
            <a:ext cx="619356" cy="80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228" y="5868054"/>
            <a:ext cx="729000" cy="810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58" y="2382498"/>
            <a:ext cx="3535997" cy="4494046"/>
          </a:xfrm>
          <a:prstGeom prst="rect">
            <a:avLst/>
          </a:prstGeom>
        </p:spPr>
      </p:pic>
      <p:sp>
        <p:nvSpPr>
          <p:cNvPr id="42" name="CuadroTexto 41"/>
          <p:cNvSpPr txBox="1"/>
          <p:nvPr/>
        </p:nvSpPr>
        <p:spPr>
          <a:xfrm>
            <a:off x="4474659" y="6306467"/>
            <a:ext cx="1405242" cy="40011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O" sz="5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Elaboró UPRA 2015, con base en  IGAC et. Al. 2012. Conflictos de uso del territorio colombiano. Mapa nacional de conflictos de uso, escala 1:100.000.</a:t>
            </a:r>
            <a:endParaRPr lang="es-CO" sz="5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dondear rectángulo de esquina del mismo lado 42"/>
          <p:cNvSpPr/>
          <p:nvPr/>
        </p:nvSpPr>
        <p:spPr>
          <a:xfrm rot="16200000">
            <a:off x="5108627" y="808227"/>
            <a:ext cx="283205" cy="1272899"/>
          </a:xfrm>
          <a:prstGeom prst="round2SameRect">
            <a:avLst/>
          </a:prstGeom>
          <a:solidFill>
            <a:srgbClr val="89C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050" b="1" dirty="0" smtClean="0">
                <a:solidFill>
                  <a:srgbClr val="FFFFFF"/>
                </a:solidFill>
                <a:latin typeface="Century Gothic" charset="0"/>
                <a:ea typeface="MS PGothic" charset="0"/>
                <a:cs typeface="Tahoma" charset="0"/>
              </a:rPr>
              <a:t>Uso Adecuado </a:t>
            </a:r>
            <a:endParaRPr lang="es-CO" sz="1050" b="1" dirty="0">
              <a:solidFill>
                <a:srgbClr val="FFFFFF"/>
              </a:solidFill>
              <a:latin typeface="Century Gothic" charset="0"/>
              <a:ea typeface="MS PGothic" charset="0"/>
              <a:cs typeface="Tahoma" charset="0"/>
            </a:endParaRPr>
          </a:p>
        </p:txBody>
      </p:sp>
      <p:sp>
        <p:nvSpPr>
          <p:cNvPr id="44" name="Redondear rectángulo de esquina del mismo lado 43"/>
          <p:cNvSpPr/>
          <p:nvPr/>
        </p:nvSpPr>
        <p:spPr>
          <a:xfrm rot="16200000">
            <a:off x="5106054" y="1146401"/>
            <a:ext cx="288353" cy="1272900"/>
          </a:xfrm>
          <a:prstGeom prst="round2Same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050" b="1" dirty="0" smtClean="0">
                <a:solidFill>
                  <a:prstClr val="white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Sobreutilización</a:t>
            </a:r>
            <a:endParaRPr lang="es-CO" sz="1050" b="1" dirty="0">
              <a:solidFill>
                <a:prstClr val="white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CuadroTexto 3"/>
          <p:cNvSpPr txBox="1">
            <a:spLocks noChangeArrowheads="1"/>
          </p:cNvSpPr>
          <p:nvPr/>
        </p:nvSpPr>
        <p:spPr bwMode="auto">
          <a:xfrm>
            <a:off x="5272889" y="1269843"/>
            <a:ext cx="28389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200" b="1" dirty="0" smtClean="0">
                <a:solidFill>
                  <a:srgbClr val="89CD66"/>
                </a:solidFill>
                <a:latin typeface="Century Gothic" charset="0"/>
              </a:rPr>
              <a:t>77’082.339 ha (70%)</a:t>
            </a:r>
            <a:endParaRPr lang="es-CO" sz="1200" b="1" dirty="0">
              <a:solidFill>
                <a:srgbClr val="89CD66"/>
              </a:solidFill>
              <a:latin typeface="Century Gothic" charset="0"/>
            </a:endParaRPr>
          </a:p>
        </p:txBody>
      </p:sp>
      <p:sp>
        <p:nvSpPr>
          <p:cNvPr id="46" name="CuadroTexto 16"/>
          <p:cNvSpPr txBox="1">
            <a:spLocks noChangeArrowheads="1"/>
          </p:cNvSpPr>
          <p:nvPr/>
        </p:nvSpPr>
        <p:spPr bwMode="auto">
          <a:xfrm>
            <a:off x="5288566" y="1600339"/>
            <a:ext cx="2840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200" b="1" dirty="0" smtClean="0">
                <a:solidFill>
                  <a:srgbClr val="FF0000"/>
                </a:solidFill>
                <a:latin typeface="Century Gothic" charset="0"/>
              </a:rPr>
              <a:t>18’382.792 ha (17%)</a:t>
            </a:r>
            <a:endParaRPr lang="es-CO" sz="1200" b="1" dirty="0">
              <a:solidFill>
                <a:srgbClr val="FF0000"/>
              </a:solidFill>
              <a:latin typeface="Century Gothic" charset="0"/>
            </a:endParaRPr>
          </a:p>
        </p:txBody>
      </p:sp>
      <p:sp>
        <p:nvSpPr>
          <p:cNvPr id="47" name="Redondear rectángulo de esquina del mismo lado 46"/>
          <p:cNvSpPr/>
          <p:nvPr/>
        </p:nvSpPr>
        <p:spPr>
          <a:xfrm rot="16200000">
            <a:off x="5097474" y="1512830"/>
            <a:ext cx="305516" cy="127290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13500" tIns="8100" rIns="13500" bIns="81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050" b="1" dirty="0" smtClean="0">
                <a:solidFill>
                  <a:srgbClr val="000000"/>
                </a:solidFill>
                <a:latin typeface="Century Gothic" charset="0"/>
                <a:ea typeface="MS PGothic" charset="0"/>
                <a:cs typeface="Tahoma" charset="0"/>
              </a:rPr>
              <a:t>Subutilización</a:t>
            </a:r>
            <a:endParaRPr lang="es-CO" sz="1050" b="1" dirty="0">
              <a:solidFill>
                <a:srgbClr val="000000"/>
              </a:solidFill>
              <a:latin typeface="Century Gothic" charset="0"/>
              <a:ea typeface="MS PGothic" charset="0"/>
              <a:cs typeface="Tahoma" charset="0"/>
            </a:endParaRPr>
          </a:p>
        </p:txBody>
      </p:sp>
      <p:sp>
        <p:nvSpPr>
          <p:cNvPr id="48" name="CuadroTexto 28"/>
          <p:cNvSpPr txBox="1">
            <a:spLocks noChangeArrowheads="1"/>
          </p:cNvSpPr>
          <p:nvPr/>
        </p:nvSpPr>
        <p:spPr bwMode="auto">
          <a:xfrm>
            <a:off x="5273518" y="1946929"/>
            <a:ext cx="28324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200" b="1" dirty="0" smtClean="0">
                <a:solidFill>
                  <a:srgbClr val="000000"/>
                </a:solidFill>
                <a:latin typeface="Century Gothic" charset="0"/>
              </a:rPr>
              <a:t>14’905.040 ha (13%)</a:t>
            </a:r>
            <a:endParaRPr lang="es-CO" sz="1200" b="1" dirty="0">
              <a:solidFill>
                <a:srgbClr val="000000"/>
              </a:solidFill>
              <a:latin typeface="Century Gothic" charset="0"/>
            </a:endParaRPr>
          </a:p>
        </p:txBody>
      </p:sp>
      <p:sp>
        <p:nvSpPr>
          <p:cNvPr id="49" name="CuadroTexto 13"/>
          <p:cNvSpPr txBox="1">
            <a:spLocks noChangeArrowheads="1"/>
          </p:cNvSpPr>
          <p:nvPr/>
        </p:nvSpPr>
        <p:spPr bwMode="auto">
          <a:xfrm>
            <a:off x="4502845" y="669084"/>
            <a:ext cx="2552895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CO" b="1" dirty="0" smtClean="0">
                <a:latin typeface="Century Gothic" charset="0"/>
              </a:rPr>
              <a:t>Conflictos de uso</a:t>
            </a:r>
            <a:endParaRPr lang="es-CO" b="1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088" y="0"/>
            <a:ext cx="6152988" cy="6876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101932" y="5881585"/>
            <a:ext cx="2287671" cy="923330"/>
          </a:xfrm>
          <a:prstGeom prst="rect">
            <a:avLst/>
          </a:prstGeom>
          <a:solidFill>
            <a:schemeClr val="bg1"/>
          </a:solidFill>
          <a:ln w="3175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900" dirty="0" smtClean="0">
                <a:solidFill>
                  <a:prstClr val="black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Elaboró UPRA 2015, con base en IGAC </a:t>
            </a:r>
            <a:r>
              <a:rPr lang="es-CO" sz="900" i="1" dirty="0" smtClean="0">
                <a:solidFill>
                  <a:prstClr val="black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et. al.</a:t>
            </a:r>
            <a:r>
              <a:rPr lang="es-CO" sz="900" dirty="0" smtClean="0">
                <a:solidFill>
                  <a:prstClr val="black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 2012. </a:t>
            </a:r>
            <a:r>
              <a:rPr lang="es-CO" sz="900" dirty="0">
                <a:solidFill>
                  <a:prstClr val="black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Mapa nacional de vocación de uso de la tierra, escala 1:100.000, Mapa nacional de cobertura de la tierra, imágenes 2005 - 2009, escala 1:100.000  versión 1.0.</a:t>
            </a:r>
          </a:p>
        </p:txBody>
      </p:sp>
      <p:sp>
        <p:nvSpPr>
          <p:cNvPr id="16" name="CuadroTexto 3"/>
          <p:cNvSpPr txBox="1">
            <a:spLocks noChangeArrowheads="1"/>
          </p:cNvSpPr>
          <p:nvPr/>
        </p:nvSpPr>
        <p:spPr bwMode="auto">
          <a:xfrm>
            <a:off x="2683968" y="4485526"/>
            <a:ext cx="3096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CO" sz="2000" b="1" dirty="0" smtClean="0">
                <a:solidFill>
                  <a:srgbClr val="E64A00"/>
                </a:solidFill>
                <a:latin typeface="Century Gothic" charset="0"/>
              </a:rPr>
              <a:t>3’919.807 ha </a:t>
            </a:r>
            <a:r>
              <a:rPr lang="es-CO" b="1" dirty="0" smtClean="0">
                <a:solidFill>
                  <a:srgbClr val="E64A00"/>
                </a:solidFill>
                <a:latin typeface="Century Gothic" charset="0"/>
              </a:rPr>
              <a:t>(35%) </a:t>
            </a:r>
            <a:endParaRPr lang="es-CO" b="1" dirty="0">
              <a:solidFill>
                <a:srgbClr val="E64A00"/>
              </a:solidFill>
              <a:latin typeface="Century Gothic" charset="0"/>
            </a:endParaRPr>
          </a:p>
        </p:txBody>
      </p:sp>
      <p:sp>
        <p:nvSpPr>
          <p:cNvPr id="20" name="CuadroTexto 28"/>
          <p:cNvSpPr txBox="1">
            <a:spLocks noChangeArrowheads="1"/>
          </p:cNvSpPr>
          <p:nvPr/>
        </p:nvSpPr>
        <p:spPr bwMode="auto">
          <a:xfrm>
            <a:off x="2698873" y="4979334"/>
            <a:ext cx="3074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CO" sz="2000" b="1" dirty="0" smtClean="0">
                <a:latin typeface="Century Gothic" charset="0"/>
              </a:rPr>
              <a:t>7’425.493 ha </a:t>
            </a:r>
            <a:r>
              <a:rPr lang="es-CO" b="1" dirty="0" smtClean="0">
                <a:latin typeface="Century Gothic" charset="0"/>
              </a:rPr>
              <a:t>(65%)</a:t>
            </a:r>
            <a:endParaRPr lang="es-CO" b="1" dirty="0">
              <a:latin typeface="Century Gothic" charset="0"/>
            </a:endParaRPr>
          </a:p>
        </p:txBody>
      </p:sp>
      <p:sp>
        <p:nvSpPr>
          <p:cNvPr id="25" name="CuadroTexto 24"/>
          <p:cNvSpPr txBox="1">
            <a:spLocks noChangeArrowheads="1"/>
          </p:cNvSpPr>
          <p:nvPr/>
        </p:nvSpPr>
        <p:spPr bwMode="auto">
          <a:xfrm>
            <a:off x="282237" y="1808414"/>
            <a:ext cx="56526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CO" sz="3600" b="1" dirty="0" smtClean="0">
                <a:latin typeface="Century Gothic" charset="0"/>
              </a:rPr>
              <a:t>El 65% de los suelos agrícolas no se cultiva</a:t>
            </a:r>
          </a:p>
        </p:txBody>
      </p:sp>
      <p:sp>
        <p:nvSpPr>
          <p:cNvPr id="14" name="Redondear rectángulo de esquina del mismo lado 13"/>
          <p:cNvSpPr/>
          <p:nvPr/>
        </p:nvSpPr>
        <p:spPr>
          <a:xfrm rot="16200000">
            <a:off x="1373976" y="3511094"/>
            <a:ext cx="403581" cy="2455416"/>
          </a:xfrm>
          <a:prstGeom prst="round2SameRect">
            <a:avLst/>
          </a:prstGeom>
          <a:solidFill>
            <a:srgbClr val="E64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 smtClean="0">
                <a:solidFill>
                  <a:prstClr val="black"/>
                </a:solidFill>
                <a:latin typeface="Century Gothic" charset="0"/>
                <a:ea typeface="MS PGothic" charset="0"/>
                <a:cs typeface="Tahoma" charset="0"/>
              </a:rPr>
              <a:t>Cultivos en suelos agrícolas</a:t>
            </a:r>
            <a:endParaRPr lang="es-CO" sz="1400" b="1" dirty="0">
              <a:solidFill>
                <a:prstClr val="black"/>
              </a:solidFill>
              <a:latin typeface="Century Gothic" charset="0"/>
              <a:ea typeface="MS PGothic" charset="0"/>
              <a:cs typeface="Tahoma" charset="0"/>
            </a:endParaRPr>
          </a:p>
        </p:txBody>
      </p:sp>
      <p:sp>
        <p:nvSpPr>
          <p:cNvPr id="17" name="Redondear rectángulo de esquina del mismo lado 16"/>
          <p:cNvSpPr/>
          <p:nvPr/>
        </p:nvSpPr>
        <p:spPr>
          <a:xfrm rot="16200000">
            <a:off x="1385063" y="3984313"/>
            <a:ext cx="403581" cy="2455405"/>
          </a:xfrm>
          <a:prstGeom prst="round2SameRect">
            <a:avLst/>
          </a:prstGeom>
          <a:solidFill>
            <a:srgbClr val="FDE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 smtClean="0">
                <a:solidFill>
                  <a:prstClr val="black"/>
                </a:solidFill>
                <a:latin typeface="Century Gothic" charset="0"/>
                <a:ea typeface="MS PGothic" charset="0"/>
                <a:cs typeface="Tahoma" charset="0"/>
              </a:rPr>
              <a:t>Suelos agrícolas en otras actividades</a:t>
            </a:r>
            <a:endParaRPr lang="es-CO" sz="1400" b="1" dirty="0">
              <a:solidFill>
                <a:prstClr val="black"/>
              </a:solidFill>
              <a:latin typeface="Century Gothic" charset="0"/>
              <a:ea typeface="MS PGothic" charset="0"/>
              <a:cs typeface="Tahoma" charset="0"/>
            </a:endParaRPr>
          </a:p>
        </p:txBody>
      </p:sp>
      <p:pic>
        <p:nvPicPr>
          <p:cNvPr id="11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556" y="5173870"/>
            <a:ext cx="491547" cy="68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060" y="5136147"/>
            <a:ext cx="685417" cy="670589"/>
          </a:xfrm>
          <a:prstGeom prst="rect">
            <a:avLst/>
          </a:prstGeom>
        </p:spPr>
      </p:pic>
      <p:sp>
        <p:nvSpPr>
          <p:cNvPr id="15" name="CuadroTexto 14"/>
          <p:cNvSpPr txBox="1">
            <a:spLocks noChangeArrowheads="1"/>
          </p:cNvSpPr>
          <p:nvPr/>
        </p:nvSpPr>
        <p:spPr bwMode="auto">
          <a:xfrm>
            <a:off x="258047" y="3430588"/>
            <a:ext cx="56526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CO" b="1" dirty="0" smtClean="0">
                <a:latin typeface="Century Gothic" charset="0"/>
              </a:rPr>
              <a:t>Suelos agrícolas disponibles: 11’345.299 ha (10% del país)</a:t>
            </a:r>
            <a:endParaRPr lang="es-CO" b="1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35" y="990"/>
            <a:ext cx="5395998" cy="6856018"/>
          </a:xfrm>
          <a:prstGeom prst="rect">
            <a:avLst/>
          </a:prstGeom>
        </p:spPr>
      </p:pic>
      <p:sp>
        <p:nvSpPr>
          <p:cNvPr id="15" name="CuadroTexto 13"/>
          <p:cNvSpPr txBox="1">
            <a:spLocks noChangeArrowheads="1"/>
          </p:cNvSpPr>
          <p:nvPr/>
        </p:nvSpPr>
        <p:spPr bwMode="auto">
          <a:xfrm>
            <a:off x="1439339" y="6217586"/>
            <a:ext cx="44970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600" b="1" dirty="0" smtClean="0">
                <a:latin typeface="Century Gothic" charset="0"/>
              </a:rPr>
              <a:t>Tiempos (h) de desplazamiento con destino a las 18 ciudades principales</a:t>
            </a:r>
            <a:endParaRPr lang="es-CO" sz="1600" b="1" dirty="0">
              <a:latin typeface="Century Gothic" charset="0"/>
            </a:endParaRP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92752"/>
              </p:ext>
            </p:extLst>
          </p:nvPr>
        </p:nvGraphicFramePr>
        <p:xfrm>
          <a:off x="2757139" y="3315941"/>
          <a:ext cx="4672361" cy="2838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713"/>
                <a:gridCol w="1017897"/>
                <a:gridCol w="1560076"/>
                <a:gridCol w="616348"/>
                <a:gridCol w="798327"/>
              </a:tblGrid>
              <a:tr h="281114">
                <a:tc>
                  <a:txBody>
                    <a:bodyPr/>
                    <a:lstStyle/>
                    <a:p>
                      <a:pPr algn="l" fontAlgn="b"/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5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&lt;1 h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4’749.728 ha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4%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411">
                <a:tc>
                  <a:txBody>
                    <a:bodyPr/>
                    <a:lstStyle/>
                    <a:p>
                      <a:pPr algn="l" fontAlgn="b"/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A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 – 2 h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8’535.062 ha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7%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411">
                <a:tc>
                  <a:txBody>
                    <a:bodyPr/>
                    <a:lstStyle/>
                    <a:p>
                      <a:pPr algn="l" fontAlgn="b"/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E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 – 3 h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7’851.194 ha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7%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411">
                <a:tc>
                  <a:txBody>
                    <a:bodyPr/>
                    <a:lstStyle/>
                    <a:p>
                      <a:pPr algn="l" fontAlgn="b"/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 – 4 h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7’052.497 ha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6%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411">
                <a:tc>
                  <a:txBody>
                    <a:bodyPr/>
                    <a:lstStyle/>
                    <a:p>
                      <a:pPr algn="l" fontAlgn="b"/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 – 5 h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6’839.864 ha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6%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411">
                <a:tc>
                  <a:txBody>
                    <a:bodyPr/>
                    <a:lstStyle/>
                    <a:p>
                      <a:pPr algn="l" fontAlgn="b"/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 – 6 h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5’913.588 ha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5%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411">
                <a:tc>
                  <a:txBody>
                    <a:bodyPr/>
                    <a:lstStyle/>
                    <a:p>
                      <a:pPr algn="l" fontAlgn="b"/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 – 7 h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4’652.885 ha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4%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411">
                <a:tc>
                  <a:txBody>
                    <a:bodyPr/>
                    <a:lstStyle/>
                    <a:p>
                      <a:pPr algn="l" fontAlgn="b"/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 – 8 h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3’655.929 ha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3%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411">
                <a:tc>
                  <a:txBody>
                    <a:bodyPr/>
                    <a:lstStyle/>
                    <a:p>
                      <a:pPr algn="l" fontAlgn="b"/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 –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10 h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  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5’507.697 ha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5%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411">
                <a:tc>
                  <a:txBody>
                    <a:bodyPr/>
                    <a:lstStyle/>
                    <a:p>
                      <a:pPr algn="l" fontAlgn="b"/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&gt;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 h</a:t>
                      </a:r>
                      <a:endParaRPr lang="es-CO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80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  </a:t>
                      </a:r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59’308.404 ha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52%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6812927" y="5740620"/>
            <a:ext cx="2080742" cy="1061829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9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Elaboró UPRA 2016, con base en: </a:t>
            </a:r>
            <a:r>
              <a:rPr lang="es-CO" sz="900" dirty="0">
                <a:latin typeface="Century Gothic" panose="020B0502020202020204" pitchFamily="34" charset="0"/>
                <a:cs typeface="Arial" panose="020B0604020202020204" pitchFamily="34" charset="0"/>
              </a:rPr>
              <a:t> IGAC</a:t>
            </a:r>
            <a:r>
              <a:rPr lang="es-CO" sz="9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, 2014, cartografía </a:t>
            </a:r>
            <a:r>
              <a:rPr lang="es-CO" sz="900" dirty="0">
                <a:latin typeface="Century Gothic" panose="020B0502020202020204" pitchFamily="34" charset="0"/>
                <a:cs typeface="Arial" panose="020B0604020202020204" pitchFamily="34" charset="0"/>
              </a:rPr>
              <a:t>básica a escala </a:t>
            </a:r>
            <a:r>
              <a:rPr lang="es-CO" sz="9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1:100.000. IDEAM, 2013, Mapa </a:t>
            </a:r>
            <a:r>
              <a:rPr lang="es-CO" sz="900" dirty="0">
                <a:latin typeface="Century Gothic" panose="020B0502020202020204" pitchFamily="34" charset="0"/>
                <a:cs typeface="Arial" panose="020B0604020202020204" pitchFamily="34" charset="0"/>
              </a:rPr>
              <a:t>nacional de cobertura de la tierra. Ministerio de Transporte, </a:t>
            </a:r>
            <a:r>
              <a:rPr lang="es-CO" sz="9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2014, Mapa de tramos fluviales navegables. Mapa de vías 4G.</a:t>
            </a:r>
            <a:endParaRPr lang="es-CO" sz="9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311" y="5363567"/>
            <a:ext cx="769718" cy="3544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Rectángulo 7"/>
          <p:cNvSpPr/>
          <p:nvPr/>
        </p:nvSpPr>
        <p:spPr>
          <a:xfrm>
            <a:off x="10672363" y="71299"/>
            <a:ext cx="1456195" cy="514253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0800" rIns="18000" bIns="10800">
            <a:spAutoFit/>
          </a:bodyPr>
          <a:lstStyle/>
          <a:p>
            <a:pPr algn="just"/>
            <a:r>
              <a:rPr lang="es-CO" sz="700" b="1" dirty="0" smtClean="0">
                <a:latin typeface="Century Gothic" panose="020B0502020202020204" pitchFamily="34" charset="0"/>
              </a:rPr>
              <a:t>Área continental de Colombia  114’074.970  ha *</a:t>
            </a:r>
            <a:endParaRPr lang="es-CO" sz="700" dirty="0" smtClean="0">
              <a:latin typeface="Century Gothic" panose="020B0502020202020204" pitchFamily="34" charset="0"/>
            </a:endParaRPr>
          </a:p>
          <a:p>
            <a:pPr algn="just"/>
            <a:r>
              <a:rPr lang="es-CO" sz="800" dirty="0" smtClean="0">
                <a:latin typeface="Century Gothic" panose="020B0502020202020204" pitchFamily="34" charset="0"/>
              </a:rPr>
              <a:t>*</a:t>
            </a:r>
            <a:r>
              <a:rPr lang="es-CO" sz="500" dirty="0" smtClean="0">
                <a:latin typeface="Century Gothic" panose="020B0502020202020204" pitchFamily="34" charset="0"/>
              </a:rPr>
              <a:t>Nota</a:t>
            </a:r>
            <a:r>
              <a:rPr lang="es-CO" sz="500" dirty="0">
                <a:latin typeface="Century Gothic" panose="020B0502020202020204" pitchFamily="34" charset="0"/>
              </a:rPr>
              <a:t>: Los valores de área y </a:t>
            </a:r>
            <a:r>
              <a:rPr lang="es-CO" sz="500" dirty="0" smtClean="0">
                <a:latin typeface="Century Gothic" panose="020B0502020202020204" pitchFamily="34" charset="0"/>
              </a:rPr>
              <a:t>porcentuales </a:t>
            </a:r>
            <a:r>
              <a:rPr lang="es-CO" sz="500" dirty="0">
                <a:latin typeface="Century Gothic" panose="020B0502020202020204" pitchFamily="34" charset="0"/>
              </a:rPr>
              <a:t>son de referencia, pueden no coincidir con el área oficial.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171" y="5390874"/>
            <a:ext cx="1233011" cy="30403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25714" y="1087570"/>
            <a:ext cx="55759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El 75% de las zonas rurales en Colombia se encuentra a más de 4 horas de las principales ciudades</a:t>
            </a:r>
            <a:endParaRPr lang="es-CO" sz="3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0" y="3290887"/>
            <a:ext cx="2495550" cy="2767013"/>
          </a:xfrm>
        </p:spPr>
        <p:txBody>
          <a:bodyPr>
            <a:normAutofit fontScale="70000" lnSpcReduction="20000"/>
          </a:bodyPr>
          <a:lstStyle/>
          <a:p>
            <a:r>
              <a:rPr lang="es-CO" dirty="0" smtClean="0"/>
              <a:t>inferir a partir de otro probable sustituto que sea una variable o componente principal. </a:t>
            </a:r>
          </a:p>
          <a:p>
            <a:r>
              <a:rPr lang="es-CO" dirty="0" smtClean="0"/>
              <a:t>Los datos nos solo sirve para lo que fueron creados.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35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dondear rectángulo de esquina del mismo lado 12"/>
          <p:cNvSpPr/>
          <p:nvPr/>
        </p:nvSpPr>
        <p:spPr>
          <a:xfrm rot="16200000">
            <a:off x="2645911" y="3127672"/>
            <a:ext cx="1396472" cy="6064183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81000" tIns="1620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Variables consideradas: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Predios sin Interrelación Catastro - Registro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Predios sin M.I. en BD catastral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Predios con mejoras registradas en catastro 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Predios con falsa tradición SNR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sz="10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51" y="0"/>
            <a:ext cx="5623750" cy="6858000"/>
          </a:xfrm>
          <a:prstGeom prst="rect">
            <a:avLst/>
          </a:prstGeom>
        </p:spPr>
      </p:pic>
      <p:sp>
        <p:nvSpPr>
          <p:cNvPr id="8" name="Redondear rectángulo de esquina del mismo lado 7"/>
          <p:cNvSpPr/>
          <p:nvPr/>
        </p:nvSpPr>
        <p:spPr>
          <a:xfrm rot="16200000">
            <a:off x="3244743" y="2764589"/>
            <a:ext cx="423008" cy="3964177"/>
          </a:xfrm>
          <a:prstGeom prst="round2Same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/>
            <a:r>
              <a:rPr lang="es-CO" sz="1050" b="1" dirty="0">
                <a:solidFill>
                  <a:schemeClr val="tx1"/>
                </a:solidFill>
                <a:latin typeface="Century Gothic" charset="0"/>
              </a:rPr>
              <a:t>Área con Restricciones para Formalización</a:t>
            </a:r>
          </a:p>
          <a:p>
            <a:pPr algn="ctr"/>
            <a:r>
              <a:rPr lang="es-CO" sz="1050" b="1" dirty="0">
                <a:solidFill>
                  <a:schemeClr val="tx1"/>
                </a:solidFill>
                <a:latin typeface="Century Gothic" charset="0"/>
              </a:rPr>
              <a:t>49’760.570 ha (43%)</a:t>
            </a:r>
          </a:p>
        </p:txBody>
      </p:sp>
      <p:sp>
        <p:nvSpPr>
          <p:cNvPr id="9" name="Redondear rectángulo de esquina del mismo lado 8"/>
          <p:cNvSpPr/>
          <p:nvPr/>
        </p:nvSpPr>
        <p:spPr>
          <a:xfrm rot="16200000">
            <a:off x="3218455" y="2246136"/>
            <a:ext cx="449456" cy="3964176"/>
          </a:xfrm>
          <a:prstGeom prst="round2SameRect">
            <a:avLst/>
          </a:prstGeom>
          <a:solidFill>
            <a:srgbClr val="FAFAFA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Áreas no Potenciales para Priorización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33’539.923 ha  (29%) </a:t>
            </a:r>
          </a:p>
        </p:txBody>
      </p:sp>
      <p:sp>
        <p:nvSpPr>
          <p:cNvPr id="12" name="Redondear rectángulo de esquina del mismo lado 8"/>
          <p:cNvSpPr/>
          <p:nvPr/>
        </p:nvSpPr>
        <p:spPr>
          <a:xfrm rot="16200000">
            <a:off x="1503804" y="1962984"/>
            <a:ext cx="633279" cy="3271609"/>
          </a:xfrm>
          <a:prstGeom prst="round2SameRect">
            <a:avLst/>
          </a:prstGeom>
          <a:solidFill>
            <a:srgbClr val="F7B3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81000" tIns="162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Predios Informales – Sin restricción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1’516.478 Predios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24’910.910 ha</a:t>
            </a: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 (21%)</a:t>
            </a:r>
            <a:endParaRPr lang="es-CO" sz="1050" dirty="0">
              <a:solidFill>
                <a:schemeClr val="tx1"/>
              </a:solidFill>
            </a:endParaRPr>
          </a:p>
        </p:txBody>
      </p:sp>
      <p:sp>
        <p:nvSpPr>
          <p:cNvPr id="14" name="Redondear rectángulo de esquina del mismo lado 8"/>
          <p:cNvSpPr/>
          <p:nvPr/>
        </p:nvSpPr>
        <p:spPr>
          <a:xfrm rot="16200000">
            <a:off x="4718612" y="2058834"/>
            <a:ext cx="633279" cy="3079907"/>
          </a:xfrm>
          <a:prstGeom prst="round2SameRect">
            <a:avLst/>
          </a:prstGeom>
          <a:solidFill>
            <a:srgbClr val="00A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81000" tIns="16200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Predios Informales - Condicionados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168.735 Predios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4’815.288 ha</a:t>
            </a: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 (4%)</a:t>
            </a:r>
            <a:endParaRPr lang="es-CO" sz="1050" dirty="0">
              <a:solidFill>
                <a:schemeClr val="tx1"/>
              </a:solidFill>
            </a:endParaRPr>
          </a:p>
        </p:txBody>
      </p:sp>
      <p:sp>
        <p:nvSpPr>
          <p:cNvPr id="10" name="Redondear rectángulo de esquina del mismo lado 9"/>
          <p:cNvSpPr/>
          <p:nvPr/>
        </p:nvSpPr>
        <p:spPr>
          <a:xfrm rot="16200000">
            <a:off x="3218455" y="3283041"/>
            <a:ext cx="449456" cy="3964176"/>
          </a:xfrm>
          <a:prstGeom prst="round2SameRect">
            <a:avLst/>
          </a:prstGeom>
          <a:solidFill>
            <a:srgbClr val="B2B2A2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Áreas de municipios no formados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050" b="1" dirty="0">
                <a:solidFill>
                  <a:schemeClr val="tx1"/>
                </a:solidFill>
                <a:latin typeface="Century Gothic" panose="020B0502020202020204" pitchFamily="34" charset="0"/>
              </a:rPr>
              <a:t>2’953.450 ha  (3%)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05619" y="127945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800" b="1" dirty="0" smtClean="0"/>
              <a:t>La informalidad</a:t>
            </a:r>
            <a:r>
              <a:rPr lang="es-ES" sz="2800" dirty="0" smtClean="0"/>
              <a:t> </a:t>
            </a:r>
            <a:r>
              <a:rPr lang="es-ES" sz="2800" dirty="0"/>
              <a:t>en la tenencia de la tierra en los predios rurales, para el 2014, </a:t>
            </a:r>
            <a:r>
              <a:rPr lang="es-ES" sz="2800" b="1" dirty="0"/>
              <a:t>se estima en el 54,31</a:t>
            </a:r>
            <a:r>
              <a:rPr lang="es-ES" sz="2800" b="1" dirty="0" smtClean="0"/>
              <a:t>%, 1’685.213 predios</a:t>
            </a:r>
            <a:r>
              <a:rPr lang="es-CO" sz="2800" dirty="0" smtClean="0"/>
              <a:t> (UPRA).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453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ector angular 16"/>
          <p:cNvCxnSpPr>
            <a:stCxn id="50" idx="3"/>
            <a:endCxn id="86" idx="3"/>
          </p:cNvCxnSpPr>
          <p:nvPr/>
        </p:nvCxnSpPr>
        <p:spPr>
          <a:xfrm>
            <a:off x="4007382" y="2654189"/>
            <a:ext cx="526403" cy="606611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8" name="Conector angular 57"/>
          <p:cNvCxnSpPr>
            <a:endCxn id="86" idx="1"/>
          </p:cNvCxnSpPr>
          <p:nvPr/>
        </p:nvCxnSpPr>
        <p:spPr>
          <a:xfrm rot="5400000">
            <a:off x="5147377" y="2268283"/>
            <a:ext cx="819013" cy="1166020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4" name="CuadroTexto 13"/>
          <p:cNvSpPr txBox="1">
            <a:spLocks noChangeArrowheads="1"/>
          </p:cNvSpPr>
          <p:nvPr/>
        </p:nvSpPr>
        <p:spPr bwMode="auto">
          <a:xfrm>
            <a:off x="154373" y="3833444"/>
            <a:ext cx="1634985" cy="738664"/>
          </a:xfrm>
          <a:prstGeom prst="rect">
            <a:avLst/>
          </a:prstGeom>
          <a:solidFill>
            <a:srgbClr val="8BD2A5"/>
          </a:solidFill>
          <a:ln>
            <a:noFill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CO" sz="1050" b="1" dirty="0">
                <a:latin typeface="Century Gothic" charset="0"/>
              </a:rPr>
              <a:t>Área </a:t>
            </a:r>
            <a:r>
              <a:rPr lang="es-CO" sz="1050" b="1" dirty="0" smtClean="0">
                <a:latin typeface="Century Gothic" charset="0"/>
              </a:rPr>
              <a:t>Condicionada y Sin </a:t>
            </a:r>
            <a:r>
              <a:rPr lang="es-CO" sz="1050" b="1" dirty="0">
                <a:latin typeface="Century Gothic" charset="0"/>
              </a:rPr>
              <a:t>R</a:t>
            </a:r>
            <a:r>
              <a:rPr lang="es-CO" sz="1050" b="1" dirty="0" smtClean="0">
                <a:latin typeface="Century Gothic" charset="0"/>
              </a:rPr>
              <a:t>estricciones para </a:t>
            </a:r>
            <a:r>
              <a:rPr lang="es-CO" sz="1050" b="1" dirty="0">
                <a:latin typeface="Century Gothic" charset="0"/>
              </a:rPr>
              <a:t>Formalización de la Propiedad Privada</a:t>
            </a:r>
          </a:p>
        </p:txBody>
      </p:sp>
      <p:cxnSp>
        <p:nvCxnSpPr>
          <p:cNvPr id="69" name="Conector angular 68"/>
          <p:cNvCxnSpPr>
            <a:stCxn id="55" idx="3"/>
            <a:endCxn id="86" idx="3"/>
          </p:cNvCxnSpPr>
          <p:nvPr/>
        </p:nvCxnSpPr>
        <p:spPr>
          <a:xfrm>
            <a:off x="4036945" y="1021070"/>
            <a:ext cx="496840" cy="223973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6" name="Redondear rectángulo de esquina del mismo lado 85"/>
          <p:cNvSpPr/>
          <p:nvPr/>
        </p:nvSpPr>
        <p:spPr>
          <a:xfrm rot="16200000">
            <a:off x="4594320" y="3040756"/>
            <a:ext cx="319017" cy="44008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</a:t>
            </a:r>
            <a:endParaRPr lang="es-CO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158" name="Conector angular 157"/>
          <p:cNvCxnSpPr>
            <a:stCxn id="57" idx="0"/>
            <a:endCxn id="59" idx="2"/>
          </p:cNvCxnSpPr>
          <p:nvPr/>
        </p:nvCxnSpPr>
        <p:spPr>
          <a:xfrm rot="5400000" flipH="1" flipV="1">
            <a:off x="5592770" y="4128596"/>
            <a:ext cx="343933" cy="974216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0" name="Imagen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8" y="2515856"/>
            <a:ext cx="1048924" cy="1297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66" y="5599870"/>
            <a:ext cx="1017813" cy="1259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31" y="3798335"/>
            <a:ext cx="1023390" cy="1266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3" name="Redondear rectángulo de esquina diagonal 42"/>
          <p:cNvSpPr/>
          <p:nvPr/>
        </p:nvSpPr>
        <p:spPr>
          <a:xfrm rot="16200000">
            <a:off x="3366389" y="-443461"/>
            <a:ext cx="346080" cy="1339028"/>
          </a:xfrm>
          <a:prstGeom prst="round2DiagRect">
            <a:avLst/>
          </a:prstGeom>
          <a:solidFill>
            <a:srgbClr val="D48AEE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93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Municipios con Falsa Tradición &gt; 25%</a:t>
            </a:r>
            <a:endParaRPr lang="es-CO" sz="93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28" y="4787670"/>
            <a:ext cx="1047600" cy="12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9" name="Redondear rectángulo de esquina del mismo lado 48"/>
          <p:cNvSpPr/>
          <p:nvPr/>
        </p:nvSpPr>
        <p:spPr>
          <a:xfrm rot="16200000">
            <a:off x="5019874" y="5557170"/>
            <a:ext cx="473180" cy="1550806"/>
          </a:xfrm>
          <a:prstGeom prst="round2SameRect">
            <a:avLst/>
          </a:prstGeom>
          <a:solidFill>
            <a:srgbClr val="8F9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93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 Excluyen zonas de  </a:t>
            </a:r>
            <a:r>
              <a:rPr lang="es-CO" sz="93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Macroregiones</a:t>
            </a:r>
            <a:r>
              <a:rPr lang="es-CO" sz="93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UAEGRTD</a:t>
            </a:r>
            <a:endParaRPr lang="es-CO" sz="93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44" y="1779739"/>
            <a:ext cx="2153399" cy="2663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6" name="Conector angular 55"/>
          <p:cNvCxnSpPr>
            <a:stCxn id="40" idx="3"/>
            <a:endCxn id="52" idx="1"/>
          </p:cNvCxnSpPr>
          <p:nvPr/>
        </p:nvCxnSpPr>
        <p:spPr>
          <a:xfrm>
            <a:off x="1469102" y="3164676"/>
            <a:ext cx="1512629" cy="126668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5" name="Conector angular 64"/>
          <p:cNvCxnSpPr>
            <a:stCxn id="40" idx="3"/>
            <a:endCxn id="50" idx="1"/>
          </p:cNvCxnSpPr>
          <p:nvPr/>
        </p:nvCxnSpPr>
        <p:spPr>
          <a:xfrm flipV="1">
            <a:off x="1469102" y="2654189"/>
            <a:ext cx="1518916" cy="51048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6" name="Conector angular 65"/>
          <p:cNvCxnSpPr>
            <a:stCxn id="40" idx="3"/>
            <a:endCxn id="48" idx="1"/>
          </p:cNvCxnSpPr>
          <p:nvPr/>
        </p:nvCxnSpPr>
        <p:spPr>
          <a:xfrm>
            <a:off x="1469102" y="3164676"/>
            <a:ext cx="1535964" cy="306477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Redondear rectángulo de esquina del mismo lado 15"/>
          <p:cNvSpPr/>
          <p:nvPr/>
        </p:nvSpPr>
        <p:spPr>
          <a:xfrm rot="16200000">
            <a:off x="3334752" y="1195063"/>
            <a:ext cx="317348" cy="1335972"/>
          </a:xfrm>
          <a:prstGeom prst="round2SameRect">
            <a:avLst/>
          </a:prstGeom>
          <a:solidFill>
            <a:srgbClr val="C7F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93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Predios Sin Matricula Inmobiliaria</a:t>
            </a:r>
          </a:p>
        </p:txBody>
      </p:sp>
      <p:sp>
        <p:nvSpPr>
          <p:cNvPr id="30" name="Redondear rectángulo de esquina del mismo lado 29"/>
          <p:cNvSpPr/>
          <p:nvPr/>
        </p:nvSpPr>
        <p:spPr>
          <a:xfrm rot="16200000">
            <a:off x="3264348" y="2934002"/>
            <a:ext cx="463560" cy="1269901"/>
          </a:xfrm>
          <a:prstGeom prst="round2SameRect">
            <a:avLst/>
          </a:prstGeom>
          <a:solidFill>
            <a:srgbClr val="B7F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93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Predios con Mejoras Registradas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93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en </a:t>
            </a:r>
            <a:r>
              <a:rPr lang="es-CO" sz="93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Catastro</a:t>
            </a:r>
          </a:p>
        </p:txBody>
      </p:sp>
      <p:cxnSp>
        <p:nvCxnSpPr>
          <p:cNvPr id="84" name="Conector angular 83"/>
          <p:cNvCxnSpPr>
            <a:stCxn id="52" idx="3"/>
            <a:endCxn id="86" idx="3"/>
          </p:cNvCxnSpPr>
          <p:nvPr/>
        </p:nvCxnSpPr>
        <p:spPr>
          <a:xfrm flipV="1">
            <a:off x="4005121" y="3260800"/>
            <a:ext cx="528664" cy="117056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7" name="Conector angular 86"/>
          <p:cNvCxnSpPr>
            <a:stCxn id="48" idx="3"/>
            <a:endCxn id="86" idx="3"/>
          </p:cNvCxnSpPr>
          <p:nvPr/>
        </p:nvCxnSpPr>
        <p:spPr>
          <a:xfrm flipV="1">
            <a:off x="4022950" y="3260800"/>
            <a:ext cx="510835" cy="296864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Redondear rectángulo de esquina del mismo lado 32"/>
          <p:cNvSpPr/>
          <p:nvPr/>
        </p:nvSpPr>
        <p:spPr>
          <a:xfrm rot="16200000">
            <a:off x="3281332" y="4739969"/>
            <a:ext cx="465284" cy="1269901"/>
          </a:xfrm>
          <a:prstGeom prst="round2SameRect">
            <a:avLst/>
          </a:prstGeom>
          <a:solidFill>
            <a:srgbClr val="41B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93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Predios sin Interrelación</a:t>
            </a:r>
            <a:endParaRPr lang="es-CO" sz="93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93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Catastro-Registro</a:t>
            </a:r>
          </a:p>
        </p:txBody>
      </p:sp>
      <p:sp>
        <p:nvSpPr>
          <p:cNvPr id="75" name="Redondear rectángulo de esquina diagonal 74"/>
          <p:cNvSpPr/>
          <p:nvPr/>
        </p:nvSpPr>
        <p:spPr>
          <a:xfrm rot="16200000">
            <a:off x="6022177" y="790808"/>
            <a:ext cx="334501" cy="1602352"/>
          </a:xfrm>
          <a:prstGeom prst="round2DiagRect">
            <a:avLst/>
          </a:prstGeom>
          <a:solidFill>
            <a:srgbClr val="EFA62D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15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Zonas Potenciales a Priorizar</a:t>
            </a:r>
            <a:endParaRPr lang="es-CO" sz="11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3" name="Imagen 1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392" y="1308399"/>
            <a:ext cx="3938632" cy="4872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8" name="Conector angular 137"/>
          <p:cNvCxnSpPr>
            <a:stCxn id="59" idx="3"/>
            <a:endCxn id="133" idx="1"/>
          </p:cNvCxnSpPr>
          <p:nvPr/>
        </p:nvCxnSpPr>
        <p:spPr>
          <a:xfrm>
            <a:off x="7328543" y="3111738"/>
            <a:ext cx="761849" cy="632928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8" name="CuadroTexto 13"/>
          <p:cNvSpPr txBox="1">
            <a:spLocks noChangeArrowheads="1"/>
          </p:cNvSpPr>
          <p:nvPr/>
        </p:nvSpPr>
        <p:spPr bwMode="auto">
          <a:xfrm>
            <a:off x="9035059" y="939691"/>
            <a:ext cx="1682812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s-CO" sz="1600" b="1" dirty="0" smtClean="0">
                <a:solidFill>
                  <a:srgbClr val="179339"/>
                </a:solidFill>
                <a:latin typeface="Century Gothic" charset="0"/>
              </a:rPr>
              <a:t>Priorización</a:t>
            </a:r>
            <a:endParaRPr lang="es-CO" sz="1600" b="1" dirty="0">
              <a:solidFill>
                <a:srgbClr val="179339"/>
              </a:solidFill>
              <a:latin typeface="Century Gothic" charset="0"/>
            </a:endParaRPr>
          </a:p>
        </p:txBody>
      </p:sp>
      <p:sp>
        <p:nvSpPr>
          <p:cNvPr id="159" name="Redondear rectángulo de esquina diagonal 158"/>
          <p:cNvSpPr/>
          <p:nvPr/>
        </p:nvSpPr>
        <p:spPr>
          <a:xfrm rot="16200000">
            <a:off x="8683843" y="4570998"/>
            <a:ext cx="262545" cy="1276511"/>
          </a:xfrm>
          <a:prstGeom prst="round2DiagRect">
            <a:avLst/>
          </a:prstGeom>
          <a:solidFill>
            <a:srgbClr val="F7B32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15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Prioridad 1</a:t>
            </a:r>
            <a:endParaRPr lang="es-CO" sz="11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0" name="Redondear rectángulo de esquina diagonal 159"/>
          <p:cNvSpPr/>
          <p:nvPr/>
        </p:nvSpPr>
        <p:spPr>
          <a:xfrm rot="16200000">
            <a:off x="8691356" y="4826030"/>
            <a:ext cx="247515" cy="1276508"/>
          </a:xfrm>
          <a:prstGeom prst="round2DiagRect">
            <a:avLst/>
          </a:prstGeom>
          <a:solidFill>
            <a:srgbClr val="B7B73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15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Prioridad 2</a:t>
            </a:r>
            <a:endParaRPr lang="es-CO" sz="11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1" name="Redondear rectángulo de esquina diagonal 160"/>
          <p:cNvSpPr/>
          <p:nvPr/>
        </p:nvSpPr>
        <p:spPr>
          <a:xfrm rot="16200000">
            <a:off x="8684907" y="5079998"/>
            <a:ext cx="260424" cy="1276513"/>
          </a:xfrm>
          <a:prstGeom prst="round2DiagRect">
            <a:avLst/>
          </a:prstGeom>
          <a:solidFill>
            <a:srgbClr val="B4872E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15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Prioridad 3</a:t>
            </a:r>
            <a:endParaRPr lang="es-CO" sz="11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" name="Redondear rectángulo de esquina diagonal 162"/>
          <p:cNvSpPr/>
          <p:nvPr/>
        </p:nvSpPr>
        <p:spPr>
          <a:xfrm rot="16200000">
            <a:off x="8691357" y="5333970"/>
            <a:ext cx="247515" cy="1276509"/>
          </a:xfrm>
          <a:prstGeom prst="round2DiagRect">
            <a:avLst/>
          </a:prstGeom>
          <a:solidFill>
            <a:srgbClr val="B129E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sz="115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Condicionantes</a:t>
            </a:r>
            <a:endParaRPr lang="es-CO" sz="115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5" name="Imagen 1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" y="6331792"/>
            <a:ext cx="2003930" cy="466964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15" y="391157"/>
            <a:ext cx="1018358" cy="1259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018" y="2023654"/>
            <a:ext cx="1019364" cy="1261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1285103" y="856735"/>
            <a:ext cx="1593920" cy="451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4" name="Conector angular 43"/>
          <p:cNvCxnSpPr>
            <a:stCxn id="40" idx="3"/>
            <a:endCxn id="55" idx="1"/>
          </p:cNvCxnSpPr>
          <p:nvPr/>
        </p:nvCxnSpPr>
        <p:spPr>
          <a:xfrm flipV="1">
            <a:off x="1469102" y="1021070"/>
            <a:ext cx="1549413" cy="2143606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69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9" y="2135394"/>
            <a:ext cx="11994675" cy="246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DD85B15414558419656BF4A31B4C921" ma:contentTypeVersion="1" ma:contentTypeDescription="Crear nuevo documento." ma:contentTypeScope="" ma:versionID="fdfebaa4764217f373b90a67ea603ab3">
  <xsd:schema xmlns:xsd="http://www.w3.org/2001/XMLSchema" xmlns:xs="http://www.w3.org/2001/XMLSchema" xmlns:p="http://schemas.microsoft.com/office/2006/metadata/properties" xmlns:ns2="aa233856-28bd-407c-94d3-afbfdebde5cc" targetNamespace="http://schemas.microsoft.com/office/2006/metadata/properties" ma:root="true" ma:fieldsID="c7151a6c048108f23302d622f12d752f" ns2:_="">
    <xsd:import namespace="aa233856-28bd-407c-94d3-afbfdebde5cc"/>
    <xsd:element name="properties">
      <xsd:complexType>
        <xsd:sequence>
          <xsd:element name="documentManagement">
            <xsd:complexType>
              <xsd:all>
                <xsd:element ref="ns2:congreso_x002d_tall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233856-28bd-407c-94d3-afbfdebde5cc" elementFormDefault="qualified">
    <xsd:import namespace="http://schemas.microsoft.com/office/2006/documentManagement/types"/>
    <xsd:import namespace="http://schemas.microsoft.com/office/infopath/2007/PartnerControls"/>
    <xsd:element name="congreso_x002d_taller" ma:index="8" nillable="true" ma:displayName="congreso-taller" ma:list="{e99ec46f-68c0-45d6-9130-ae7ce1fd6cd7}" ma:internalName="congreso_x002d_taller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greso_x002d_taller xmlns="aa233856-28bd-407c-94d3-afbfdebde5cc" xsi:nil="true"/>
  </documentManagement>
</p:properties>
</file>

<file path=customXml/itemProps1.xml><?xml version="1.0" encoding="utf-8"?>
<ds:datastoreItem xmlns:ds="http://schemas.openxmlformats.org/officeDocument/2006/customXml" ds:itemID="{21D5DBEB-AA75-4843-A459-DF7CB8CAF874}"/>
</file>

<file path=customXml/itemProps2.xml><?xml version="1.0" encoding="utf-8"?>
<ds:datastoreItem xmlns:ds="http://schemas.openxmlformats.org/officeDocument/2006/customXml" ds:itemID="{1713CA4C-2090-447A-873E-836FC7D0E913}"/>
</file>

<file path=customXml/itemProps3.xml><?xml version="1.0" encoding="utf-8"?>
<ds:datastoreItem xmlns:ds="http://schemas.openxmlformats.org/officeDocument/2006/customXml" ds:itemID="{B89DE36F-3AF5-4116-AEA9-4B96C9A863DC}"/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1901</Words>
  <Application>Microsoft Office PowerPoint</Application>
  <PresentationFormat>Panorámica</PresentationFormat>
  <Paragraphs>467</Paragraphs>
  <Slides>30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9" baseType="lpstr">
      <vt:lpstr>MS PGothic</vt:lpstr>
      <vt:lpstr>Arial</vt:lpstr>
      <vt:lpstr>Arial Narrow</vt:lpstr>
      <vt:lpstr>Calibri</vt:lpstr>
      <vt:lpstr>Century Gothic</vt:lpstr>
      <vt:lpstr>Tahoma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(Casos de Éxito) </vt:lpstr>
      <vt:lpstr>Presentación de PowerPoint</vt:lpstr>
      <vt:lpstr>Presentación de PowerPoint</vt:lpstr>
      <vt:lpstr>Presentación de PowerPoint</vt:lpstr>
      <vt:lpstr>Planes sectoriales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 SI a SSD</vt:lpstr>
      <vt:lpstr>Smart rural?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Felipe Alejandro Garcia Barbosa</dc:creator>
  <cp:lastModifiedBy>Daniel Rozo</cp:lastModifiedBy>
  <cp:revision>74</cp:revision>
  <dcterms:created xsi:type="dcterms:W3CDTF">2015-08-26T16:13:21Z</dcterms:created>
  <dcterms:modified xsi:type="dcterms:W3CDTF">2016-09-29T14:16:21Z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0x0101000DD85B15414558419656BF4A31B4C921</vt:lpwstr>
  </property>
</Properties>
</file>