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xlsx" ContentType="application/vnd.openxmlformats-officedocument.spreadsheetml.sheet"/>
  <Default Extension="jpg" ContentType="image/jpeg"/>
  <Override PartName="/ppt/slides/slide22.xml" ContentType="application/vnd.openxmlformats-officedocument.presentationml.slide+xml"/>
  <Override PartName="/ppt/slides/slide24.xml" ContentType="application/vnd.openxmlformats-officedocument.presentationml.slide+xml"/>
  <Override PartName="/ppt/diagrams/data1.xml" ContentType="application/vnd.openxmlformats-officedocument.drawingml.diagramData+xml"/>
  <Override PartName="/ppt/slides/slide23.xml" ContentType="application/vnd.openxmlformats-officedocument.presentationml.slide+xml"/>
  <Override PartName="/ppt/presentation.xml" ContentType="application/vnd.openxmlformats-officedocument.presentationml.presentation.main+xml"/>
  <Override PartName="/ppt/slides/slide21.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16.xml" ContentType="application/vnd.openxmlformats-officedocument.presentationml.slide+xml"/>
  <Override PartName="/ppt/slides/slide1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7.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1.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Masters/slideMaster5.xml" ContentType="application/vnd.openxmlformats-officedocument.presentationml.slideMaster+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6.xml" ContentType="application/vnd.openxmlformats-officedocument.presentationml.slideMaster+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3.xml" ContentType="application/vnd.openxmlformats-officedocument.presentationml.notesSlide+xml"/>
  <Override PartName="/ppt/notesSlides/notesSlide22.xml" ContentType="application/vnd.openxmlformats-officedocument.presentationml.notesSlide+xml"/>
  <Override PartName="/ppt/notesSlides/notesSlide10.xml" ContentType="application/vnd.openxmlformats-officedocument.presentationml.notesSlide+xml"/>
  <Override PartName="/ppt/notesSlides/notesSlide15.xml" ContentType="application/vnd.openxmlformats-officedocument.presentationml.notesSlide+xml"/>
  <Override PartName="/ppt/slideLayouts/slideLayout24.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26.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notesSlides/notesSlide8.xml" ContentType="application/vnd.openxmlformats-officedocument.presentationml.notesSlide+xml"/>
  <Override PartName="/ppt/slideLayouts/slideLayout18.xml" ContentType="application/vnd.openxmlformats-officedocument.presentationml.slideLayout+xml"/>
  <Override PartName="/ppt/slideLayouts/slideLayout25.xml" ContentType="application/vnd.openxmlformats-officedocument.presentationml.slideLayout+xml"/>
  <Override PartName="/ppt/slideLayouts/slideLayout8.xml" ContentType="application/vnd.openxmlformats-officedocument.presentationml.slideLayout+xml"/>
  <Override PartName="/ppt/slideLayouts/slideLayout6.xml" ContentType="application/vnd.openxmlformats-officedocument.presentationml.slideLayout+xml"/>
  <Override PartName="/ppt/notesSlides/notesSlide2.xml" ContentType="application/vnd.openxmlformats-officedocument.presentationml.notesSlide+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5.xml" ContentType="application/vnd.openxmlformats-officedocument.presentationml.notesSlide+xml"/>
  <Override PartName="/ppt/notesSlides/notesSlide3.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slideLayouts/slideLayout7.xml" ContentType="application/vnd.openxmlformats-officedocument.presentationml.slideLayout+xml"/>
  <Override PartName="/ppt/notesSlides/notesSlide4.xml" ContentType="application/vnd.openxmlformats-officedocument.presentationml.notesSlide+xml"/>
  <Override PartName="/ppt/notesSlides/notesSlide1.xml" ContentType="application/vnd.openxmlformats-officedocument.presentationml.notesSlide+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notesSlides/notesSlide7.xml" ContentType="application/vnd.openxmlformats-officedocument.presentationml.notesSlide+xml"/>
  <Override PartName="/ppt/slideLayouts/slideLayout3.xml" ContentType="application/vnd.openxmlformats-officedocument.presentationml.slideLayout+xml"/>
  <Override PartName="/ppt/comments/comment2.xml" ContentType="application/vnd.openxmlformats-officedocument.presentationml.comments+xml"/>
  <Override PartName="/ppt/comments/comment1.xml" ContentType="application/vnd.openxmlformats-officedocument.presentationml.comments+xml"/>
  <Override PartName="/ppt/theme/theme2.xml" ContentType="application/vnd.openxmlformats-officedocument.theme+xml"/>
  <Override PartName="/ppt/theme/theme1.xml" ContentType="application/vnd.openxmlformats-officedocument.theme+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3.xml" ContentType="application/vnd.openxmlformats-officedocument.theme+xml"/>
  <Override PartName="/ppt/theme/theme4.xml" ContentType="application/vnd.openxmlformats-officedocument.theme+xml"/>
  <Override PartName="/ppt/theme/theme8.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diagrams/layout1.xml" ContentType="application/vnd.openxmlformats-officedocument.drawingml.diagramLayout+xml"/>
  <Override PartName="/ppt/charts/colors1.xml" ContentType="application/vnd.ms-office.chartcolorstyle+xml"/>
  <Override PartName="/ppt/charts/style1.xml" ContentType="application/vnd.ms-office.chartstyle+xml"/>
  <Override PartName="/ppt/charts/chart1.xml" ContentType="application/vnd.openxmlformats-officedocument.drawingml.chart+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docProps/app.xml" ContentType="application/vnd.openxmlformats-officedocument.extended-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7" r:id="rId3"/>
    <p:sldMasterId id="2147483659" r:id="rId4"/>
    <p:sldMasterId id="2147483661" r:id="rId5"/>
    <p:sldMasterId id="2147483650" r:id="rId6"/>
    <p:sldMasterId id="2147483653" r:id="rId7"/>
    <p:sldMasterId id="2147484100" r:id="rId8"/>
  </p:sldMasterIdLst>
  <p:notesMasterIdLst>
    <p:notesMasterId r:id="rId33"/>
  </p:notesMasterIdLst>
  <p:handoutMasterIdLst>
    <p:handoutMasterId r:id="rId34"/>
  </p:handoutMasterIdLst>
  <p:sldIdLst>
    <p:sldId id="371" r:id="rId9"/>
    <p:sldId id="381" r:id="rId10"/>
    <p:sldId id="382" r:id="rId11"/>
    <p:sldId id="383" r:id="rId12"/>
    <p:sldId id="384" r:id="rId13"/>
    <p:sldId id="385" r:id="rId14"/>
    <p:sldId id="386" r:id="rId15"/>
    <p:sldId id="388" r:id="rId16"/>
    <p:sldId id="389" r:id="rId17"/>
    <p:sldId id="390" r:id="rId18"/>
    <p:sldId id="391" r:id="rId19"/>
    <p:sldId id="414" r:id="rId20"/>
    <p:sldId id="415" r:id="rId21"/>
    <p:sldId id="416" r:id="rId22"/>
    <p:sldId id="417" r:id="rId23"/>
    <p:sldId id="418" r:id="rId24"/>
    <p:sldId id="419" r:id="rId25"/>
    <p:sldId id="420" r:id="rId26"/>
    <p:sldId id="404" r:id="rId27"/>
    <p:sldId id="407" r:id="rId28"/>
    <p:sldId id="408" r:id="rId29"/>
    <p:sldId id="410" r:id="rId30"/>
    <p:sldId id="413" r:id="rId31"/>
    <p:sldId id="412" r:id="rId32"/>
  </p:sldIdLst>
  <p:sldSz cx="12192000" cy="6858000"/>
  <p:notesSz cx="6858000" cy="9144000"/>
  <p:defaultTextStyle>
    <a:defPPr>
      <a:defRPr lang="es-CO"/>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menez, Daniel (CIAT)" initials="JD(" lastIdx="1" clrIdx="0"/>
  <p:cmAuthor id="2" name="Dorado Betancourt, Hugo Andres (CIAT)" initials="DBHA(" lastIdx="5"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BB3A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83659" autoAdjust="0"/>
  </p:normalViewPr>
  <p:slideViewPr>
    <p:cSldViewPr snapToGrid="0">
      <p:cViewPr varScale="1">
        <p:scale>
          <a:sx n="62" d="100"/>
          <a:sy n="62" d="100"/>
        </p:scale>
        <p:origin x="978" y="48"/>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66" d="100"/>
          <a:sy n="66" d="100"/>
        </p:scale>
        <p:origin x="3062" y="6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ableStyles" Target="tableStyles.xml"/><Relationship Id="rId21" Type="http://schemas.openxmlformats.org/officeDocument/2006/relationships/slide" Target="slides/slide13.xml"/><Relationship Id="rId34" Type="http://schemas.openxmlformats.org/officeDocument/2006/relationships/handoutMaster" Target="handoutMasters/handoutMaster1.xml"/><Relationship Id="rId7" Type="http://schemas.openxmlformats.org/officeDocument/2006/relationships/slideMaster" Target="slideMasters/slideMaster5.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4.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viewProps" Target="viewProps.xml"/><Relationship Id="rId40" Type="http://schemas.openxmlformats.org/officeDocument/2006/relationships/customXml" Target="../customXml/item3.xml"/><Relationship Id="rId5"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2.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commentAuthors" Target="commentAuthors.xml"/><Relationship Id="rId8" Type="http://schemas.openxmlformats.org/officeDocument/2006/relationships/slideMaster" Target="slideMasters/slideMaster6.xml"/><Relationship Id="rId3"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046655706498225"/>
          <c:y val="3.9673793255455149E-2"/>
          <c:w val="0.80729901070058552"/>
          <c:h val="0.8359927733300474"/>
        </c:manualLayout>
      </c:layout>
      <c:barChart>
        <c:barDir val="col"/>
        <c:grouping val="clustered"/>
        <c:varyColors val="0"/>
        <c:ser>
          <c:idx val="0"/>
          <c:order val="0"/>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ModelosMixtos!$O$29:$O$32</c:f>
              <c:strCache>
                <c:ptCount val="4"/>
                <c:pt idx="0">
                  <c:v>C1S7</c:v>
                </c:pt>
                <c:pt idx="1">
                  <c:v>C3S7</c:v>
                </c:pt>
                <c:pt idx="2">
                  <c:v>C4S3</c:v>
                </c:pt>
                <c:pt idx="3">
                  <c:v>C4S7</c:v>
                </c:pt>
              </c:strCache>
            </c:strRef>
          </c:cat>
          <c:val>
            <c:numRef>
              <c:f>ModelosMixtos!$P$29:$P$32</c:f>
              <c:numCache>
                <c:formatCode>0.00</c:formatCode>
                <c:ptCount val="4"/>
                <c:pt idx="0">
                  <c:v>0.95903419999999995</c:v>
                </c:pt>
                <c:pt idx="1">
                  <c:v>2.7501701999999999</c:v>
                </c:pt>
                <c:pt idx="2">
                  <c:v>-2.9298860000000002</c:v>
                </c:pt>
                <c:pt idx="3">
                  <c:v>1.9564575</c:v>
                </c:pt>
              </c:numCache>
            </c:numRef>
          </c:val>
        </c:ser>
        <c:dLbls>
          <c:showLegendKey val="0"/>
          <c:showVal val="0"/>
          <c:showCatName val="0"/>
          <c:showSerName val="0"/>
          <c:showPercent val="0"/>
          <c:showBubbleSize val="0"/>
        </c:dLbls>
        <c:gapWidth val="109"/>
        <c:overlap val="7"/>
        <c:axId val="217666824"/>
        <c:axId val="217667216"/>
      </c:barChart>
      <c:catAx>
        <c:axId val="217666824"/>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s-CO" sz="1600"/>
                  <a:t>HEs</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CO"/>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s-CO"/>
          </a:p>
        </c:txPr>
        <c:crossAx val="217667216"/>
        <c:crosses val="autoZero"/>
        <c:auto val="1"/>
        <c:lblAlgn val="ctr"/>
        <c:lblOffset val="100"/>
        <c:noMultiLvlLbl val="0"/>
      </c:catAx>
      <c:valAx>
        <c:axId val="2176672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s-CO" sz="1400" b="1" dirty="0" err="1"/>
                  <a:t>Yield</a:t>
                </a:r>
                <a:r>
                  <a:rPr lang="es-CO" sz="1400" b="1" baseline="0" dirty="0"/>
                  <a:t> (kg/</a:t>
                </a:r>
                <a:r>
                  <a:rPr lang="es-CO" sz="1400" b="1" baseline="0" dirty="0" err="1"/>
                  <a:t>plant</a:t>
                </a:r>
                <a:r>
                  <a:rPr lang="es-CO" sz="1400" b="1" baseline="0" dirty="0"/>
                  <a:t>/</a:t>
                </a:r>
                <a:r>
                  <a:rPr lang="es-CO" sz="1400" b="1" baseline="0" dirty="0" err="1"/>
                  <a:t>year</a:t>
                </a:r>
                <a:r>
                  <a:rPr lang="es-CO" sz="1400" b="1" baseline="0" dirty="0"/>
                  <a:t>)</a:t>
                </a:r>
                <a:endParaRPr lang="es-CO" sz="1400" b="1" dirty="0"/>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CO"/>
            </a:p>
          </c:txPr>
        </c:title>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CO"/>
          </a:p>
        </c:txPr>
        <c:crossAx val="217666824"/>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s-C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ModelosMixtos!$O$57</c:f>
              <c:strCache>
                <c:ptCount val="1"/>
                <c:pt idx="0">
                  <c:v>dominico</c:v>
                </c:pt>
              </c:strCache>
            </c:strRef>
          </c:tx>
          <c:spPr>
            <a:solidFill>
              <a:schemeClr val="accent1"/>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ModelosMixtos!$N$58:$N$61</c:f>
              <c:strCache>
                <c:ptCount val="4"/>
                <c:pt idx="0">
                  <c:v>C1S7</c:v>
                </c:pt>
                <c:pt idx="1">
                  <c:v>C3S7</c:v>
                </c:pt>
                <c:pt idx="2">
                  <c:v>C4S3</c:v>
                </c:pt>
                <c:pt idx="3">
                  <c:v>C4S7</c:v>
                </c:pt>
              </c:strCache>
            </c:strRef>
          </c:cat>
          <c:val>
            <c:numRef>
              <c:f>ModelosMixtos!$O$58:$O$61</c:f>
              <c:numCache>
                <c:formatCode>0.00</c:formatCode>
                <c:ptCount val="4"/>
                <c:pt idx="0">
                  <c:v>14.586238</c:v>
                </c:pt>
                <c:pt idx="1">
                  <c:v>4.1899360000000003</c:v>
                </c:pt>
                <c:pt idx="2">
                  <c:v>-11.504371000000001</c:v>
                </c:pt>
                <c:pt idx="3">
                  <c:v>11.493411</c:v>
                </c:pt>
              </c:numCache>
            </c:numRef>
          </c:val>
        </c:ser>
        <c:ser>
          <c:idx val="1"/>
          <c:order val="1"/>
          <c:tx>
            <c:strRef>
              <c:f>ModelosMixtos!$P$57</c:f>
              <c:strCache>
                <c:ptCount val="1"/>
                <c:pt idx="0">
                  <c:v>harton</c:v>
                </c:pt>
              </c:strCache>
            </c:strRef>
          </c:tx>
          <c:spPr>
            <a:solidFill>
              <a:schemeClr val="accent2"/>
            </a:solidFill>
            <a:ln>
              <a:noFill/>
            </a:ln>
            <a:effectLst/>
          </c:spPr>
          <c:invertIfNegative val="0"/>
          <c:dLbls>
            <c:dLbl>
              <c:idx val="0"/>
              <c:layout>
                <c:manualLayout>
                  <c:x val="2.59856808667841E-3"/>
                  <c:y val="-1.226639914540874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5.19713617335682E-3"/>
                  <c:y val="0"/>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3.4694469519536142E-18"/>
                  <c:y val="-4.0887997151362217E-3"/>
                </c:manualLayout>
              </c:layout>
              <c:showLegendKey val="0"/>
              <c:showVal val="1"/>
              <c:showCatName val="0"/>
              <c:showSerName val="0"/>
              <c:showPercent val="0"/>
              <c:showBubbleSize val="0"/>
              <c:extLst>
                <c:ext xmlns:c15="http://schemas.microsoft.com/office/drawing/2012/chart" uri="{CE6537A1-D6FC-4f65-9D91-7224C49458BB}">
                  <c15:layout>
                    <c:manualLayout>
                      <c:w val="5.1776571432897496E-2"/>
                      <c:h val="6.7178979319688123E-2"/>
                    </c:manualLayout>
                  </c15:layout>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3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ModelosMixtos!$N$58:$N$61</c:f>
              <c:strCache>
                <c:ptCount val="4"/>
                <c:pt idx="0">
                  <c:v>C1S7</c:v>
                </c:pt>
                <c:pt idx="1">
                  <c:v>C3S7</c:v>
                </c:pt>
                <c:pt idx="2">
                  <c:v>C4S3</c:v>
                </c:pt>
                <c:pt idx="3">
                  <c:v>C4S7</c:v>
                </c:pt>
              </c:strCache>
            </c:strRef>
          </c:cat>
          <c:val>
            <c:numRef>
              <c:f>ModelosMixtos!$P$58:$P$61</c:f>
              <c:numCache>
                <c:formatCode>0.00</c:formatCode>
                <c:ptCount val="4"/>
                <c:pt idx="0">
                  <c:v>1.4426620000000001</c:v>
                </c:pt>
                <c:pt idx="1">
                  <c:v>1.566629</c:v>
                </c:pt>
                <c:pt idx="2">
                  <c:v>-2.1496499999999998</c:v>
                </c:pt>
                <c:pt idx="3">
                  <c:v>1.6957059999999999</c:v>
                </c:pt>
              </c:numCache>
            </c:numRef>
          </c:val>
        </c:ser>
        <c:ser>
          <c:idx val="2"/>
          <c:order val="2"/>
          <c:tx>
            <c:strRef>
              <c:f>ModelosMixtos!$Q$57</c:f>
              <c:strCache>
                <c:ptCount val="1"/>
                <c:pt idx="0">
                  <c:v>mixture</c:v>
                </c:pt>
              </c:strCache>
            </c:strRef>
          </c:tx>
          <c:spPr>
            <a:solidFill>
              <a:schemeClr val="accent3"/>
            </a:solidFill>
            <a:ln>
              <a:noFill/>
            </a:ln>
            <a:effectLst/>
          </c:spPr>
          <c:invertIfNegative val="0"/>
          <c:dLbls>
            <c:dLbl>
              <c:idx val="1"/>
              <c:layout>
                <c:manualLayout>
                  <c:x val="-4.7639864582656591E-17"/>
                  <c:y val="-8.1775994302724433E-3"/>
                </c:manualLayout>
              </c:layout>
              <c:showLegendKey val="0"/>
              <c:showVal val="1"/>
              <c:showCatName val="0"/>
              <c:showSerName val="0"/>
              <c:showPercent val="0"/>
              <c:showBubbleSize val="0"/>
              <c:extLst>
                <c:ext xmlns:c15="http://schemas.microsoft.com/office/drawing/2012/chart" uri="{CE6537A1-D6FC-4f65-9D91-7224C49458BB}"/>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3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ModelosMixtos!$N$58:$N$61</c:f>
              <c:strCache>
                <c:ptCount val="4"/>
                <c:pt idx="0">
                  <c:v>C1S7</c:v>
                </c:pt>
                <c:pt idx="1">
                  <c:v>C3S7</c:v>
                </c:pt>
                <c:pt idx="2">
                  <c:v>C4S3</c:v>
                </c:pt>
                <c:pt idx="3">
                  <c:v>C4S7</c:v>
                </c:pt>
              </c:strCache>
            </c:strRef>
          </c:cat>
          <c:val>
            <c:numRef>
              <c:f>ModelosMixtos!$Q$58:$Q$61</c:f>
              <c:numCache>
                <c:formatCode>0.00</c:formatCode>
                <c:ptCount val="4"/>
                <c:pt idx="0">
                  <c:v>-7.8272241999999999</c:v>
                </c:pt>
                <c:pt idx="1">
                  <c:v>3.7987289</c:v>
                </c:pt>
                <c:pt idx="2">
                  <c:v>0.8631354</c:v>
                </c:pt>
                <c:pt idx="3">
                  <c:v>-3.2340173000000001</c:v>
                </c:pt>
              </c:numCache>
            </c:numRef>
          </c:val>
        </c:ser>
        <c:ser>
          <c:idx val="3"/>
          <c:order val="3"/>
          <c:tx>
            <c:strRef>
              <c:f>ModelosMixtos!$R$57</c:f>
              <c:strCache>
                <c:ptCount val="1"/>
                <c:pt idx="0">
                  <c:v>other</c:v>
                </c:pt>
              </c:strCache>
            </c:strRef>
          </c:tx>
          <c:spPr>
            <a:solidFill>
              <a:schemeClr val="accent4"/>
            </a:solidFill>
            <a:ln>
              <a:noFill/>
            </a:ln>
            <a:effectLst/>
          </c:spPr>
          <c:invertIfNegative val="0"/>
          <c:dLbls>
            <c:dLbl>
              <c:idx val="1"/>
              <c:layout>
                <c:manualLayout>
                  <c:x val="5.1971361733567246E-3"/>
                  <c:y val="2.0443998575681108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7.7957042600351346E-3"/>
                  <c:y val="0"/>
                </c:manualLayout>
              </c:layout>
              <c:showLegendKey val="0"/>
              <c:showVal val="1"/>
              <c:showCatName val="0"/>
              <c:showSerName val="0"/>
              <c:showPercent val="0"/>
              <c:showBubbleSize val="0"/>
              <c:extLst>
                <c:ext xmlns:c15="http://schemas.microsoft.com/office/drawing/2012/chart" uri="{CE6537A1-D6FC-4f65-9D91-7224C49458BB}"/>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3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ModelosMixtos!$N$58:$N$61</c:f>
              <c:strCache>
                <c:ptCount val="4"/>
                <c:pt idx="0">
                  <c:v>C1S7</c:v>
                </c:pt>
                <c:pt idx="1">
                  <c:v>C3S7</c:v>
                </c:pt>
                <c:pt idx="2">
                  <c:v>C4S3</c:v>
                </c:pt>
                <c:pt idx="3">
                  <c:v>C4S7</c:v>
                </c:pt>
              </c:strCache>
            </c:strRef>
          </c:cat>
          <c:val>
            <c:numRef>
              <c:f>ModelosMixtos!$R$58:$R$61</c:f>
              <c:numCache>
                <c:formatCode>0.00</c:formatCode>
                <c:ptCount val="4"/>
                <c:pt idx="0">
                  <c:v>1.160339</c:v>
                </c:pt>
                <c:pt idx="1">
                  <c:v>2.8750450000000001</c:v>
                </c:pt>
                <c:pt idx="2">
                  <c:v>-3.1471480000000001</c:v>
                </c:pt>
                <c:pt idx="3">
                  <c:v>2.1472929999999999</c:v>
                </c:pt>
              </c:numCache>
            </c:numRef>
          </c:val>
        </c:ser>
        <c:dLbls>
          <c:showLegendKey val="0"/>
          <c:showVal val="0"/>
          <c:showCatName val="0"/>
          <c:showSerName val="0"/>
          <c:showPercent val="0"/>
          <c:showBubbleSize val="0"/>
        </c:dLbls>
        <c:gapWidth val="300"/>
        <c:axId val="219275416"/>
        <c:axId val="219275808"/>
      </c:barChart>
      <c:catAx>
        <c:axId val="219275416"/>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s-CO" sz="1600"/>
                  <a:t>HEs</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CO"/>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s-CO"/>
          </a:p>
        </c:txPr>
        <c:crossAx val="219275808"/>
        <c:crosses val="autoZero"/>
        <c:auto val="1"/>
        <c:lblAlgn val="ctr"/>
        <c:lblOffset val="100"/>
        <c:noMultiLvlLbl val="0"/>
      </c:catAx>
      <c:valAx>
        <c:axId val="2192758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s-CO" sz="1800" b="1" i="0" baseline="0" dirty="0" err="1">
                    <a:effectLst/>
                  </a:rPr>
                  <a:t>Yield</a:t>
                </a:r>
                <a:r>
                  <a:rPr lang="es-CO" sz="1800" b="1" i="0" baseline="0" dirty="0">
                    <a:effectLst/>
                  </a:rPr>
                  <a:t> (kg/</a:t>
                </a:r>
                <a:r>
                  <a:rPr lang="es-CO" sz="1800" b="1" i="0" baseline="0" dirty="0" err="1">
                    <a:effectLst/>
                  </a:rPr>
                  <a:t>plant</a:t>
                </a:r>
                <a:r>
                  <a:rPr lang="es-CO" sz="1800" b="1" i="0" baseline="0" dirty="0">
                    <a:effectLst/>
                  </a:rPr>
                  <a:t>)</a:t>
                </a:r>
                <a:endParaRPr lang="es-CO" sz="1800" b="1" dirty="0">
                  <a:effectLst/>
                </a:endParaRP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s-CO"/>
            </a:p>
          </c:txPr>
        </c:title>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CO"/>
          </a:p>
        </c:txPr>
        <c:crossAx val="219275416"/>
        <c:crosses val="autoZero"/>
        <c:crossBetween val="between"/>
      </c:valAx>
      <c:spPr>
        <a:noFill/>
        <a:ln>
          <a:noFill/>
        </a:ln>
        <a:effectLst/>
      </c:spPr>
    </c:plotArea>
    <c:legend>
      <c:legendPos val="r"/>
      <c:layout>
        <c:manualLayout>
          <c:xMode val="edge"/>
          <c:yMode val="edge"/>
          <c:x val="0.8545796284129481"/>
          <c:y val="0.36200204375595207"/>
          <c:w val="0.14542037158705193"/>
          <c:h val="0.30870631020918554"/>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solidFill>
      <a:schemeClr val="bg1"/>
    </a:solidFill>
    <a:ln w="9525" cap="flat" cmpd="sng" algn="ctr">
      <a:noFill/>
      <a:round/>
    </a:ln>
    <a:effectLst/>
  </c:spPr>
  <c:txPr>
    <a:bodyPr/>
    <a:lstStyle/>
    <a:p>
      <a:pPr>
        <a:defRPr/>
      </a:pPr>
      <a:endParaRPr lang="es-C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2" dt="2016-09-26T10:04:38.517" idx="5">
    <p:pos x="2644" y="2150"/>
    <p:text>- Registros de cosechas llevados por productores.
- Mas de 2200 estaciones diponibles por IDEAM
- Imagenes land sat y modis.
-Datos historicos recolectados por los gremios a través del ENA, proyectos,...
- Decir donde nos hemos fortalecido más hasta el momento para no crear expectativas elevadas</p:text>
    <p:extLst>
      <p:ext uri="{C676402C-5697-4E1C-873F-D02D1690AC5C}">
        <p15:threadingInfo xmlns:p15="http://schemas.microsoft.com/office/powerpoint/2012/main" timeZoneBias="3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16-09-22T10:39:13.981" idx="3">
    <p:pos x="2928" y="3722"/>
    <p:text>De abajo generado en la pequeña parcela para extenderlo.</p:text>
    <p:extLst mod="1">
      <p:ext uri="{C676402C-5697-4E1C-873F-D02D1690AC5C}">
        <p15:threadingInfo xmlns:p15="http://schemas.microsoft.com/office/powerpoint/2012/main" timeZoneBias="300"/>
      </p:ext>
    </p:extLst>
  </p:cm>
  <p:cm authorId="2" dt="2016-09-22T10:47:21.445" idx="4">
    <p:pos x="2668" y="1876"/>
    <p:text>recomendaciones basadas en,...</p:text>
    <p:extLst mod="1">
      <p:ext uri="{C676402C-5697-4E1C-873F-D02D1690AC5C}">
        <p15:threadingInfo xmlns:p15="http://schemas.microsoft.com/office/powerpoint/2012/main" timeZoneBias="30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384C6D-4332-43D1-B430-F178F61F6F26}" type="doc">
      <dgm:prSet loTypeId="urn:microsoft.com/office/officeart/2005/8/layout/gear1" loCatId="process" qsTypeId="urn:microsoft.com/office/officeart/2005/8/quickstyle/simple5" qsCatId="simple" csTypeId="urn:microsoft.com/office/officeart/2005/8/colors/accent1_2" csCatId="accent1" phldr="1"/>
      <dgm:spPr/>
    </dgm:pt>
    <dgm:pt modelId="{F44974FF-A5D4-4BB9-AD1D-F88E40613F68}">
      <dgm:prSet phldrT="[Text]" custT="1"/>
      <dgm:spPr>
        <a:gradFill rotWithShape="0">
          <a:gsLst>
            <a:gs pos="0">
              <a:srgbClr val="03D4A8"/>
            </a:gs>
            <a:gs pos="25000">
              <a:srgbClr val="21D6E0"/>
            </a:gs>
            <a:gs pos="75000">
              <a:srgbClr val="0087E6"/>
            </a:gs>
            <a:gs pos="100000">
              <a:srgbClr val="005CBF"/>
            </a:gs>
          </a:gsLst>
          <a:lin ang="16200000" scaled="0"/>
        </a:gradFill>
      </dgm:spPr>
      <dgm:t>
        <a:bodyPr/>
        <a:lstStyle/>
        <a:p>
          <a:r>
            <a:rPr lang="es-CO" sz="1800" b="1" noProof="0" dirty="0" smtClean="0">
              <a:solidFill>
                <a:schemeClr val="tx1"/>
              </a:solidFill>
              <a:effectLst>
                <a:outerShdw blurRad="38100" dist="38100" dir="2700000" algn="tl">
                  <a:srgbClr val="000000">
                    <a:alpha val="43137"/>
                  </a:srgbClr>
                </a:outerShdw>
              </a:effectLst>
            </a:rPr>
            <a:t>Análisis</a:t>
          </a:r>
          <a:endParaRPr lang="es-CO" sz="1800" b="1" noProof="0" dirty="0">
            <a:solidFill>
              <a:schemeClr val="tx1"/>
            </a:solidFill>
            <a:effectLst>
              <a:outerShdw blurRad="38100" dist="38100" dir="2700000" algn="tl">
                <a:srgbClr val="000000">
                  <a:alpha val="43137"/>
                </a:srgbClr>
              </a:outerShdw>
            </a:effectLst>
          </a:endParaRPr>
        </a:p>
      </dgm:t>
    </dgm:pt>
    <dgm:pt modelId="{8CEEA487-41EA-488C-9756-6AC885196230}" type="parTrans" cxnId="{B49A6446-EB89-45C1-B01C-A0542807A84B}">
      <dgm:prSet/>
      <dgm:spPr/>
      <dgm:t>
        <a:bodyPr/>
        <a:lstStyle/>
        <a:p>
          <a:endParaRPr lang="en-US"/>
        </a:p>
      </dgm:t>
    </dgm:pt>
    <dgm:pt modelId="{30410F4E-BE81-434B-8085-A7EB291CA8D3}" type="sibTrans" cxnId="{B49A6446-EB89-45C1-B01C-A0542807A84B}">
      <dgm:prSet/>
      <dgm:spPr>
        <a:gradFill rotWithShape="0">
          <a:gsLst>
            <a:gs pos="0">
              <a:srgbClr val="03D4A8"/>
            </a:gs>
            <a:gs pos="25000">
              <a:srgbClr val="21D6E0"/>
            </a:gs>
            <a:gs pos="75000">
              <a:srgbClr val="0087E6"/>
            </a:gs>
            <a:gs pos="100000">
              <a:srgbClr val="005CBF"/>
            </a:gs>
          </a:gsLst>
          <a:lin ang="16200000" scaled="0"/>
        </a:gradFill>
      </dgm:spPr>
      <dgm:t>
        <a:bodyPr/>
        <a:lstStyle/>
        <a:p>
          <a:endParaRPr lang="en-US"/>
        </a:p>
      </dgm:t>
    </dgm:pt>
    <dgm:pt modelId="{134B939D-B315-4E1F-870E-BB17BE45CA5E}">
      <dgm:prSet phldrT="[Text]" custT="1"/>
      <dgm:spPr>
        <a:gradFill rotWithShape="0">
          <a:gsLst>
            <a:gs pos="0">
              <a:srgbClr val="03D4A8"/>
            </a:gs>
            <a:gs pos="25000">
              <a:srgbClr val="21D6E0"/>
            </a:gs>
            <a:gs pos="75000">
              <a:srgbClr val="0087E6"/>
            </a:gs>
            <a:gs pos="100000">
              <a:srgbClr val="005CBF"/>
            </a:gs>
          </a:gsLst>
          <a:lin ang="16200000" scaled="0"/>
        </a:gradFill>
      </dgm:spPr>
      <dgm:t>
        <a:bodyPr/>
        <a:lstStyle/>
        <a:p>
          <a:r>
            <a:rPr lang="es-CO" sz="1800" b="1" noProof="0" dirty="0" smtClean="0">
              <a:solidFill>
                <a:schemeClr val="tx1"/>
              </a:solidFill>
              <a:effectLst>
                <a:outerShdw blurRad="38100" dist="38100" dir="2700000" algn="tl">
                  <a:srgbClr val="000000">
                    <a:alpha val="43137"/>
                  </a:srgbClr>
                </a:outerShdw>
              </a:effectLst>
            </a:rPr>
            <a:t>Reporte</a:t>
          </a:r>
          <a:endParaRPr lang="es-CO" sz="1800" b="1" noProof="0" dirty="0">
            <a:solidFill>
              <a:schemeClr val="tx1"/>
            </a:solidFill>
            <a:effectLst>
              <a:outerShdw blurRad="38100" dist="38100" dir="2700000" algn="tl">
                <a:srgbClr val="000000">
                  <a:alpha val="43137"/>
                </a:srgbClr>
              </a:outerShdw>
            </a:effectLst>
          </a:endParaRPr>
        </a:p>
      </dgm:t>
    </dgm:pt>
    <dgm:pt modelId="{DFE24E7E-F7C3-40E7-B065-1807E03C560B}" type="parTrans" cxnId="{DAFEA89E-F43D-4B05-B100-64004F20CE2F}">
      <dgm:prSet/>
      <dgm:spPr/>
      <dgm:t>
        <a:bodyPr/>
        <a:lstStyle/>
        <a:p>
          <a:endParaRPr lang="en-US"/>
        </a:p>
      </dgm:t>
    </dgm:pt>
    <dgm:pt modelId="{69625E9C-F919-46F2-B3A3-77C56179D1C4}" type="sibTrans" cxnId="{DAFEA89E-F43D-4B05-B100-64004F20CE2F}">
      <dgm:prSet/>
      <dgm:spPr>
        <a:gradFill rotWithShape="0">
          <a:gsLst>
            <a:gs pos="0">
              <a:srgbClr val="03D4A8"/>
            </a:gs>
            <a:gs pos="25000">
              <a:srgbClr val="21D6E0"/>
            </a:gs>
            <a:gs pos="75000">
              <a:srgbClr val="0087E6"/>
            </a:gs>
            <a:gs pos="100000">
              <a:srgbClr val="005CBF"/>
            </a:gs>
          </a:gsLst>
          <a:lin ang="16200000" scaled="0"/>
        </a:gradFill>
      </dgm:spPr>
      <dgm:t>
        <a:bodyPr/>
        <a:lstStyle/>
        <a:p>
          <a:endParaRPr lang="en-US"/>
        </a:p>
      </dgm:t>
    </dgm:pt>
    <dgm:pt modelId="{3F7169A9-EE4D-4D13-8AE4-BE42D49CD931}">
      <dgm:prSet phldrT="[Text]" custT="1"/>
      <dgm:spPr>
        <a:gradFill rotWithShape="0">
          <a:gsLst>
            <a:gs pos="0">
              <a:srgbClr val="03D4A8"/>
            </a:gs>
            <a:gs pos="25000">
              <a:srgbClr val="21D6E0"/>
            </a:gs>
            <a:gs pos="75000">
              <a:srgbClr val="0087E6"/>
            </a:gs>
            <a:gs pos="100000">
              <a:srgbClr val="005CBF"/>
            </a:gs>
          </a:gsLst>
          <a:lin ang="16200000" scaled="0"/>
        </a:gradFill>
      </dgm:spPr>
      <dgm:t>
        <a:bodyPr/>
        <a:lstStyle/>
        <a:p>
          <a:r>
            <a:rPr lang="es-CO" sz="1800" b="1" noProof="0" dirty="0" smtClean="0">
              <a:solidFill>
                <a:schemeClr val="tx1"/>
              </a:solidFill>
              <a:effectLst>
                <a:outerShdw blurRad="38100" dist="38100" dir="2700000" algn="tl">
                  <a:srgbClr val="000000">
                    <a:alpha val="43137"/>
                  </a:srgbClr>
                </a:outerShdw>
              </a:effectLst>
            </a:rPr>
            <a:t>Captura</a:t>
          </a:r>
          <a:endParaRPr lang="es-CO" sz="1100" b="1" noProof="0" dirty="0">
            <a:solidFill>
              <a:schemeClr val="tx1"/>
            </a:solidFill>
            <a:effectLst>
              <a:outerShdw blurRad="38100" dist="38100" dir="2700000" algn="tl">
                <a:srgbClr val="000000">
                  <a:alpha val="43137"/>
                </a:srgbClr>
              </a:outerShdw>
            </a:effectLst>
          </a:endParaRPr>
        </a:p>
      </dgm:t>
    </dgm:pt>
    <dgm:pt modelId="{A0AF5203-AC90-4CAB-A8D3-04D1551762C4}" type="parTrans" cxnId="{769DE1F9-8324-4562-AF96-7FFBAE98EC31}">
      <dgm:prSet/>
      <dgm:spPr/>
      <dgm:t>
        <a:bodyPr/>
        <a:lstStyle/>
        <a:p>
          <a:endParaRPr lang="en-US"/>
        </a:p>
      </dgm:t>
    </dgm:pt>
    <dgm:pt modelId="{44AC04D6-E2D2-47F8-AD32-ABBD32FD3E41}" type="sibTrans" cxnId="{769DE1F9-8324-4562-AF96-7FFBAE98EC31}">
      <dgm:prSet/>
      <dgm:spPr>
        <a:gradFill rotWithShape="0">
          <a:gsLst>
            <a:gs pos="0">
              <a:srgbClr val="03D4A8"/>
            </a:gs>
            <a:gs pos="25000">
              <a:srgbClr val="21D6E0"/>
            </a:gs>
            <a:gs pos="75000">
              <a:srgbClr val="0087E6"/>
            </a:gs>
            <a:gs pos="100000">
              <a:srgbClr val="005CBF"/>
            </a:gs>
          </a:gsLst>
          <a:lin ang="16200000" scaled="0"/>
        </a:gradFill>
      </dgm:spPr>
      <dgm:t>
        <a:bodyPr/>
        <a:lstStyle/>
        <a:p>
          <a:endParaRPr lang="en-US"/>
        </a:p>
      </dgm:t>
    </dgm:pt>
    <dgm:pt modelId="{7D6409EF-C292-4B46-A024-6704EC28768F}" type="pres">
      <dgm:prSet presAssocID="{A5384C6D-4332-43D1-B430-F178F61F6F26}" presName="composite" presStyleCnt="0">
        <dgm:presLayoutVars>
          <dgm:chMax val="3"/>
          <dgm:animLvl val="lvl"/>
          <dgm:resizeHandles val="exact"/>
        </dgm:presLayoutVars>
      </dgm:prSet>
      <dgm:spPr/>
    </dgm:pt>
    <dgm:pt modelId="{EB697834-8CA3-4F3E-B314-F10B93A5A7C8}" type="pres">
      <dgm:prSet presAssocID="{F44974FF-A5D4-4BB9-AD1D-F88E40613F68}" presName="gear1" presStyleLbl="node1" presStyleIdx="0" presStyleCnt="3" custAng="0" custScaleX="90467" custScaleY="85445">
        <dgm:presLayoutVars>
          <dgm:chMax val="1"/>
          <dgm:bulletEnabled val="1"/>
        </dgm:presLayoutVars>
      </dgm:prSet>
      <dgm:spPr/>
      <dgm:t>
        <a:bodyPr/>
        <a:lstStyle/>
        <a:p>
          <a:endParaRPr lang="en-US"/>
        </a:p>
      </dgm:t>
    </dgm:pt>
    <dgm:pt modelId="{4C81C25B-2636-49F6-AA41-120C127CF4BC}" type="pres">
      <dgm:prSet presAssocID="{F44974FF-A5D4-4BB9-AD1D-F88E40613F68}" presName="gear1srcNode" presStyleLbl="node1" presStyleIdx="0" presStyleCnt="3"/>
      <dgm:spPr/>
      <dgm:t>
        <a:bodyPr/>
        <a:lstStyle/>
        <a:p>
          <a:endParaRPr lang="en-US"/>
        </a:p>
      </dgm:t>
    </dgm:pt>
    <dgm:pt modelId="{00D9411F-20FA-409B-8746-6624FDD72625}" type="pres">
      <dgm:prSet presAssocID="{F44974FF-A5D4-4BB9-AD1D-F88E40613F68}" presName="gear1dstNode" presStyleLbl="node1" presStyleIdx="0" presStyleCnt="3"/>
      <dgm:spPr/>
      <dgm:t>
        <a:bodyPr/>
        <a:lstStyle/>
        <a:p>
          <a:endParaRPr lang="en-US"/>
        </a:p>
      </dgm:t>
    </dgm:pt>
    <dgm:pt modelId="{B99E0A68-5DF4-49B7-99C5-08DF2902C709}" type="pres">
      <dgm:prSet presAssocID="{134B939D-B315-4E1F-870E-BB17BE45CA5E}" presName="gear2" presStyleLbl="node1" presStyleIdx="1" presStyleCnt="3" custScaleX="117810" custScaleY="96537">
        <dgm:presLayoutVars>
          <dgm:chMax val="1"/>
          <dgm:bulletEnabled val="1"/>
        </dgm:presLayoutVars>
      </dgm:prSet>
      <dgm:spPr/>
      <dgm:t>
        <a:bodyPr/>
        <a:lstStyle/>
        <a:p>
          <a:endParaRPr lang="en-US"/>
        </a:p>
      </dgm:t>
    </dgm:pt>
    <dgm:pt modelId="{B95CCADC-E624-44D5-BB95-03CF4FC909F5}" type="pres">
      <dgm:prSet presAssocID="{134B939D-B315-4E1F-870E-BB17BE45CA5E}" presName="gear2srcNode" presStyleLbl="node1" presStyleIdx="1" presStyleCnt="3"/>
      <dgm:spPr/>
      <dgm:t>
        <a:bodyPr/>
        <a:lstStyle/>
        <a:p>
          <a:endParaRPr lang="en-US"/>
        </a:p>
      </dgm:t>
    </dgm:pt>
    <dgm:pt modelId="{74425210-45F9-4130-ABF2-87DCC34E3735}" type="pres">
      <dgm:prSet presAssocID="{134B939D-B315-4E1F-870E-BB17BE45CA5E}" presName="gear2dstNode" presStyleLbl="node1" presStyleIdx="1" presStyleCnt="3"/>
      <dgm:spPr/>
      <dgm:t>
        <a:bodyPr/>
        <a:lstStyle/>
        <a:p>
          <a:endParaRPr lang="en-US"/>
        </a:p>
      </dgm:t>
    </dgm:pt>
    <dgm:pt modelId="{2878A567-CDBD-43E4-86F1-9E23262712FC}" type="pres">
      <dgm:prSet presAssocID="{3F7169A9-EE4D-4D13-8AE4-BE42D49CD931}" presName="gear3" presStyleLbl="node1" presStyleIdx="2" presStyleCnt="3" custLinFactNeighborX="-630" custLinFactNeighborY="778"/>
      <dgm:spPr/>
      <dgm:t>
        <a:bodyPr/>
        <a:lstStyle/>
        <a:p>
          <a:endParaRPr lang="en-US"/>
        </a:p>
      </dgm:t>
    </dgm:pt>
    <dgm:pt modelId="{D2A127AC-B836-47E8-900B-5759AA2EF814}" type="pres">
      <dgm:prSet presAssocID="{3F7169A9-EE4D-4D13-8AE4-BE42D49CD931}" presName="gear3tx" presStyleLbl="node1" presStyleIdx="2" presStyleCnt="3">
        <dgm:presLayoutVars>
          <dgm:chMax val="1"/>
          <dgm:bulletEnabled val="1"/>
        </dgm:presLayoutVars>
      </dgm:prSet>
      <dgm:spPr/>
      <dgm:t>
        <a:bodyPr/>
        <a:lstStyle/>
        <a:p>
          <a:endParaRPr lang="en-US"/>
        </a:p>
      </dgm:t>
    </dgm:pt>
    <dgm:pt modelId="{A6D5C58F-1FA9-4353-B21E-EAD8A7F54A56}" type="pres">
      <dgm:prSet presAssocID="{3F7169A9-EE4D-4D13-8AE4-BE42D49CD931}" presName="gear3srcNode" presStyleLbl="node1" presStyleIdx="2" presStyleCnt="3"/>
      <dgm:spPr/>
      <dgm:t>
        <a:bodyPr/>
        <a:lstStyle/>
        <a:p>
          <a:endParaRPr lang="en-US"/>
        </a:p>
      </dgm:t>
    </dgm:pt>
    <dgm:pt modelId="{4F838618-994B-4D31-914C-3F48621C3379}" type="pres">
      <dgm:prSet presAssocID="{3F7169A9-EE4D-4D13-8AE4-BE42D49CD931}" presName="gear3dstNode" presStyleLbl="node1" presStyleIdx="2" presStyleCnt="3"/>
      <dgm:spPr/>
      <dgm:t>
        <a:bodyPr/>
        <a:lstStyle/>
        <a:p>
          <a:endParaRPr lang="en-US"/>
        </a:p>
      </dgm:t>
    </dgm:pt>
    <dgm:pt modelId="{E1348993-5F8C-4E69-BCEE-1F3A93EE1175}" type="pres">
      <dgm:prSet presAssocID="{30410F4E-BE81-434B-8085-A7EB291CA8D3}" presName="connector1" presStyleLbl="sibTrans2D1" presStyleIdx="0" presStyleCnt="3"/>
      <dgm:spPr/>
      <dgm:t>
        <a:bodyPr/>
        <a:lstStyle/>
        <a:p>
          <a:endParaRPr lang="en-US"/>
        </a:p>
      </dgm:t>
    </dgm:pt>
    <dgm:pt modelId="{7187AE99-316B-4B43-B0EC-AFC9DECFAB5A}" type="pres">
      <dgm:prSet presAssocID="{69625E9C-F919-46F2-B3A3-77C56179D1C4}" presName="connector2" presStyleLbl="sibTrans2D1" presStyleIdx="1" presStyleCnt="3"/>
      <dgm:spPr/>
      <dgm:t>
        <a:bodyPr/>
        <a:lstStyle/>
        <a:p>
          <a:endParaRPr lang="en-US"/>
        </a:p>
      </dgm:t>
    </dgm:pt>
    <dgm:pt modelId="{89D9230C-87EE-4FCC-8FE2-DE657567A0CB}" type="pres">
      <dgm:prSet presAssocID="{44AC04D6-E2D2-47F8-AD32-ABBD32FD3E41}" presName="connector3" presStyleLbl="sibTrans2D1" presStyleIdx="2" presStyleCnt="3"/>
      <dgm:spPr/>
      <dgm:t>
        <a:bodyPr/>
        <a:lstStyle/>
        <a:p>
          <a:endParaRPr lang="en-US"/>
        </a:p>
      </dgm:t>
    </dgm:pt>
  </dgm:ptLst>
  <dgm:cxnLst>
    <dgm:cxn modelId="{792759AD-8D16-440D-8A0D-923CA739AE4E}" type="presOf" srcId="{3F7169A9-EE4D-4D13-8AE4-BE42D49CD931}" destId="{A6D5C58F-1FA9-4353-B21E-EAD8A7F54A56}" srcOrd="2" destOrd="0" presId="urn:microsoft.com/office/officeart/2005/8/layout/gear1"/>
    <dgm:cxn modelId="{95310920-E799-40A6-96C4-ED226098EB95}" type="presOf" srcId="{F44974FF-A5D4-4BB9-AD1D-F88E40613F68}" destId="{00D9411F-20FA-409B-8746-6624FDD72625}" srcOrd="2" destOrd="0" presId="urn:microsoft.com/office/officeart/2005/8/layout/gear1"/>
    <dgm:cxn modelId="{553CDDF4-CA46-4808-88CE-755482C50E0F}" type="presOf" srcId="{134B939D-B315-4E1F-870E-BB17BE45CA5E}" destId="{74425210-45F9-4130-ABF2-87DCC34E3735}" srcOrd="2" destOrd="0" presId="urn:microsoft.com/office/officeart/2005/8/layout/gear1"/>
    <dgm:cxn modelId="{8C2A5C9C-4704-4085-8022-68075986CC48}" type="presOf" srcId="{69625E9C-F919-46F2-B3A3-77C56179D1C4}" destId="{7187AE99-316B-4B43-B0EC-AFC9DECFAB5A}" srcOrd="0" destOrd="0" presId="urn:microsoft.com/office/officeart/2005/8/layout/gear1"/>
    <dgm:cxn modelId="{28F6957B-8F43-4F80-88F6-B9E811CA3B24}" type="presOf" srcId="{3F7169A9-EE4D-4D13-8AE4-BE42D49CD931}" destId="{D2A127AC-B836-47E8-900B-5759AA2EF814}" srcOrd="1" destOrd="0" presId="urn:microsoft.com/office/officeart/2005/8/layout/gear1"/>
    <dgm:cxn modelId="{7C75CF5E-5BC4-4D01-A6A4-0F81A038C27D}" type="presOf" srcId="{A5384C6D-4332-43D1-B430-F178F61F6F26}" destId="{7D6409EF-C292-4B46-A024-6704EC28768F}" srcOrd="0" destOrd="0" presId="urn:microsoft.com/office/officeart/2005/8/layout/gear1"/>
    <dgm:cxn modelId="{27A79B90-31F4-4063-BE75-6A220BB991B0}" type="presOf" srcId="{F44974FF-A5D4-4BB9-AD1D-F88E40613F68}" destId="{EB697834-8CA3-4F3E-B314-F10B93A5A7C8}" srcOrd="0" destOrd="0" presId="urn:microsoft.com/office/officeart/2005/8/layout/gear1"/>
    <dgm:cxn modelId="{849FBBFE-DF28-447C-B23D-01C1B379C1D4}" type="presOf" srcId="{134B939D-B315-4E1F-870E-BB17BE45CA5E}" destId="{B95CCADC-E624-44D5-BB95-03CF4FC909F5}" srcOrd="1" destOrd="0" presId="urn:microsoft.com/office/officeart/2005/8/layout/gear1"/>
    <dgm:cxn modelId="{A87B26B1-A3DF-4AA0-8AC5-2ADCC1BA4CFE}" type="presOf" srcId="{F44974FF-A5D4-4BB9-AD1D-F88E40613F68}" destId="{4C81C25B-2636-49F6-AA41-120C127CF4BC}" srcOrd="1" destOrd="0" presId="urn:microsoft.com/office/officeart/2005/8/layout/gear1"/>
    <dgm:cxn modelId="{A3F3A6D6-DCEE-46F6-BC8A-9A01C6FEF023}" type="presOf" srcId="{30410F4E-BE81-434B-8085-A7EB291CA8D3}" destId="{E1348993-5F8C-4E69-BCEE-1F3A93EE1175}" srcOrd="0" destOrd="0" presId="urn:microsoft.com/office/officeart/2005/8/layout/gear1"/>
    <dgm:cxn modelId="{BA981284-CA4A-484A-B453-612DFF3715E9}" type="presOf" srcId="{44AC04D6-E2D2-47F8-AD32-ABBD32FD3E41}" destId="{89D9230C-87EE-4FCC-8FE2-DE657567A0CB}" srcOrd="0" destOrd="0" presId="urn:microsoft.com/office/officeart/2005/8/layout/gear1"/>
    <dgm:cxn modelId="{478EB432-0F29-4050-B20D-0A9146CCBA94}" type="presOf" srcId="{3F7169A9-EE4D-4D13-8AE4-BE42D49CD931}" destId="{2878A567-CDBD-43E4-86F1-9E23262712FC}" srcOrd="0" destOrd="0" presId="urn:microsoft.com/office/officeart/2005/8/layout/gear1"/>
    <dgm:cxn modelId="{3C33CCCA-F6A4-4375-8C7D-04C40B92671E}" type="presOf" srcId="{134B939D-B315-4E1F-870E-BB17BE45CA5E}" destId="{B99E0A68-5DF4-49B7-99C5-08DF2902C709}" srcOrd="0" destOrd="0" presId="urn:microsoft.com/office/officeart/2005/8/layout/gear1"/>
    <dgm:cxn modelId="{B49A6446-EB89-45C1-B01C-A0542807A84B}" srcId="{A5384C6D-4332-43D1-B430-F178F61F6F26}" destId="{F44974FF-A5D4-4BB9-AD1D-F88E40613F68}" srcOrd="0" destOrd="0" parTransId="{8CEEA487-41EA-488C-9756-6AC885196230}" sibTransId="{30410F4E-BE81-434B-8085-A7EB291CA8D3}"/>
    <dgm:cxn modelId="{ED1D5913-72CC-4C9B-BCD0-514C13BE0797}" type="presOf" srcId="{3F7169A9-EE4D-4D13-8AE4-BE42D49CD931}" destId="{4F838618-994B-4D31-914C-3F48621C3379}" srcOrd="3" destOrd="0" presId="urn:microsoft.com/office/officeart/2005/8/layout/gear1"/>
    <dgm:cxn modelId="{DAFEA89E-F43D-4B05-B100-64004F20CE2F}" srcId="{A5384C6D-4332-43D1-B430-F178F61F6F26}" destId="{134B939D-B315-4E1F-870E-BB17BE45CA5E}" srcOrd="1" destOrd="0" parTransId="{DFE24E7E-F7C3-40E7-B065-1807E03C560B}" sibTransId="{69625E9C-F919-46F2-B3A3-77C56179D1C4}"/>
    <dgm:cxn modelId="{769DE1F9-8324-4562-AF96-7FFBAE98EC31}" srcId="{A5384C6D-4332-43D1-B430-F178F61F6F26}" destId="{3F7169A9-EE4D-4D13-8AE4-BE42D49CD931}" srcOrd="2" destOrd="0" parTransId="{A0AF5203-AC90-4CAB-A8D3-04D1551762C4}" sibTransId="{44AC04D6-E2D2-47F8-AD32-ABBD32FD3E41}"/>
    <dgm:cxn modelId="{EF29507E-8021-4969-B407-C0B6A511320C}" type="presParOf" srcId="{7D6409EF-C292-4B46-A024-6704EC28768F}" destId="{EB697834-8CA3-4F3E-B314-F10B93A5A7C8}" srcOrd="0" destOrd="0" presId="urn:microsoft.com/office/officeart/2005/8/layout/gear1"/>
    <dgm:cxn modelId="{B6EF47ED-CBA6-491F-9286-71466900E9C4}" type="presParOf" srcId="{7D6409EF-C292-4B46-A024-6704EC28768F}" destId="{4C81C25B-2636-49F6-AA41-120C127CF4BC}" srcOrd="1" destOrd="0" presId="urn:microsoft.com/office/officeart/2005/8/layout/gear1"/>
    <dgm:cxn modelId="{515B377C-EAFB-4CDE-B4B8-A7B051470C6E}" type="presParOf" srcId="{7D6409EF-C292-4B46-A024-6704EC28768F}" destId="{00D9411F-20FA-409B-8746-6624FDD72625}" srcOrd="2" destOrd="0" presId="urn:microsoft.com/office/officeart/2005/8/layout/gear1"/>
    <dgm:cxn modelId="{DF0A99F9-1AE9-41B0-B732-0AA335AB8FF3}" type="presParOf" srcId="{7D6409EF-C292-4B46-A024-6704EC28768F}" destId="{B99E0A68-5DF4-49B7-99C5-08DF2902C709}" srcOrd="3" destOrd="0" presId="urn:microsoft.com/office/officeart/2005/8/layout/gear1"/>
    <dgm:cxn modelId="{DD8679E5-40E0-445A-B062-4DC6002F41C0}" type="presParOf" srcId="{7D6409EF-C292-4B46-A024-6704EC28768F}" destId="{B95CCADC-E624-44D5-BB95-03CF4FC909F5}" srcOrd="4" destOrd="0" presId="urn:microsoft.com/office/officeart/2005/8/layout/gear1"/>
    <dgm:cxn modelId="{1D64A7F7-3256-4A5B-9EEF-0CE191A710FE}" type="presParOf" srcId="{7D6409EF-C292-4B46-A024-6704EC28768F}" destId="{74425210-45F9-4130-ABF2-87DCC34E3735}" srcOrd="5" destOrd="0" presId="urn:microsoft.com/office/officeart/2005/8/layout/gear1"/>
    <dgm:cxn modelId="{B5C609D0-CC69-4EDB-A891-C1396561AFB8}" type="presParOf" srcId="{7D6409EF-C292-4B46-A024-6704EC28768F}" destId="{2878A567-CDBD-43E4-86F1-9E23262712FC}" srcOrd="6" destOrd="0" presId="urn:microsoft.com/office/officeart/2005/8/layout/gear1"/>
    <dgm:cxn modelId="{DCC72C6E-AE92-4455-93CE-5D5290D7DC11}" type="presParOf" srcId="{7D6409EF-C292-4B46-A024-6704EC28768F}" destId="{D2A127AC-B836-47E8-900B-5759AA2EF814}" srcOrd="7" destOrd="0" presId="urn:microsoft.com/office/officeart/2005/8/layout/gear1"/>
    <dgm:cxn modelId="{49E4C52D-9A62-4C27-A5E7-240571C0C30C}" type="presParOf" srcId="{7D6409EF-C292-4B46-A024-6704EC28768F}" destId="{A6D5C58F-1FA9-4353-B21E-EAD8A7F54A56}" srcOrd="8" destOrd="0" presId="urn:microsoft.com/office/officeart/2005/8/layout/gear1"/>
    <dgm:cxn modelId="{9971C970-5459-4C11-95BB-642D3D9209C4}" type="presParOf" srcId="{7D6409EF-C292-4B46-A024-6704EC28768F}" destId="{4F838618-994B-4D31-914C-3F48621C3379}" srcOrd="9" destOrd="0" presId="urn:microsoft.com/office/officeart/2005/8/layout/gear1"/>
    <dgm:cxn modelId="{D240F7D7-272B-44D8-BF36-E3EC47BAC7CD}" type="presParOf" srcId="{7D6409EF-C292-4B46-A024-6704EC28768F}" destId="{E1348993-5F8C-4E69-BCEE-1F3A93EE1175}" srcOrd="10" destOrd="0" presId="urn:microsoft.com/office/officeart/2005/8/layout/gear1"/>
    <dgm:cxn modelId="{837311FF-4927-4E2C-A5CC-03C2AB4A1681}" type="presParOf" srcId="{7D6409EF-C292-4B46-A024-6704EC28768F}" destId="{7187AE99-316B-4B43-B0EC-AFC9DECFAB5A}" srcOrd="11" destOrd="0" presId="urn:microsoft.com/office/officeart/2005/8/layout/gear1"/>
    <dgm:cxn modelId="{849B11A4-B4E7-4371-AF90-A39212A2A23D}" type="presParOf" srcId="{7D6409EF-C292-4B46-A024-6704EC28768F}" destId="{89D9230C-87EE-4FCC-8FE2-DE657567A0CB}" srcOrd="12" destOrd="0" presId="urn:microsoft.com/office/officeart/2005/8/layout/gear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s-CO"/>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0A6B30C7-B348-407E-B6A8-51650FEDEF01}" type="datetimeFigureOut">
              <a:rPr lang="es-CO"/>
              <a:pPr>
                <a:defRPr/>
              </a:pPr>
              <a:t>29/09/2016</a:t>
            </a:fld>
            <a:endParaRPr lang="es-CO"/>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a:defRPr/>
            </a:pPr>
            <a:r>
              <a:rPr lang="es-CO"/>
              <a:t>CIAT</a:t>
            </a:r>
          </a:p>
        </p:txBody>
      </p:sp>
    </p:spTree>
    <p:extLst>
      <p:ext uri="{BB962C8B-B14F-4D97-AF65-F5344CB8AC3E}">
        <p14:creationId xmlns:p14="http://schemas.microsoft.com/office/powerpoint/2010/main" val="2245220832"/>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s-C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B7EB00FD-56D7-4B82-BD2B-34645E761E5E}" type="datetimeFigureOut">
              <a:rPr lang="es-CO"/>
              <a:pPr>
                <a:defRPr/>
              </a:pPr>
              <a:t>29/09/2016</a:t>
            </a:fld>
            <a:endParaRPr lang="es-C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s-CO" noProof="0" smtClean="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s-CO" noProof="0" smtClean="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r>
              <a:rPr lang="es-CO"/>
              <a:t>CIAT</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DD4FE5F5-45CC-4D50-9D28-DD84F89F6BFA}" type="slidenum">
              <a:rPr lang="es-CO"/>
              <a:pPr>
                <a:defRPr/>
              </a:pPr>
              <a:t>‹#›</a:t>
            </a:fld>
            <a:endParaRPr lang="es-CO"/>
          </a:p>
        </p:txBody>
      </p:sp>
    </p:spTree>
    <p:extLst>
      <p:ext uri="{BB962C8B-B14F-4D97-AF65-F5344CB8AC3E}">
        <p14:creationId xmlns:p14="http://schemas.microsoft.com/office/powerpoint/2010/main" val="996765996"/>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CO" altLang="es-CO" dirty="0" smtClean="0"/>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1AF4190-1966-4570-9D7E-1B4263E7FAA0}" type="slidenum">
              <a:rPr lang="es-CO" altLang="es-CO" smtClean="0"/>
              <a:pPr/>
              <a:t>1</a:t>
            </a:fld>
            <a:endParaRPr lang="es-CO" altLang="es-CO" smtClean="0"/>
          </a:p>
        </p:txBody>
      </p:sp>
      <p:sp>
        <p:nvSpPr>
          <p:cNvPr id="21509"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s-CO" altLang="es-CO" smtClean="0"/>
              <a:t>CIAT</a:t>
            </a:r>
          </a:p>
        </p:txBody>
      </p:sp>
    </p:spTree>
    <p:extLst>
      <p:ext uri="{BB962C8B-B14F-4D97-AF65-F5344CB8AC3E}">
        <p14:creationId xmlns:p14="http://schemas.microsoft.com/office/powerpoint/2010/main" val="3962325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Utilizamos</a:t>
            </a:r>
            <a:r>
              <a:rPr lang="en-US" baseline="0" dirty="0" smtClean="0"/>
              <a:t> </a:t>
            </a:r>
            <a:r>
              <a:rPr lang="en-US" baseline="0" dirty="0" err="1" smtClean="0"/>
              <a:t>componentes</a:t>
            </a:r>
            <a:r>
              <a:rPr lang="en-US" baseline="0" dirty="0" smtClean="0"/>
              <a:t> principals y </a:t>
            </a:r>
            <a:r>
              <a:rPr lang="en-US" baseline="0" dirty="0" err="1" smtClean="0"/>
              <a:t>principales</a:t>
            </a:r>
            <a:r>
              <a:rPr lang="en-US" baseline="0" dirty="0" smtClean="0"/>
              <a:t> para variables </a:t>
            </a:r>
            <a:r>
              <a:rPr lang="en-US" baseline="0" dirty="0" err="1" smtClean="0"/>
              <a:t>categoricas</a:t>
            </a:r>
            <a:r>
              <a:rPr lang="en-US" baseline="0" dirty="0" smtClean="0"/>
              <a:t> junto al </a:t>
            </a:r>
            <a:r>
              <a:rPr lang="en-US" baseline="0" dirty="0" err="1" smtClean="0"/>
              <a:t>analisis</a:t>
            </a:r>
            <a:r>
              <a:rPr lang="en-US" baseline="0" dirty="0" smtClean="0"/>
              <a:t> cluster para describer </a:t>
            </a:r>
            <a:r>
              <a:rPr lang="en-US" baseline="0" dirty="0" err="1" smtClean="0"/>
              <a:t>lotes</a:t>
            </a:r>
            <a:r>
              <a:rPr lang="en-US" baseline="0" dirty="0" smtClean="0"/>
              <a:t> de </a:t>
            </a:r>
            <a:r>
              <a:rPr lang="en-US" baseline="0" dirty="0" err="1" smtClean="0"/>
              <a:t>productores</a:t>
            </a:r>
            <a:r>
              <a:rPr lang="en-US" baseline="0" dirty="0" smtClean="0"/>
              <a:t> con </a:t>
            </a:r>
            <a:r>
              <a:rPr lang="en-US" baseline="0" dirty="0" err="1" smtClean="0"/>
              <a:t>condiciones</a:t>
            </a:r>
            <a:r>
              <a:rPr lang="en-US" baseline="0" dirty="0" smtClean="0"/>
              <a:t> </a:t>
            </a:r>
            <a:r>
              <a:rPr lang="en-US" baseline="0" dirty="0" err="1" smtClean="0"/>
              <a:t>similares</a:t>
            </a:r>
            <a:r>
              <a:rPr lang="en-US" baseline="0" dirty="0" smtClean="0"/>
              <a:t>. </a:t>
            </a:r>
            <a:r>
              <a:rPr lang="en-US" baseline="0" dirty="0" err="1" smtClean="0"/>
              <a:t>Tambien</a:t>
            </a:r>
            <a:r>
              <a:rPr lang="en-US" baseline="0" dirty="0" smtClean="0"/>
              <a:t> </a:t>
            </a:r>
            <a:r>
              <a:rPr lang="en-US" baseline="0" dirty="0" err="1" smtClean="0"/>
              <a:t>extrapolamos</a:t>
            </a:r>
            <a:r>
              <a:rPr lang="en-US" baseline="0" dirty="0" smtClean="0"/>
              <a:t> a </a:t>
            </a:r>
            <a:r>
              <a:rPr lang="en-US" baseline="0" dirty="0" err="1" smtClean="0"/>
              <a:t>nivel</a:t>
            </a:r>
            <a:r>
              <a:rPr lang="en-US" baseline="0" dirty="0" smtClean="0"/>
              <a:t> </a:t>
            </a:r>
            <a:r>
              <a:rPr lang="en-US" baseline="0" dirty="0" err="1" smtClean="0"/>
              <a:t>climático</a:t>
            </a:r>
            <a:r>
              <a:rPr lang="en-US" baseline="0" dirty="0" smtClean="0"/>
              <a:t> </a:t>
            </a:r>
            <a:r>
              <a:rPr lang="en-US" baseline="0" dirty="0" err="1" smtClean="0"/>
              <a:t>nuevos</a:t>
            </a:r>
            <a:r>
              <a:rPr lang="en-US" baseline="0" dirty="0" smtClean="0"/>
              <a:t> </a:t>
            </a:r>
            <a:r>
              <a:rPr lang="en-US" baseline="0" dirty="0" err="1" smtClean="0"/>
              <a:t>sitios</a:t>
            </a:r>
            <a:r>
              <a:rPr lang="en-US" baseline="0" dirty="0" smtClean="0"/>
              <a:t> no </a:t>
            </a:r>
            <a:r>
              <a:rPr lang="en-US" baseline="0" dirty="0" err="1" smtClean="0"/>
              <a:t>registrados</a:t>
            </a:r>
            <a:r>
              <a:rPr lang="en-US" baseline="0" dirty="0" smtClean="0"/>
              <a:t> </a:t>
            </a:r>
            <a:r>
              <a:rPr lang="en-US" baseline="0" dirty="0" err="1" smtClean="0"/>
              <a:t>donde</a:t>
            </a:r>
            <a:r>
              <a:rPr lang="en-US" baseline="0" dirty="0" smtClean="0"/>
              <a:t> </a:t>
            </a:r>
            <a:r>
              <a:rPr lang="en-US" baseline="0" dirty="0" err="1" smtClean="0"/>
              <a:t>presentaran</a:t>
            </a:r>
            <a:r>
              <a:rPr lang="en-US" baseline="0" dirty="0" smtClean="0"/>
              <a:t> </a:t>
            </a:r>
            <a:r>
              <a:rPr lang="en-US" baseline="0" dirty="0" err="1" smtClean="0"/>
              <a:t>condiciones</a:t>
            </a:r>
            <a:r>
              <a:rPr lang="en-US" baseline="0" dirty="0" smtClean="0"/>
              <a:t> </a:t>
            </a:r>
            <a:r>
              <a:rPr lang="en-US" baseline="0" dirty="0" err="1" smtClean="0"/>
              <a:t>favorables</a:t>
            </a:r>
            <a:r>
              <a:rPr lang="en-US" baseline="0" dirty="0" smtClean="0"/>
              <a:t> para el </a:t>
            </a:r>
            <a:r>
              <a:rPr lang="en-US" baseline="0" dirty="0" err="1" smtClean="0"/>
              <a:t>cultivo</a:t>
            </a:r>
            <a:endParaRPr lang="es-CO" dirty="0"/>
          </a:p>
        </p:txBody>
      </p:sp>
      <p:sp>
        <p:nvSpPr>
          <p:cNvPr id="4" name="Footer Placeholder 3"/>
          <p:cNvSpPr>
            <a:spLocks noGrp="1"/>
          </p:cNvSpPr>
          <p:nvPr>
            <p:ph type="ftr" sz="quarter" idx="10"/>
          </p:nvPr>
        </p:nvSpPr>
        <p:spPr/>
        <p:txBody>
          <a:bodyPr/>
          <a:lstStyle/>
          <a:p>
            <a:pPr>
              <a:defRPr/>
            </a:pPr>
            <a:r>
              <a:rPr lang="es-CO" smtClean="0"/>
              <a:t>CIAT</a:t>
            </a:r>
            <a:endParaRPr lang="es-CO"/>
          </a:p>
        </p:txBody>
      </p:sp>
      <p:sp>
        <p:nvSpPr>
          <p:cNvPr id="5" name="Slide Number Placeholder 4"/>
          <p:cNvSpPr>
            <a:spLocks noGrp="1"/>
          </p:cNvSpPr>
          <p:nvPr>
            <p:ph type="sldNum" sz="quarter" idx="11"/>
          </p:nvPr>
        </p:nvSpPr>
        <p:spPr/>
        <p:txBody>
          <a:bodyPr/>
          <a:lstStyle/>
          <a:p>
            <a:pPr>
              <a:defRPr/>
            </a:pPr>
            <a:fld id="{DD4FE5F5-45CC-4D50-9D28-DD84F89F6BFA}" type="slidenum">
              <a:rPr lang="es-CO" smtClean="0"/>
              <a:pPr>
                <a:defRPr/>
              </a:pPr>
              <a:t>10</a:t>
            </a:fld>
            <a:endParaRPr lang="es-CO"/>
          </a:p>
        </p:txBody>
      </p:sp>
    </p:spTree>
    <p:extLst>
      <p:ext uri="{BB962C8B-B14F-4D97-AF65-F5344CB8AC3E}">
        <p14:creationId xmlns:p14="http://schemas.microsoft.com/office/powerpoint/2010/main" val="439171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CO" noProof="0" dirty="0" smtClean="0"/>
              <a:t>Entramos un poco mas en detalle a las zonas específicamente de cultivo asociado,</a:t>
            </a:r>
            <a:r>
              <a:rPr lang="es-CO" baseline="0" noProof="0" dirty="0" smtClean="0"/>
              <a:t> y encontramos que habían distintos potenciales                                                 </a:t>
            </a:r>
            <a:endParaRPr lang="es-CO" noProof="0" dirty="0"/>
          </a:p>
        </p:txBody>
      </p:sp>
    </p:spTree>
    <p:extLst>
      <p:ext uri="{BB962C8B-B14F-4D97-AF65-F5344CB8AC3E}">
        <p14:creationId xmlns:p14="http://schemas.microsoft.com/office/powerpoint/2010/main" val="28687072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Entramos</a:t>
            </a:r>
            <a:r>
              <a:rPr lang="en-US" baseline="0" dirty="0" smtClean="0"/>
              <a:t> con </a:t>
            </a:r>
            <a:r>
              <a:rPr lang="en-US" baseline="0" dirty="0" err="1" smtClean="0"/>
              <a:t>ayuda</a:t>
            </a:r>
            <a:r>
              <a:rPr lang="en-US" baseline="0" dirty="0" smtClean="0"/>
              <a:t> de </a:t>
            </a:r>
            <a:r>
              <a:rPr lang="en-US" baseline="0" dirty="0" err="1" smtClean="0"/>
              <a:t>los</a:t>
            </a:r>
            <a:r>
              <a:rPr lang="en-US" baseline="0" dirty="0" smtClean="0"/>
              <a:t> </a:t>
            </a:r>
            <a:r>
              <a:rPr lang="en-US" baseline="0" dirty="0" err="1" smtClean="0"/>
              <a:t>modelos</a:t>
            </a:r>
            <a:r>
              <a:rPr lang="en-US" baseline="0" dirty="0" smtClean="0"/>
              <a:t> </a:t>
            </a:r>
            <a:r>
              <a:rPr lang="en-US" baseline="0" dirty="0" err="1" smtClean="0"/>
              <a:t>mixtos</a:t>
            </a:r>
            <a:r>
              <a:rPr lang="en-US" baseline="0" dirty="0" smtClean="0"/>
              <a:t> </a:t>
            </a:r>
            <a:r>
              <a:rPr lang="en-US" baseline="0" dirty="0" err="1" smtClean="0"/>
              <a:t>más</a:t>
            </a:r>
            <a:r>
              <a:rPr lang="en-US" baseline="0" dirty="0" smtClean="0"/>
              <a:t> </a:t>
            </a:r>
            <a:r>
              <a:rPr lang="en-US" baseline="0" dirty="0" err="1" smtClean="0"/>
              <a:t>allá</a:t>
            </a:r>
            <a:r>
              <a:rPr lang="en-US" baseline="0" dirty="0" smtClean="0"/>
              <a:t> para </a:t>
            </a:r>
            <a:r>
              <a:rPr lang="en-US" baseline="0" dirty="0" err="1" smtClean="0"/>
              <a:t>identificar</a:t>
            </a:r>
            <a:r>
              <a:rPr lang="en-US" baseline="0" dirty="0" smtClean="0"/>
              <a:t> </a:t>
            </a:r>
            <a:r>
              <a:rPr lang="en-US" baseline="0" dirty="0" err="1" smtClean="0"/>
              <a:t>los</a:t>
            </a:r>
            <a:r>
              <a:rPr lang="en-US" baseline="0" dirty="0" smtClean="0"/>
              <a:t> </a:t>
            </a:r>
            <a:r>
              <a:rPr lang="en-US" baseline="0" dirty="0" err="1" smtClean="0"/>
              <a:t>efectos</a:t>
            </a:r>
            <a:r>
              <a:rPr lang="en-US" baseline="0" dirty="0" smtClean="0"/>
              <a:t> que </a:t>
            </a:r>
            <a:r>
              <a:rPr lang="en-US" baseline="0" dirty="0" err="1" smtClean="0"/>
              <a:t>producian</a:t>
            </a:r>
            <a:r>
              <a:rPr lang="en-US" baseline="0" dirty="0" smtClean="0"/>
              <a:t> la </a:t>
            </a:r>
            <a:r>
              <a:rPr lang="en-US" baseline="0" dirty="0" err="1" smtClean="0"/>
              <a:t>variedad</a:t>
            </a:r>
            <a:r>
              <a:rPr lang="en-US" baseline="0" dirty="0" smtClean="0"/>
              <a:t> </a:t>
            </a:r>
            <a:r>
              <a:rPr lang="en-US" baseline="0" dirty="0" err="1" smtClean="0"/>
              <a:t>dentro</a:t>
            </a:r>
            <a:r>
              <a:rPr lang="en-US" baseline="0" dirty="0" smtClean="0"/>
              <a:t> </a:t>
            </a:r>
            <a:r>
              <a:rPr lang="en-US" baseline="0" dirty="0" err="1" smtClean="0"/>
              <a:t>cada</a:t>
            </a:r>
            <a:r>
              <a:rPr lang="en-US" baseline="0" dirty="0" smtClean="0"/>
              <a:t> </a:t>
            </a:r>
            <a:r>
              <a:rPr lang="en-US" baseline="0" dirty="0" err="1" smtClean="0"/>
              <a:t>una</a:t>
            </a:r>
            <a:r>
              <a:rPr lang="en-US" baseline="0" dirty="0" smtClean="0"/>
              <a:t> de las zonas; </a:t>
            </a:r>
            <a:r>
              <a:rPr lang="en-US" baseline="0" dirty="0" err="1" smtClean="0"/>
              <a:t>descubrimos</a:t>
            </a:r>
            <a:r>
              <a:rPr lang="en-US" baseline="0" dirty="0" smtClean="0"/>
              <a:t> que </a:t>
            </a:r>
            <a:r>
              <a:rPr lang="en-US" baseline="0" dirty="0" err="1" smtClean="0"/>
              <a:t>en</a:t>
            </a:r>
            <a:r>
              <a:rPr lang="en-US" baseline="0" dirty="0" smtClean="0"/>
              <a:t> dos de </a:t>
            </a:r>
            <a:r>
              <a:rPr lang="en-US" baseline="0" dirty="0" err="1" smtClean="0"/>
              <a:t>ellas</a:t>
            </a:r>
            <a:r>
              <a:rPr lang="en-US" baseline="0" dirty="0" smtClean="0"/>
              <a:t> el </a:t>
            </a:r>
            <a:r>
              <a:rPr lang="en-US" baseline="0" dirty="0" err="1" smtClean="0"/>
              <a:t>Harton</a:t>
            </a:r>
            <a:r>
              <a:rPr lang="en-US" baseline="0" dirty="0" smtClean="0"/>
              <a:t> podia </a:t>
            </a:r>
            <a:r>
              <a:rPr lang="en-US" baseline="0" dirty="0" err="1" smtClean="0"/>
              <a:t>ser</a:t>
            </a:r>
            <a:r>
              <a:rPr lang="en-US" baseline="0" dirty="0" smtClean="0"/>
              <a:t> </a:t>
            </a:r>
            <a:r>
              <a:rPr lang="en-US" baseline="0" dirty="0" err="1" smtClean="0"/>
              <a:t>una</a:t>
            </a:r>
            <a:r>
              <a:rPr lang="en-US" baseline="0" dirty="0" smtClean="0"/>
              <a:t> </a:t>
            </a:r>
            <a:r>
              <a:rPr lang="en-US" baseline="0" dirty="0" err="1" smtClean="0"/>
              <a:t>apuesta</a:t>
            </a:r>
            <a:r>
              <a:rPr lang="en-US" baseline="0" dirty="0" smtClean="0"/>
              <a:t> para </a:t>
            </a:r>
            <a:r>
              <a:rPr lang="en-US" baseline="0" dirty="0" err="1" smtClean="0"/>
              <a:t>subir</a:t>
            </a:r>
            <a:r>
              <a:rPr lang="en-US" baseline="0" dirty="0" smtClean="0"/>
              <a:t> </a:t>
            </a:r>
            <a:r>
              <a:rPr lang="en-US" baseline="0" dirty="0" err="1" smtClean="0"/>
              <a:t>los</a:t>
            </a:r>
            <a:r>
              <a:rPr lang="en-US" baseline="0" dirty="0" smtClean="0"/>
              <a:t> </a:t>
            </a:r>
            <a:r>
              <a:rPr lang="en-US" baseline="0" dirty="0" err="1" smtClean="0"/>
              <a:t>rendimientos</a:t>
            </a:r>
            <a:r>
              <a:rPr lang="en-US" baseline="0" dirty="0" smtClean="0"/>
              <a:t>; </a:t>
            </a:r>
            <a:r>
              <a:rPr lang="en-US" baseline="0" dirty="0" err="1" smtClean="0"/>
              <a:t>mientras</a:t>
            </a:r>
            <a:r>
              <a:rPr lang="en-US" baseline="0" dirty="0" smtClean="0"/>
              <a:t> que </a:t>
            </a:r>
            <a:r>
              <a:rPr lang="en-US" baseline="0" dirty="0" err="1" smtClean="0"/>
              <a:t>en</a:t>
            </a:r>
            <a:r>
              <a:rPr lang="en-US" baseline="0" dirty="0" smtClean="0"/>
              <a:t> </a:t>
            </a:r>
            <a:r>
              <a:rPr lang="en-US" baseline="0" dirty="0" err="1" smtClean="0"/>
              <a:t>otras</a:t>
            </a:r>
            <a:endParaRPr lang="es-CO" dirty="0"/>
          </a:p>
        </p:txBody>
      </p:sp>
      <p:sp>
        <p:nvSpPr>
          <p:cNvPr id="4" name="Footer Placeholder 3"/>
          <p:cNvSpPr>
            <a:spLocks noGrp="1"/>
          </p:cNvSpPr>
          <p:nvPr>
            <p:ph type="ftr" sz="quarter" idx="10"/>
          </p:nvPr>
        </p:nvSpPr>
        <p:spPr/>
        <p:txBody>
          <a:bodyPr/>
          <a:lstStyle/>
          <a:p>
            <a:pPr>
              <a:defRPr/>
            </a:pPr>
            <a:r>
              <a:rPr lang="es-CO" smtClean="0"/>
              <a:t>CIAT</a:t>
            </a:r>
            <a:endParaRPr lang="es-CO"/>
          </a:p>
        </p:txBody>
      </p:sp>
      <p:sp>
        <p:nvSpPr>
          <p:cNvPr id="5" name="Slide Number Placeholder 4"/>
          <p:cNvSpPr>
            <a:spLocks noGrp="1"/>
          </p:cNvSpPr>
          <p:nvPr>
            <p:ph type="sldNum" sz="quarter" idx="11"/>
          </p:nvPr>
        </p:nvSpPr>
        <p:spPr/>
        <p:txBody>
          <a:bodyPr/>
          <a:lstStyle/>
          <a:p>
            <a:pPr>
              <a:defRPr/>
            </a:pPr>
            <a:fld id="{DD4FE5F5-45CC-4D50-9D28-DD84F89F6BFA}" type="slidenum">
              <a:rPr lang="es-CO" smtClean="0"/>
              <a:pPr>
                <a:defRPr/>
              </a:pPr>
              <a:t>12</a:t>
            </a:fld>
            <a:endParaRPr lang="es-CO"/>
          </a:p>
        </p:txBody>
      </p:sp>
    </p:spTree>
    <p:extLst>
      <p:ext uri="{BB962C8B-B14F-4D97-AF65-F5344CB8AC3E}">
        <p14:creationId xmlns:p14="http://schemas.microsoft.com/office/powerpoint/2010/main" val="41324292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smtClean="0"/>
              <a:t>Caso</a:t>
            </a:r>
            <a:r>
              <a:rPr lang="en-US" dirty="0" smtClean="0"/>
              <a:t> de</a:t>
            </a:r>
            <a:r>
              <a:rPr lang="en-US" baseline="0" dirty="0" smtClean="0"/>
              <a:t> </a:t>
            </a:r>
            <a:r>
              <a:rPr lang="en-US" baseline="0" dirty="0" err="1" smtClean="0"/>
              <a:t>información</a:t>
            </a:r>
            <a:r>
              <a:rPr lang="en-US" baseline="0" dirty="0" smtClean="0"/>
              <a:t> </a:t>
            </a:r>
            <a:r>
              <a:rPr lang="en-US" baseline="0" dirty="0" err="1" smtClean="0"/>
              <a:t>primaria</a:t>
            </a:r>
            <a:r>
              <a:rPr lang="en-US" baseline="0" dirty="0" smtClean="0"/>
              <a:t>!, </a:t>
            </a:r>
            <a:r>
              <a:rPr lang="en-US" baseline="0" dirty="0" err="1" smtClean="0"/>
              <a:t>en</a:t>
            </a:r>
            <a:r>
              <a:rPr lang="en-US" baseline="0" dirty="0" smtClean="0"/>
              <a:t> un Proyecto </a:t>
            </a:r>
            <a:r>
              <a:rPr lang="en-US" baseline="0" dirty="0" err="1" smtClean="0"/>
              <a:t>en</a:t>
            </a:r>
            <a:r>
              <a:rPr lang="en-US" baseline="0" dirty="0" smtClean="0"/>
              <a:t> </a:t>
            </a:r>
            <a:r>
              <a:rPr lang="en-US" baseline="0" dirty="0" err="1" smtClean="0"/>
              <a:t>convenio</a:t>
            </a:r>
            <a:r>
              <a:rPr lang="en-US" baseline="0" dirty="0" smtClean="0"/>
              <a:t> con el </a:t>
            </a:r>
            <a:r>
              <a:rPr lang="en-US" baseline="0" dirty="0" err="1" smtClean="0"/>
              <a:t>minesterio</a:t>
            </a:r>
            <a:r>
              <a:rPr lang="en-US" baseline="0" dirty="0" smtClean="0"/>
              <a:t> de </a:t>
            </a:r>
            <a:r>
              <a:rPr lang="en-US" baseline="0" dirty="0" err="1" smtClean="0"/>
              <a:t>agricultura</a:t>
            </a:r>
            <a:r>
              <a:rPr lang="en-US" baseline="0" dirty="0" smtClean="0"/>
              <a:t> </a:t>
            </a:r>
            <a:r>
              <a:rPr lang="en-US" baseline="0" dirty="0" err="1" smtClean="0"/>
              <a:t>capacitamos</a:t>
            </a:r>
            <a:r>
              <a:rPr lang="en-US" baseline="0" dirty="0" smtClean="0"/>
              <a:t> con </a:t>
            </a:r>
            <a:r>
              <a:rPr lang="en-US" baseline="0" dirty="0" err="1" smtClean="0"/>
              <a:t>metodolgías</a:t>
            </a:r>
            <a:r>
              <a:rPr lang="en-US" baseline="0" dirty="0" smtClean="0"/>
              <a:t> </a:t>
            </a:r>
            <a:r>
              <a:rPr lang="en-US" baseline="0" dirty="0" err="1" smtClean="0"/>
              <a:t>sencillas</a:t>
            </a:r>
            <a:r>
              <a:rPr lang="en-US" baseline="0" dirty="0" smtClean="0"/>
              <a:t> para capturer variables de </a:t>
            </a:r>
            <a:r>
              <a:rPr lang="en-US" baseline="0" dirty="0" err="1" smtClean="0"/>
              <a:t>suelo</a:t>
            </a:r>
            <a:r>
              <a:rPr lang="en-US" baseline="0" dirty="0" smtClean="0"/>
              <a:t>, </a:t>
            </a:r>
            <a:r>
              <a:rPr lang="en-US" baseline="0" dirty="0" err="1" smtClean="0"/>
              <a:t>manejo</a:t>
            </a:r>
            <a:r>
              <a:rPr lang="en-US" baseline="0" dirty="0" smtClean="0"/>
              <a:t> </a:t>
            </a:r>
            <a:r>
              <a:rPr lang="en-US" baseline="0" dirty="0" err="1" smtClean="0"/>
              <a:t>utilizando</a:t>
            </a:r>
            <a:r>
              <a:rPr lang="en-US" baseline="0" dirty="0" smtClean="0"/>
              <a:t> </a:t>
            </a:r>
            <a:r>
              <a:rPr lang="en-US" baseline="0" dirty="0" err="1" smtClean="0"/>
              <a:t>aplicaciones</a:t>
            </a:r>
            <a:r>
              <a:rPr lang="en-US" baseline="0" dirty="0" smtClean="0"/>
              <a:t> </a:t>
            </a:r>
            <a:r>
              <a:rPr lang="en-US" baseline="0" dirty="0" err="1" smtClean="0"/>
              <a:t>moviles</a:t>
            </a:r>
            <a:r>
              <a:rPr lang="en-US" baseline="0" dirty="0" smtClean="0"/>
              <a:t> y </a:t>
            </a:r>
            <a:r>
              <a:rPr lang="en-US" baseline="0" dirty="0" err="1" smtClean="0"/>
              <a:t>una</a:t>
            </a:r>
            <a:r>
              <a:rPr lang="en-US" baseline="0" dirty="0" smtClean="0"/>
              <a:t> </a:t>
            </a:r>
            <a:r>
              <a:rPr lang="en-US" baseline="0" dirty="0" err="1" smtClean="0"/>
              <a:t>plataforma</a:t>
            </a:r>
            <a:r>
              <a:rPr lang="en-US" baseline="0" dirty="0" smtClean="0"/>
              <a:t> web; y </a:t>
            </a:r>
            <a:r>
              <a:rPr lang="en-US" baseline="0" dirty="0" err="1" smtClean="0"/>
              <a:t>en</a:t>
            </a:r>
            <a:r>
              <a:rPr lang="en-US" baseline="0" dirty="0" smtClean="0"/>
              <a:t> el </a:t>
            </a:r>
            <a:r>
              <a:rPr lang="en-US" baseline="0" dirty="0" err="1" smtClean="0"/>
              <a:t>clima</a:t>
            </a:r>
            <a:r>
              <a:rPr lang="en-US" baseline="0" dirty="0" smtClean="0"/>
              <a:t> </a:t>
            </a:r>
            <a:r>
              <a:rPr lang="en-US" baseline="0" dirty="0" err="1" smtClean="0"/>
              <a:t>utilizamos</a:t>
            </a:r>
            <a:r>
              <a:rPr lang="en-US" baseline="0" dirty="0" smtClean="0"/>
              <a:t> la variables de IDEAM; </a:t>
            </a:r>
            <a:r>
              <a:rPr lang="en-US" baseline="0" dirty="0" err="1" smtClean="0"/>
              <a:t>en</a:t>
            </a:r>
            <a:r>
              <a:rPr lang="en-US" baseline="0" dirty="0" smtClean="0"/>
              <a:t> total </a:t>
            </a:r>
            <a:r>
              <a:rPr lang="en-US" baseline="0" dirty="0" err="1" smtClean="0"/>
              <a:t>reunimos</a:t>
            </a:r>
            <a:r>
              <a:rPr lang="en-US" baseline="0" dirty="0" smtClean="0"/>
              <a:t> 238 </a:t>
            </a:r>
            <a:r>
              <a:rPr lang="en-US" baseline="0" dirty="0" err="1" smtClean="0"/>
              <a:t>eventos</a:t>
            </a:r>
            <a:r>
              <a:rPr lang="en-US" baseline="0" dirty="0" smtClean="0"/>
              <a:t> </a:t>
            </a:r>
            <a:r>
              <a:rPr lang="en-US" baseline="0" dirty="0" err="1" smtClean="0"/>
              <a:t>productivos</a:t>
            </a:r>
            <a:endParaRPr lang="es-CO" dirty="0"/>
          </a:p>
        </p:txBody>
      </p:sp>
      <p:sp>
        <p:nvSpPr>
          <p:cNvPr id="4" name="Footer Placeholder 3"/>
          <p:cNvSpPr>
            <a:spLocks noGrp="1"/>
          </p:cNvSpPr>
          <p:nvPr>
            <p:ph type="ftr" sz="quarter" idx="10"/>
          </p:nvPr>
        </p:nvSpPr>
        <p:spPr>
          <a:xfrm>
            <a:off x="0" y="8685213"/>
            <a:ext cx="2971800" cy="458787"/>
          </a:xfrm>
          <a:prstGeom prst="rect">
            <a:avLst/>
          </a:prstGeom>
        </p:spPr>
        <p:txBody>
          <a:bodyPr/>
          <a:lstStyle/>
          <a:p>
            <a:pPr>
              <a:defRPr/>
            </a:pPr>
            <a:r>
              <a:rPr lang="es-CO" smtClean="0"/>
              <a:t>CIAT</a:t>
            </a:r>
            <a:endParaRPr lang="es-CO"/>
          </a:p>
        </p:txBody>
      </p:sp>
      <p:sp>
        <p:nvSpPr>
          <p:cNvPr id="5" name="Slide Number Placeholder 4"/>
          <p:cNvSpPr>
            <a:spLocks noGrp="1"/>
          </p:cNvSpPr>
          <p:nvPr>
            <p:ph type="sldNum" sz="quarter" idx="11"/>
          </p:nvPr>
        </p:nvSpPr>
        <p:spPr>
          <a:xfrm>
            <a:off x="3884613" y="8685213"/>
            <a:ext cx="2971800" cy="458787"/>
          </a:xfrm>
          <a:prstGeom prst="rect">
            <a:avLst/>
          </a:prstGeom>
        </p:spPr>
        <p:txBody>
          <a:bodyPr/>
          <a:lstStyle/>
          <a:p>
            <a:pPr>
              <a:defRPr/>
            </a:pPr>
            <a:fld id="{DD4FE5F5-45CC-4D50-9D28-DD84F89F6BFA}" type="slidenum">
              <a:rPr lang="es-CO" smtClean="0"/>
              <a:pPr>
                <a:defRPr/>
              </a:pPr>
              <a:t>13</a:t>
            </a:fld>
            <a:endParaRPr lang="es-CO"/>
          </a:p>
        </p:txBody>
      </p:sp>
    </p:spTree>
    <p:extLst>
      <p:ext uri="{BB962C8B-B14F-4D97-AF65-F5344CB8AC3E}">
        <p14:creationId xmlns:p14="http://schemas.microsoft.com/office/powerpoint/2010/main" val="6677567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a:t>
            </a:r>
            <a:r>
              <a:rPr lang="en-US" baseline="0" dirty="0" smtClean="0"/>
              <a:t> </a:t>
            </a:r>
            <a:r>
              <a:rPr lang="en-US" baseline="0" dirty="0" err="1" smtClean="0"/>
              <a:t>partir</a:t>
            </a:r>
            <a:r>
              <a:rPr lang="en-US" baseline="0" dirty="0" smtClean="0"/>
              <a:t> de </a:t>
            </a:r>
            <a:r>
              <a:rPr lang="en-US" baseline="0" dirty="0" err="1" smtClean="0"/>
              <a:t>una</a:t>
            </a:r>
            <a:r>
              <a:rPr lang="en-US" baseline="0" dirty="0" smtClean="0"/>
              <a:t> </a:t>
            </a:r>
            <a:r>
              <a:rPr lang="en-US" baseline="0" dirty="0" err="1" smtClean="0"/>
              <a:t>metología</a:t>
            </a:r>
            <a:r>
              <a:rPr lang="en-US" baseline="0" dirty="0" smtClean="0"/>
              <a:t> </a:t>
            </a:r>
            <a:r>
              <a:rPr lang="en-US" baseline="0" dirty="0" err="1" smtClean="0"/>
              <a:t>denominada</a:t>
            </a:r>
            <a:r>
              <a:rPr lang="en-US" baseline="0" dirty="0" smtClean="0"/>
              <a:t> </a:t>
            </a:r>
            <a:r>
              <a:rPr lang="en-US" baseline="0" dirty="0" err="1" smtClean="0"/>
              <a:t>como</a:t>
            </a:r>
            <a:r>
              <a:rPr lang="en-US" baseline="0" dirty="0" smtClean="0"/>
              <a:t> </a:t>
            </a:r>
            <a:r>
              <a:rPr lang="en-US" baseline="0" dirty="0" err="1" smtClean="0"/>
              <a:t>árboles</a:t>
            </a:r>
            <a:r>
              <a:rPr lang="en-US" baseline="0" dirty="0" smtClean="0"/>
              <a:t> </a:t>
            </a:r>
            <a:r>
              <a:rPr lang="en-US" baseline="0" dirty="0" err="1" smtClean="0"/>
              <a:t>condicionales</a:t>
            </a:r>
            <a:r>
              <a:rPr lang="en-US" baseline="0" dirty="0" smtClean="0"/>
              <a:t> </a:t>
            </a:r>
            <a:r>
              <a:rPr lang="en-US" baseline="0" dirty="0" err="1" smtClean="0"/>
              <a:t>identificamos</a:t>
            </a:r>
            <a:r>
              <a:rPr lang="en-US" baseline="0" dirty="0" smtClean="0"/>
              <a:t> la </a:t>
            </a:r>
            <a:r>
              <a:rPr lang="en-US" baseline="0" dirty="0" err="1" smtClean="0"/>
              <a:t>combinacion</a:t>
            </a:r>
            <a:r>
              <a:rPr lang="en-US" baseline="0" dirty="0" smtClean="0"/>
              <a:t> de variables que </a:t>
            </a:r>
            <a:r>
              <a:rPr lang="en-US" baseline="0" dirty="0" err="1" smtClean="0"/>
              <a:t>más</a:t>
            </a:r>
            <a:r>
              <a:rPr lang="en-US" baseline="0" dirty="0" smtClean="0"/>
              <a:t> </a:t>
            </a:r>
            <a:r>
              <a:rPr lang="en-US" baseline="0" dirty="0" err="1" smtClean="0"/>
              <a:t>afectava</a:t>
            </a:r>
            <a:r>
              <a:rPr lang="en-US" baseline="0" dirty="0" smtClean="0"/>
              <a:t> el </a:t>
            </a:r>
            <a:r>
              <a:rPr lang="en-US" baseline="0" dirty="0" err="1" smtClean="0"/>
              <a:t>rendimento</a:t>
            </a:r>
            <a:r>
              <a:rPr lang="en-US" baseline="0" dirty="0" smtClean="0"/>
              <a:t> entre </a:t>
            </a:r>
            <a:r>
              <a:rPr lang="en-US" baseline="0" dirty="0" err="1" smtClean="0"/>
              <a:t>ellas</a:t>
            </a:r>
            <a:r>
              <a:rPr lang="en-US" baseline="0" dirty="0" smtClean="0"/>
              <a:t> </a:t>
            </a:r>
            <a:r>
              <a:rPr lang="en-US" baseline="0" dirty="0" err="1" smtClean="0"/>
              <a:t>encotrames</a:t>
            </a:r>
            <a:r>
              <a:rPr lang="en-US" baseline="0" dirty="0" smtClean="0"/>
              <a:t> que,….. </a:t>
            </a:r>
            <a:endParaRPr lang="es-CO" dirty="0" smtClean="0"/>
          </a:p>
          <a:p>
            <a:endParaRPr lang="es-CO" dirty="0"/>
          </a:p>
        </p:txBody>
      </p:sp>
      <p:sp>
        <p:nvSpPr>
          <p:cNvPr id="4" name="Footer Placeholder 3"/>
          <p:cNvSpPr>
            <a:spLocks noGrp="1"/>
          </p:cNvSpPr>
          <p:nvPr>
            <p:ph type="ftr" sz="quarter" idx="10"/>
          </p:nvPr>
        </p:nvSpPr>
        <p:spPr>
          <a:xfrm>
            <a:off x="0" y="8685213"/>
            <a:ext cx="2971800" cy="458787"/>
          </a:xfrm>
          <a:prstGeom prst="rect">
            <a:avLst/>
          </a:prstGeom>
        </p:spPr>
        <p:txBody>
          <a:bodyPr/>
          <a:lstStyle/>
          <a:p>
            <a:pPr>
              <a:defRPr/>
            </a:pPr>
            <a:r>
              <a:rPr lang="es-CO" smtClean="0"/>
              <a:t>CIAT</a:t>
            </a:r>
            <a:endParaRPr lang="es-CO"/>
          </a:p>
        </p:txBody>
      </p:sp>
      <p:sp>
        <p:nvSpPr>
          <p:cNvPr id="5" name="Slide Number Placeholder 4"/>
          <p:cNvSpPr>
            <a:spLocks noGrp="1"/>
          </p:cNvSpPr>
          <p:nvPr>
            <p:ph type="sldNum" sz="quarter" idx="11"/>
          </p:nvPr>
        </p:nvSpPr>
        <p:spPr>
          <a:xfrm>
            <a:off x="3884613" y="8685213"/>
            <a:ext cx="2971800" cy="458787"/>
          </a:xfrm>
          <a:prstGeom prst="rect">
            <a:avLst/>
          </a:prstGeom>
        </p:spPr>
        <p:txBody>
          <a:bodyPr/>
          <a:lstStyle/>
          <a:p>
            <a:pPr>
              <a:defRPr/>
            </a:pPr>
            <a:fld id="{DD4FE5F5-45CC-4D50-9D28-DD84F89F6BFA}" type="slidenum">
              <a:rPr lang="es-CO" smtClean="0"/>
              <a:pPr>
                <a:defRPr/>
              </a:pPr>
              <a:t>14</a:t>
            </a:fld>
            <a:endParaRPr lang="es-CO"/>
          </a:p>
        </p:txBody>
      </p:sp>
    </p:spTree>
    <p:extLst>
      <p:ext uri="{BB962C8B-B14F-4D97-AF65-F5344CB8AC3E}">
        <p14:creationId xmlns:p14="http://schemas.microsoft.com/office/powerpoint/2010/main" val="2318838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smtClean="0"/>
              <a:t>Encontramos</a:t>
            </a:r>
            <a:r>
              <a:rPr lang="en-US" baseline="0" dirty="0" smtClean="0"/>
              <a:t> </a:t>
            </a:r>
            <a:r>
              <a:rPr lang="en-US" baseline="0" dirty="0" err="1" smtClean="0"/>
              <a:t>cómo</a:t>
            </a:r>
            <a:r>
              <a:rPr lang="en-US" baseline="0" dirty="0" smtClean="0"/>
              <a:t> se </a:t>
            </a:r>
            <a:r>
              <a:rPr lang="en-US" baseline="0" dirty="0" err="1" smtClean="0"/>
              <a:t>daban</a:t>
            </a:r>
            <a:r>
              <a:rPr lang="en-US" baseline="0" dirty="0" smtClean="0"/>
              <a:t> </a:t>
            </a:r>
            <a:r>
              <a:rPr lang="en-US" baseline="0" dirty="0" err="1" smtClean="0"/>
              <a:t>esas</a:t>
            </a:r>
            <a:r>
              <a:rPr lang="en-US" baseline="0" dirty="0" smtClean="0"/>
              <a:t> </a:t>
            </a:r>
            <a:r>
              <a:rPr lang="en-US" baseline="0" dirty="0" err="1" smtClean="0"/>
              <a:t>relaciones</a:t>
            </a:r>
            <a:r>
              <a:rPr lang="en-US" baseline="0" dirty="0" smtClean="0"/>
              <a:t> entre las </a:t>
            </a:r>
            <a:r>
              <a:rPr lang="en-US" baseline="0" dirty="0" err="1" smtClean="0"/>
              <a:t>principales</a:t>
            </a:r>
            <a:r>
              <a:rPr lang="en-US" baseline="0" dirty="0" smtClean="0"/>
              <a:t> variables </a:t>
            </a:r>
            <a:r>
              <a:rPr lang="en-US" baseline="0" dirty="0" err="1" smtClean="0"/>
              <a:t>seleccionadas</a:t>
            </a:r>
            <a:r>
              <a:rPr lang="en-US" baseline="0" dirty="0" smtClean="0"/>
              <a:t> entre </a:t>
            </a:r>
            <a:r>
              <a:rPr lang="en-US" baseline="0" dirty="0" err="1" smtClean="0"/>
              <a:t>ellos</a:t>
            </a:r>
            <a:r>
              <a:rPr lang="en-US" baseline="0" dirty="0" smtClean="0"/>
              <a:t> </a:t>
            </a:r>
            <a:r>
              <a:rPr lang="en-US" baseline="0" dirty="0" err="1" smtClean="0"/>
              <a:t>cantidades</a:t>
            </a:r>
            <a:r>
              <a:rPr lang="en-US" baseline="0" dirty="0" smtClean="0"/>
              <a:t> </a:t>
            </a:r>
            <a:r>
              <a:rPr lang="en-US" baseline="0" dirty="0" err="1" smtClean="0"/>
              <a:t>apropiadas</a:t>
            </a:r>
            <a:r>
              <a:rPr lang="en-US" baseline="0" dirty="0" smtClean="0"/>
              <a:t>,..</a:t>
            </a:r>
            <a:endParaRPr lang="es-CO" dirty="0"/>
          </a:p>
        </p:txBody>
      </p:sp>
      <p:sp>
        <p:nvSpPr>
          <p:cNvPr id="4" name="Footer Placeholder 3"/>
          <p:cNvSpPr>
            <a:spLocks noGrp="1"/>
          </p:cNvSpPr>
          <p:nvPr>
            <p:ph type="ftr" sz="quarter" idx="10"/>
          </p:nvPr>
        </p:nvSpPr>
        <p:spPr>
          <a:xfrm>
            <a:off x="0" y="8685213"/>
            <a:ext cx="2971800" cy="458787"/>
          </a:xfrm>
          <a:prstGeom prst="rect">
            <a:avLst/>
          </a:prstGeom>
        </p:spPr>
        <p:txBody>
          <a:bodyPr/>
          <a:lstStyle/>
          <a:p>
            <a:pPr>
              <a:defRPr/>
            </a:pPr>
            <a:r>
              <a:rPr lang="es-CO" smtClean="0"/>
              <a:t>CIAT</a:t>
            </a:r>
            <a:endParaRPr lang="es-CO"/>
          </a:p>
        </p:txBody>
      </p:sp>
      <p:sp>
        <p:nvSpPr>
          <p:cNvPr id="5" name="Slide Number Placeholder 4"/>
          <p:cNvSpPr>
            <a:spLocks noGrp="1"/>
          </p:cNvSpPr>
          <p:nvPr>
            <p:ph type="sldNum" sz="quarter" idx="11"/>
          </p:nvPr>
        </p:nvSpPr>
        <p:spPr>
          <a:xfrm>
            <a:off x="3884613" y="8685213"/>
            <a:ext cx="2971800" cy="458787"/>
          </a:xfrm>
          <a:prstGeom prst="rect">
            <a:avLst/>
          </a:prstGeom>
        </p:spPr>
        <p:txBody>
          <a:bodyPr/>
          <a:lstStyle/>
          <a:p>
            <a:pPr>
              <a:defRPr/>
            </a:pPr>
            <a:fld id="{DD4FE5F5-45CC-4D50-9D28-DD84F89F6BFA}" type="slidenum">
              <a:rPr lang="es-CO" smtClean="0"/>
              <a:pPr>
                <a:defRPr/>
              </a:pPr>
              <a:t>15</a:t>
            </a:fld>
            <a:endParaRPr lang="es-CO"/>
          </a:p>
        </p:txBody>
      </p:sp>
    </p:spTree>
    <p:extLst>
      <p:ext uri="{BB962C8B-B14F-4D97-AF65-F5344CB8AC3E}">
        <p14:creationId xmlns:p14="http://schemas.microsoft.com/office/powerpoint/2010/main" val="40630765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dirty="0" smtClean="0">
                <a:effectLst/>
              </a:rPr>
              <a:t>DDE: Dias </a:t>
            </a:r>
            <a:r>
              <a:rPr lang="en-US" sz="1200" b="0" dirty="0" err="1" smtClean="0">
                <a:effectLst/>
              </a:rPr>
              <a:t>Después</a:t>
            </a:r>
            <a:r>
              <a:rPr lang="en-US" sz="1200" b="0" dirty="0" smtClean="0">
                <a:effectLst/>
              </a:rPr>
              <a:t> </a:t>
            </a:r>
            <a:r>
              <a:rPr lang="en-US" sz="1200" b="0" dirty="0" err="1" smtClean="0">
                <a:effectLst/>
              </a:rPr>
              <a:t>Emergencia</a:t>
            </a:r>
            <a:r>
              <a:rPr lang="en-US" sz="1200" b="0" dirty="0" smtClean="0">
                <a:effectLst/>
              </a:rPr>
              <a:t>- Days After Emergence </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DAS: Dias antes </a:t>
            </a:r>
            <a:r>
              <a:rPr lang="en-US" dirty="0" err="1" smtClean="0"/>
              <a:t>siembra</a:t>
            </a:r>
            <a:r>
              <a:rPr lang="en-US" dirty="0" smtClean="0"/>
              <a:t>, </a:t>
            </a:r>
            <a:r>
              <a:rPr lang="en-US" sz="1200" b="0" dirty="0" smtClean="0">
                <a:effectLst/>
              </a:rPr>
              <a:t>days before planting, DDS: Dias </a:t>
            </a:r>
            <a:r>
              <a:rPr lang="en-US" sz="1200" b="0" dirty="0" err="1" smtClean="0">
                <a:effectLst/>
              </a:rPr>
              <a:t>Después</a:t>
            </a:r>
            <a:r>
              <a:rPr lang="en-US" sz="1200" b="0" dirty="0" smtClean="0">
                <a:effectLst/>
              </a:rPr>
              <a:t> </a:t>
            </a:r>
            <a:r>
              <a:rPr lang="en-US" sz="1200" b="0" dirty="0" err="1" smtClean="0">
                <a:effectLst/>
              </a:rPr>
              <a:t>Siembra</a:t>
            </a:r>
            <a:r>
              <a:rPr lang="en-US" sz="1200" b="0" dirty="0" smtClean="0">
                <a:effectLst/>
              </a:rPr>
              <a:t>, Days after Planting</a:t>
            </a:r>
            <a:endParaRPr lang="es-CO" dirty="0" smtClean="0"/>
          </a:p>
          <a:p>
            <a:r>
              <a:rPr lang="en-US" dirty="0" smtClean="0"/>
              <a:t>DBF: </a:t>
            </a:r>
            <a:r>
              <a:rPr lang="en-US" sz="1200" b="0" dirty="0" smtClean="0">
                <a:effectLst/>
              </a:rPr>
              <a:t>days before flowering , DAF: Days after Flowering</a:t>
            </a:r>
            <a:endParaRPr lang="es-CO" dirty="0"/>
          </a:p>
        </p:txBody>
      </p:sp>
      <p:sp>
        <p:nvSpPr>
          <p:cNvPr id="4" name="Footer Placeholder 3"/>
          <p:cNvSpPr>
            <a:spLocks noGrp="1"/>
          </p:cNvSpPr>
          <p:nvPr>
            <p:ph type="ftr" sz="quarter" idx="10"/>
          </p:nvPr>
        </p:nvSpPr>
        <p:spPr>
          <a:xfrm>
            <a:off x="0" y="8685213"/>
            <a:ext cx="2971800" cy="458787"/>
          </a:xfrm>
          <a:prstGeom prst="rect">
            <a:avLst/>
          </a:prstGeom>
        </p:spPr>
        <p:txBody>
          <a:bodyPr/>
          <a:lstStyle/>
          <a:p>
            <a:pPr>
              <a:defRPr/>
            </a:pPr>
            <a:r>
              <a:rPr lang="es-CO" smtClean="0"/>
              <a:t>CIAT</a:t>
            </a:r>
            <a:endParaRPr lang="es-CO"/>
          </a:p>
        </p:txBody>
      </p:sp>
      <p:sp>
        <p:nvSpPr>
          <p:cNvPr id="5" name="Slide Number Placeholder 4"/>
          <p:cNvSpPr>
            <a:spLocks noGrp="1"/>
          </p:cNvSpPr>
          <p:nvPr>
            <p:ph type="sldNum" sz="quarter" idx="11"/>
          </p:nvPr>
        </p:nvSpPr>
        <p:spPr>
          <a:xfrm>
            <a:off x="3884613" y="8685213"/>
            <a:ext cx="2971800" cy="458787"/>
          </a:xfrm>
          <a:prstGeom prst="rect">
            <a:avLst/>
          </a:prstGeom>
        </p:spPr>
        <p:txBody>
          <a:bodyPr/>
          <a:lstStyle/>
          <a:p>
            <a:pPr>
              <a:defRPr/>
            </a:pPr>
            <a:fld id="{DD4FE5F5-45CC-4D50-9D28-DD84F89F6BFA}" type="slidenum">
              <a:rPr lang="es-CO" smtClean="0"/>
              <a:pPr>
                <a:defRPr/>
              </a:pPr>
              <a:t>16</a:t>
            </a:fld>
            <a:endParaRPr lang="es-CO"/>
          </a:p>
        </p:txBody>
      </p:sp>
    </p:spTree>
    <p:extLst>
      <p:ext uri="{BB962C8B-B14F-4D97-AF65-F5344CB8AC3E}">
        <p14:creationId xmlns:p14="http://schemas.microsoft.com/office/powerpoint/2010/main" val="42026138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smtClean="0"/>
              <a:t>Distribución</a:t>
            </a:r>
            <a:r>
              <a:rPr lang="en-US" dirty="0" smtClean="0"/>
              <a:t> del</a:t>
            </a:r>
            <a:r>
              <a:rPr lang="en-US" baseline="0" dirty="0" smtClean="0"/>
              <a:t> </a:t>
            </a:r>
            <a:r>
              <a:rPr lang="en-US" baseline="0" dirty="0" err="1" smtClean="0"/>
              <a:t>rendmiento</a:t>
            </a:r>
            <a:r>
              <a:rPr lang="en-US" baseline="0" dirty="0" smtClean="0"/>
              <a:t> de </a:t>
            </a:r>
            <a:r>
              <a:rPr lang="en-US" baseline="0" dirty="0" err="1" smtClean="0"/>
              <a:t>acuerdo</a:t>
            </a:r>
            <a:r>
              <a:rPr lang="en-US" baseline="0" dirty="0" smtClean="0"/>
              <a:t> a </a:t>
            </a:r>
            <a:r>
              <a:rPr lang="en-US" baseline="0" dirty="0" err="1" smtClean="0"/>
              <a:t>los</a:t>
            </a:r>
            <a:r>
              <a:rPr lang="en-US" baseline="0" dirty="0" smtClean="0"/>
              <a:t> que </a:t>
            </a:r>
            <a:r>
              <a:rPr lang="en-US" baseline="0" dirty="0" err="1" smtClean="0"/>
              <a:t>segun</a:t>
            </a:r>
            <a:r>
              <a:rPr lang="en-US" baseline="0" dirty="0" smtClean="0"/>
              <a:t> </a:t>
            </a:r>
            <a:r>
              <a:rPr lang="en-US" baseline="0" dirty="0" err="1" smtClean="0"/>
              <a:t>nuestra</a:t>
            </a:r>
            <a:r>
              <a:rPr lang="en-US" baseline="0" dirty="0" smtClean="0"/>
              <a:t> base de </a:t>
            </a:r>
            <a:r>
              <a:rPr lang="en-US" baseline="0" dirty="0" err="1" smtClean="0"/>
              <a:t>datos</a:t>
            </a:r>
            <a:r>
              <a:rPr lang="en-US" baseline="0" dirty="0" smtClean="0"/>
              <a:t> </a:t>
            </a:r>
            <a:r>
              <a:rPr lang="en-US" baseline="0" dirty="0" err="1" smtClean="0"/>
              <a:t>aplicaban</a:t>
            </a:r>
            <a:r>
              <a:rPr lang="en-US" baseline="0" dirty="0" smtClean="0"/>
              <a:t> </a:t>
            </a:r>
            <a:r>
              <a:rPr lang="en-US" baseline="0" dirty="0" err="1" smtClean="0"/>
              <a:t>buenas</a:t>
            </a:r>
            <a:r>
              <a:rPr lang="en-US" baseline="0" dirty="0" smtClean="0"/>
              <a:t> </a:t>
            </a:r>
            <a:r>
              <a:rPr lang="en-US" baseline="0" dirty="0" err="1" smtClean="0"/>
              <a:t>prácticas</a:t>
            </a:r>
            <a:endParaRPr lang="en-US" dirty="0" smtClean="0"/>
          </a:p>
          <a:p>
            <a:endParaRPr lang="en-US" dirty="0" smtClean="0"/>
          </a:p>
          <a:p>
            <a:endParaRPr lang="es-CO" dirty="0"/>
          </a:p>
        </p:txBody>
      </p:sp>
      <p:sp>
        <p:nvSpPr>
          <p:cNvPr id="4" name="Footer Placeholder 3"/>
          <p:cNvSpPr>
            <a:spLocks noGrp="1"/>
          </p:cNvSpPr>
          <p:nvPr>
            <p:ph type="ftr" sz="quarter" idx="10"/>
          </p:nvPr>
        </p:nvSpPr>
        <p:spPr>
          <a:xfrm>
            <a:off x="0" y="8685213"/>
            <a:ext cx="2971800" cy="458787"/>
          </a:xfrm>
          <a:prstGeom prst="rect">
            <a:avLst/>
          </a:prstGeom>
        </p:spPr>
        <p:txBody>
          <a:bodyPr/>
          <a:lstStyle/>
          <a:p>
            <a:pPr>
              <a:defRPr/>
            </a:pPr>
            <a:r>
              <a:rPr lang="es-CO" smtClean="0"/>
              <a:t>CIAT</a:t>
            </a:r>
            <a:endParaRPr lang="es-CO"/>
          </a:p>
        </p:txBody>
      </p:sp>
      <p:sp>
        <p:nvSpPr>
          <p:cNvPr id="5" name="Slide Number Placeholder 4"/>
          <p:cNvSpPr>
            <a:spLocks noGrp="1"/>
          </p:cNvSpPr>
          <p:nvPr>
            <p:ph type="sldNum" sz="quarter" idx="11"/>
          </p:nvPr>
        </p:nvSpPr>
        <p:spPr>
          <a:xfrm>
            <a:off x="3884613" y="8685213"/>
            <a:ext cx="2971800" cy="458787"/>
          </a:xfrm>
          <a:prstGeom prst="rect">
            <a:avLst/>
          </a:prstGeom>
        </p:spPr>
        <p:txBody>
          <a:bodyPr/>
          <a:lstStyle/>
          <a:p>
            <a:pPr>
              <a:defRPr/>
            </a:pPr>
            <a:fld id="{DD4FE5F5-45CC-4D50-9D28-DD84F89F6BFA}" type="slidenum">
              <a:rPr lang="es-CO" smtClean="0"/>
              <a:pPr>
                <a:defRPr/>
              </a:pPr>
              <a:t>17</a:t>
            </a:fld>
            <a:endParaRPr lang="es-CO"/>
          </a:p>
        </p:txBody>
      </p:sp>
    </p:spTree>
    <p:extLst>
      <p:ext uri="{BB962C8B-B14F-4D97-AF65-F5344CB8AC3E}">
        <p14:creationId xmlns:p14="http://schemas.microsoft.com/office/powerpoint/2010/main" val="8412597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CO" dirty="0" smtClean="0"/>
              <a:t>El cobre juega un papel activo en funciones enzimáticas clave como la respiración y la fotosíntesis, y las proteínas de Cu están implicadas en la lignificación, metabolismo anaeróbico, mecanismo de defensa celular y el metabolismo hormonal. </a:t>
            </a:r>
            <a:endParaRPr lang="es-CO" sz="1200" b="0" i="0" kern="1200" dirty="0" smtClean="0">
              <a:solidFill>
                <a:schemeClr val="tx1"/>
              </a:solidFill>
              <a:effectLst/>
              <a:latin typeface="+mn-lt"/>
              <a:ea typeface="+mn-ea"/>
              <a:cs typeface="+mn-cs"/>
            </a:endParaRPr>
          </a:p>
          <a:p>
            <a:endParaRPr lang="es-CO" sz="1200" b="0" i="0" kern="1200" dirty="0" smtClean="0">
              <a:solidFill>
                <a:schemeClr val="tx1"/>
              </a:solidFill>
              <a:effectLst/>
              <a:latin typeface="+mn-lt"/>
              <a:ea typeface="+mn-ea"/>
              <a:cs typeface="+mn-cs"/>
            </a:endParaRPr>
          </a:p>
          <a:p>
            <a:r>
              <a:rPr lang="es-CO" sz="1200" b="0" i="0" kern="1200" dirty="0" smtClean="0">
                <a:solidFill>
                  <a:schemeClr val="tx1"/>
                </a:solidFill>
                <a:effectLst/>
                <a:latin typeface="+mn-lt"/>
                <a:ea typeface="+mn-ea"/>
                <a:cs typeface="+mn-cs"/>
              </a:rPr>
              <a:t>La segunda variable es </a:t>
            </a:r>
            <a:r>
              <a:rPr lang="es-CO" sz="1200" b="1" i="0" u="sng" kern="1200" dirty="0" smtClean="0">
                <a:solidFill>
                  <a:schemeClr val="tx1"/>
                </a:solidFill>
                <a:effectLst/>
                <a:latin typeface="+mn-lt"/>
                <a:ea typeface="+mn-ea"/>
                <a:cs typeface="+mn-cs"/>
              </a:rPr>
              <a:t>Sodio</a:t>
            </a:r>
            <a:r>
              <a:rPr lang="es-CO" sz="1200" b="0" i="0" kern="1200" dirty="0" smtClean="0">
                <a:solidFill>
                  <a:schemeClr val="tx1"/>
                </a:solidFill>
                <a:effectLst/>
                <a:latin typeface="+mn-lt"/>
                <a:ea typeface="+mn-ea"/>
                <a:cs typeface="+mn-cs"/>
              </a:rPr>
              <a:t>.</a:t>
            </a:r>
            <a:r>
              <a:rPr lang="es-CO" sz="1200" b="0" i="0" kern="1200" baseline="0" dirty="0" smtClean="0">
                <a:solidFill>
                  <a:schemeClr val="tx1"/>
                </a:solidFill>
                <a:effectLst/>
                <a:latin typeface="+mn-lt"/>
                <a:ea typeface="+mn-ea"/>
                <a:cs typeface="+mn-cs"/>
              </a:rPr>
              <a:t> E</a:t>
            </a:r>
            <a:r>
              <a:rPr lang="es-CO" sz="1200" b="0" i="0" kern="1200" dirty="0" smtClean="0">
                <a:solidFill>
                  <a:schemeClr val="tx1"/>
                </a:solidFill>
                <a:effectLst/>
                <a:latin typeface="+mn-lt"/>
                <a:ea typeface="+mn-ea"/>
                <a:cs typeface="+mn-cs"/>
              </a:rPr>
              <a:t>l contenido alto de sales, individuales o combinación de las mismas en el suelo, causan un retraso en el crecimiento de las plantas, daños en los tejidos y decrecimiento en rendimiento. Sería muy interesante</a:t>
            </a:r>
            <a:r>
              <a:rPr lang="es-CO" sz="1200" b="0" i="0" kern="1200" baseline="0" dirty="0" smtClean="0">
                <a:solidFill>
                  <a:schemeClr val="tx1"/>
                </a:solidFill>
                <a:effectLst/>
                <a:latin typeface="+mn-lt"/>
                <a:ea typeface="+mn-ea"/>
                <a:cs typeface="+mn-cs"/>
              </a:rPr>
              <a:t> complementar con datos de </a:t>
            </a:r>
            <a:r>
              <a:rPr lang="es-CO" sz="1200" b="0" i="0" kern="1200" dirty="0" smtClean="0">
                <a:solidFill>
                  <a:schemeClr val="tx1"/>
                </a:solidFill>
                <a:effectLst/>
                <a:latin typeface="+mn-lt"/>
                <a:ea typeface="+mn-ea"/>
                <a:cs typeface="+mn-cs"/>
              </a:rPr>
              <a:t>conductividad eléctrica, ya que principio de que cuanto mayor es la concentración de sales en la solución del suelo, mayor es la corriente eléctrica que puede ser trasmitida a través de ella. Por lo tanto un suelo con alta C.E. no permite una buena absorción de agua ni de nutrientes por parte de la planta ya que el esfuerzo que ella tiene que hacer para tomarlos es cada vez más grande, lo que invierte el proceso osmótico y es el suelo el que toma el agua de la planta y no lo contrario.</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fld id="{52273CF7-084E-43A1-AAD8-B86B298D0383}" type="slidenum">
              <a:rPr lang="en-GB" smtClean="0"/>
              <a:t>18</a:t>
            </a:fld>
            <a:endParaRPr lang="en-GB"/>
          </a:p>
        </p:txBody>
      </p:sp>
    </p:spTree>
    <p:extLst>
      <p:ext uri="{BB962C8B-B14F-4D97-AF65-F5344CB8AC3E}">
        <p14:creationId xmlns:p14="http://schemas.microsoft.com/office/powerpoint/2010/main" val="20317723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Shape 46"/>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100" b="0" i="0" u="none" strike="noStrike" cap="none" baseline="0" dirty="0">
              <a:solidFill>
                <a:schemeClr val="dk1"/>
              </a:solidFill>
              <a:latin typeface="Arial"/>
              <a:ea typeface="Arial"/>
              <a:cs typeface="Arial"/>
              <a:sym typeface="Arial"/>
            </a:endParaRPr>
          </a:p>
        </p:txBody>
      </p:sp>
      <p:sp>
        <p:nvSpPr>
          <p:cNvPr id="47" name="Shape 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790524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CO" dirty="0"/>
          </a:p>
        </p:txBody>
      </p:sp>
      <p:sp>
        <p:nvSpPr>
          <p:cNvPr id="4" name="Footer Placeholder 3"/>
          <p:cNvSpPr>
            <a:spLocks noGrp="1"/>
          </p:cNvSpPr>
          <p:nvPr>
            <p:ph type="ftr" sz="quarter" idx="10"/>
          </p:nvPr>
        </p:nvSpPr>
        <p:spPr/>
        <p:txBody>
          <a:bodyPr/>
          <a:lstStyle/>
          <a:p>
            <a:pPr>
              <a:defRPr/>
            </a:pPr>
            <a:r>
              <a:rPr lang="es-CO" smtClean="0"/>
              <a:t>CIAT</a:t>
            </a:r>
            <a:endParaRPr lang="es-CO"/>
          </a:p>
        </p:txBody>
      </p:sp>
      <p:sp>
        <p:nvSpPr>
          <p:cNvPr id="5" name="Slide Number Placeholder 4"/>
          <p:cNvSpPr>
            <a:spLocks noGrp="1"/>
          </p:cNvSpPr>
          <p:nvPr>
            <p:ph type="sldNum" sz="quarter" idx="11"/>
          </p:nvPr>
        </p:nvSpPr>
        <p:spPr/>
        <p:txBody>
          <a:bodyPr/>
          <a:lstStyle/>
          <a:p>
            <a:pPr>
              <a:defRPr/>
            </a:pPr>
            <a:fld id="{DD4FE5F5-45CC-4D50-9D28-DD84F89F6BFA}" type="slidenum">
              <a:rPr lang="es-CO" smtClean="0"/>
              <a:pPr>
                <a:defRPr/>
              </a:pPr>
              <a:t>2</a:t>
            </a:fld>
            <a:endParaRPr lang="es-CO"/>
          </a:p>
        </p:txBody>
      </p:sp>
    </p:spTree>
    <p:extLst>
      <p:ext uri="{BB962C8B-B14F-4D97-AF65-F5344CB8AC3E}">
        <p14:creationId xmlns:p14="http://schemas.microsoft.com/office/powerpoint/2010/main" val="37991927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2EA0E290-B7F0-4C81-AF9D-12853859F15F}" type="slidenum">
              <a:rPr lang="fr-FR" sz="1200"/>
              <a:pPr algn="r"/>
              <a:t>20</a:t>
            </a:fld>
            <a:endParaRPr lang="fr-FR" sz="1200"/>
          </a:p>
        </p:txBody>
      </p:sp>
      <p:sp>
        <p:nvSpPr>
          <p:cNvPr id="140291" name="Rectangle 2"/>
          <p:cNvSpPr>
            <a:spLocks noGrp="1" noRot="1" noChangeAspect="1" noChangeArrowheads="1" noTextEdit="1"/>
          </p:cNvSpPr>
          <p:nvPr>
            <p:ph type="sldImg"/>
          </p:nvPr>
        </p:nvSpPr>
        <p:spPr>
          <a:xfrm>
            <a:off x="381000" y="685800"/>
            <a:ext cx="6096000" cy="3429000"/>
          </a:xfrm>
          <a:ln/>
        </p:spPr>
      </p:sp>
      <p:sp>
        <p:nvSpPr>
          <p:cNvPr id="140292" name="Rectangle 3"/>
          <p:cNvSpPr>
            <a:spLocks noGrp="1" noChangeArrowheads="1"/>
          </p:cNvSpPr>
          <p:nvPr>
            <p:ph type="body" idx="1"/>
          </p:nvPr>
        </p:nvSpPr>
        <p:spPr>
          <a:noFill/>
          <a:ln/>
        </p:spPr>
        <p:txBody>
          <a:bodyPr/>
          <a:lstStyle/>
          <a:p>
            <a:pPr eaLnBrk="1" hangingPunct="1"/>
            <a:r>
              <a:rPr lang="en-US" dirty="0" smtClean="0"/>
              <a:t>El 2014</a:t>
            </a:r>
            <a:r>
              <a:rPr lang="en-US" baseline="0" dirty="0" smtClean="0"/>
              <a:t> </a:t>
            </a:r>
            <a:r>
              <a:rPr lang="en-US" baseline="0" dirty="0" err="1" smtClean="0"/>
              <a:t>nuestro</a:t>
            </a:r>
            <a:r>
              <a:rPr lang="en-US" baseline="0" dirty="0" smtClean="0"/>
              <a:t> </a:t>
            </a:r>
            <a:r>
              <a:rPr lang="en-US" baseline="0" dirty="0" err="1" smtClean="0"/>
              <a:t>grupo</a:t>
            </a:r>
            <a:r>
              <a:rPr lang="en-US" baseline="0" dirty="0" smtClean="0"/>
              <a:t> </a:t>
            </a:r>
            <a:r>
              <a:rPr lang="en-US" baseline="0" dirty="0" err="1" smtClean="0"/>
              <a:t>fue</a:t>
            </a:r>
            <a:r>
              <a:rPr lang="en-US" baseline="0" dirty="0" smtClean="0"/>
              <a:t> </a:t>
            </a:r>
            <a:r>
              <a:rPr lang="en-US" baseline="0" dirty="0" err="1" smtClean="0"/>
              <a:t>reconiocido</a:t>
            </a:r>
            <a:r>
              <a:rPr lang="en-US" baseline="0" dirty="0" smtClean="0"/>
              <a:t> </a:t>
            </a:r>
            <a:r>
              <a:rPr lang="en-US" baseline="0" dirty="0" err="1" smtClean="0"/>
              <a:t>como</a:t>
            </a:r>
            <a:r>
              <a:rPr lang="en-US" baseline="0" dirty="0" smtClean="0"/>
              <a:t> </a:t>
            </a:r>
            <a:r>
              <a:rPr lang="en-US" baseline="0" dirty="0" err="1" smtClean="0"/>
              <a:t>una</a:t>
            </a:r>
            <a:r>
              <a:rPr lang="en-US" baseline="0" dirty="0" smtClean="0"/>
              <a:t> de las </a:t>
            </a:r>
            <a:r>
              <a:rPr lang="en-US" baseline="0" dirty="0" err="1" smtClean="0"/>
              <a:t>mejores</a:t>
            </a:r>
            <a:r>
              <a:rPr lang="en-US" baseline="0" dirty="0" smtClean="0"/>
              <a:t> </a:t>
            </a:r>
            <a:r>
              <a:rPr lang="en-US" baseline="0" dirty="0" err="1" smtClean="0"/>
              <a:t>iniciativas</a:t>
            </a:r>
            <a:r>
              <a:rPr lang="en-US" baseline="0" dirty="0" smtClean="0"/>
              <a:t> que </a:t>
            </a:r>
            <a:r>
              <a:rPr lang="en-US" baseline="0" dirty="0" err="1" smtClean="0"/>
              <a:t>trabajaba</a:t>
            </a:r>
            <a:r>
              <a:rPr lang="en-US" baseline="0" dirty="0" smtClean="0"/>
              <a:t> </a:t>
            </a:r>
            <a:r>
              <a:rPr lang="en-US" baseline="0" dirty="0" err="1" smtClean="0"/>
              <a:t>adaptación</a:t>
            </a:r>
            <a:r>
              <a:rPr lang="en-US" baseline="0" dirty="0" smtClean="0"/>
              <a:t> al </a:t>
            </a:r>
            <a:r>
              <a:rPr lang="en-US" baseline="0" dirty="0" err="1" smtClean="0"/>
              <a:t>cambio</a:t>
            </a:r>
            <a:r>
              <a:rPr lang="en-US" baseline="0" dirty="0" smtClean="0"/>
              <a:t> </a:t>
            </a:r>
            <a:r>
              <a:rPr lang="en-US" baseline="0" dirty="0" err="1" smtClean="0"/>
              <a:t>climático</a:t>
            </a:r>
            <a:r>
              <a:rPr lang="en-US" baseline="0" dirty="0" smtClean="0"/>
              <a:t>; con </a:t>
            </a:r>
            <a:r>
              <a:rPr lang="en-US" baseline="0" dirty="0" err="1" smtClean="0"/>
              <a:t>metodologías</a:t>
            </a:r>
            <a:r>
              <a:rPr lang="en-US" baseline="0" dirty="0" smtClean="0"/>
              <a:t> </a:t>
            </a:r>
            <a:r>
              <a:rPr lang="en-US" baseline="0" dirty="0" err="1" smtClean="0"/>
              <a:t>bigdata</a:t>
            </a:r>
            <a:endParaRPr lang="es-CO" dirty="0" smtClean="0"/>
          </a:p>
        </p:txBody>
      </p:sp>
    </p:spTree>
    <p:extLst>
      <p:ext uri="{BB962C8B-B14F-4D97-AF65-F5344CB8AC3E}">
        <p14:creationId xmlns:p14="http://schemas.microsoft.com/office/powerpoint/2010/main" val="32137968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a:t>
            </a:r>
            <a:r>
              <a:rPr lang="en-US" baseline="0" dirty="0" smtClean="0"/>
              <a:t> </a:t>
            </a:r>
            <a:r>
              <a:rPr lang="en-US" baseline="0" dirty="0" err="1" smtClean="0"/>
              <a:t>estan</a:t>
            </a:r>
            <a:r>
              <a:rPr lang="en-US" baseline="0" dirty="0" smtClean="0"/>
              <a:t> </a:t>
            </a:r>
            <a:r>
              <a:rPr lang="en-US" baseline="0" dirty="0" err="1" smtClean="0"/>
              <a:t>trabajando</a:t>
            </a:r>
            <a:r>
              <a:rPr lang="en-US" baseline="0" dirty="0" smtClean="0"/>
              <a:t> </a:t>
            </a:r>
            <a:r>
              <a:rPr lang="en-US" baseline="0" dirty="0" err="1" smtClean="0"/>
              <a:t>duro</a:t>
            </a:r>
            <a:r>
              <a:rPr lang="en-US" baseline="0" dirty="0" smtClean="0"/>
              <a:t> las </a:t>
            </a:r>
            <a:r>
              <a:rPr lang="en-US" baseline="0" dirty="0" err="1" smtClean="0"/>
              <a:t>imagenes</a:t>
            </a:r>
            <a:r>
              <a:rPr lang="en-US" baseline="0" dirty="0" smtClean="0"/>
              <a:t> </a:t>
            </a:r>
            <a:r>
              <a:rPr lang="en-US" baseline="0" dirty="0" err="1" smtClean="0"/>
              <a:t>modis</a:t>
            </a:r>
            <a:r>
              <a:rPr lang="en-US" baseline="0" dirty="0" smtClean="0"/>
              <a:t>; </a:t>
            </a:r>
            <a:r>
              <a:rPr lang="en-US" baseline="0" dirty="0" err="1" smtClean="0"/>
              <a:t>en</a:t>
            </a:r>
            <a:r>
              <a:rPr lang="en-US" baseline="0" dirty="0" smtClean="0"/>
              <a:t> </a:t>
            </a:r>
            <a:r>
              <a:rPr lang="en-US" baseline="0" dirty="0" err="1" smtClean="0"/>
              <a:t>este</a:t>
            </a:r>
            <a:r>
              <a:rPr lang="en-US" baseline="0" dirty="0" smtClean="0"/>
              <a:t> </a:t>
            </a:r>
            <a:r>
              <a:rPr lang="en-US" baseline="0" dirty="0" err="1" smtClean="0"/>
              <a:t>caso</a:t>
            </a:r>
            <a:r>
              <a:rPr lang="en-US" baseline="0" dirty="0" smtClean="0"/>
              <a:t> para que </a:t>
            </a:r>
            <a:r>
              <a:rPr lang="en-US" baseline="0" dirty="0" err="1" smtClean="0"/>
              <a:t>ayuden</a:t>
            </a:r>
            <a:r>
              <a:rPr lang="en-US" baseline="0" dirty="0" smtClean="0"/>
              <a:t> a determiner la </a:t>
            </a:r>
            <a:r>
              <a:rPr lang="en-US" baseline="0" dirty="0" err="1" smtClean="0"/>
              <a:t>duración</a:t>
            </a:r>
            <a:r>
              <a:rPr lang="en-US" baseline="0" dirty="0" smtClean="0"/>
              <a:t> del </a:t>
            </a:r>
            <a:r>
              <a:rPr lang="en-US" baseline="0" dirty="0" err="1" smtClean="0"/>
              <a:t>ciclo</a:t>
            </a:r>
            <a:r>
              <a:rPr lang="en-US" baseline="0" dirty="0" smtClean="0"/>
              <a:t> productive de </a:t>
            </a:r>
            <a:r>
              <a:rPr lang="en-US" baseline="0" dirty="0" err="1" smtClean="0"/>
              <a:t>arroz</a:t>
            </a:r>
            <a:r>
              <a:rPr lang="en-US" baseline="0" dirty="0" smtClean="0"/>
              <a:t> </a:t>
            </a:r>
            <a:r>
              <a:rPr lang="en-US" baseline="0" dirty="0" err="1" smtClean="0"/>
              <a:t>en</a:t>
            </a:r>
            <a:r>
              <a:rPr lang="en-US" baseline="0" dirty="0" smtClean="0"/>
              <a:t> </a:t>
            </a:r>
            <a:r>
              <a:rPr lang="en-US" baseline="0" dirty="0" err="1" smtClean="0"/>
              <a:t>algunas</a:t>
            </a:r>
            <a:r>
              <a:rPr lang="en-US" baseline="0" dirty="0" smtClean="0"/>
              <a:t> </a:t>
            </a:r>
            <a:r>
              <a:rPr lang="en-US" baseline="0" dirty="0" err="1" smtClean="0"/>
              <a:t>áreas</a:t>
            </a:r>
            <a:r>
              <a:rPr lang="en-US" baseline="0" dirty="0" smtClean="0"/>
              <a:t> del </a:t>
            </a:r>
            <a:r>
              <a:rPr lang="en-US" baseline="0" dirty="0" err="1" smtClean="0"/>
              <a:t>tolima</a:t>
            </a:r>
            <a:endParaRPr lang="es-CO" dirty="0"/>
          </a:p>
        </p:txBody>
      </p:sp>
      <p:sp>
        <p:nvSpPr>
          <p:cNvPr id="4" name="Footer Placeholder 3"/>
          <p:cNvSpPr>
            <a:spLocks noGrp="1"/>
          </p:cNvSpPr>
          <p:nvPr>
            <p:ph type="ftr" sz="quarter" idx="10"/>
          </p:nvPr>
        </p:nvSpPr>
        <p:spPr/>
        <p:txBody>
          <a:bodyPr/>
          <a:lstStyle/>
          <a:p>
            <a:pPr>
              <a:defRPr/>
            </a:pPr>
            <a:r>
              <a:rPr lang="es-CO" smtClean="0"/>
              <a:t>CIAT</a:t>
            </a:r>
            <a:endParaRPr lang="es-CO"/>
          </a:p>
        </p:txBody>
      </p:sp>
      <p:sp>
        <p:nvSpPr>
          <p:cNvPr id="5" name="Slide Number Placeholder 4"/>
          <p:cNvSpPr>
            <a:spLocks noGrp="1"/>
          </p:cNvSpPr>
          <p:nvPr>
            <p:ph type="sldNum" sz="quarter" idx="11"/>
          </p:nvPr>
        </p:nvSpPr>
        <p:spPr/>
        <p:txBody>
          <a:bodyPr/>
          <a:lstStyle/>
          <a:p>
            <a:pPr>
              <a:defRPr/>
            </a:pPr>
            <a:fld id="{DD4FE5F5-45CC-4D50-9D28-DD84F89F6BFA}" type="slidenum">
              <a:rPr lang="es-CO" smtClean="0"/>
              <a:pPr>
                <a:defRPr/>
              </a:pPr>
              <a:t>22</a:t>
            </a:fld>
            <a:endParaRPr lang="es-CO"/>
          </a:p>
        </p:txBody>
      </p:sp>
    </p:spTree>
    <p:extLst>
      <p:ext uri="{BB962C8B-B14F-4D97-AF65-F5344CB8AC3E}">
        <p14:creationId xmlns:p14="http://schemas.microsoft.com/office/powerpoint/2010/main" val="7003735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En</a:t>
            </a:r>
            <a:r>
              <a:rPr lang="en-US" baseline="0" dirty="0" smtClean="0"/>
              <a:t> conclusion </a:t>
            </a:r>
            <a:r>
              <a:rPr lang="en-US" baseline="0" dirty="0" err="1" smtClean="0"/>
              <a:t>vemos</a:t>
            </a:r>
            <a:r>
              <a:rPr lang="en-US" baseline="0" dirty="0" smtClean="0"/>
              <a:t> </a:t>
            </a:r>
            <a:r>
              <a:rPr lang="en-US" baseline="0" dirty="0" err="1" smtClean="0"/>
              <a:t>grandes</a:t>
            </a:r>
            <a:r>
              <a:rPr lang="en-US" baseline="0" dirty="0" smtClean="0"/>
              <a:t> </a:t>
            </a:r>
            <a:r>
              <a:rPr lang="en-US" baseline="0" dirty="0" err="1" smtClean="0"/>
              <a:t>oportunidades</a:t>
            </a:r>
            <a:endParaRPr lang="en-US" dirty="0"/>
          </a:p>
        </p:txBody>
      </p:sp>
      <p:sp>
        <p:nvSpPr>
          <p:cNvPr id="4" name="Footer Placeholder 3"/>
          <p:cNvSpPr>
            <a:spLocks noGrp="1"/>
          </p:cNvSpPr>
          <p:nvPr>
            <p:ph type="ftr" sz="quarter" idx="10"/>
          </p:nvPr>
        </p:nvSpPr>
        <p:spPr/>
        <p:txBody>
          <a:bodyPr/>
          <a:lstStyle/>
          <a:p>
            <a:pPr>
              <a:defRPr/>
            </a:pPr>
            <a:r>
              <a:rPr lang="es-CO" smtClean="0"/>
              <a:t>CIAT</a:t>
            </a:r>
            <a:endParaRPr lang="es-CO"/>
          </a:p>
        </p:txBody>
      </p:sp>
      <p:sp>
        <p:nvSpPr>
          <p:cNvPr id="5" name="Slide Number Placeholder 4"/>
          <p:cNvSpPr>
            <a:spLocks noGrp="1"/>
          </p:cNvSpPr>
          <p:nvPr>
            <p:ph type="sldNum" sz="quarter" idx="11"/>
          </p:nvPr>
        </p:nvSpPr>
        <p:spPr/>
        <p:txBody>
          <a:bodyPr/>
          <a:lstStyle/>
          <a:p>
            <a:pPr>
              <a:defRPr/>
            </a:pPr>
            <a:fld id="{DD4FE5F5-45CC-4D50-9D28-DD84F89F6BFA}" type="slidenum">
              <a:rPr lang="es-CO" smtClean="0"/>
              <a:pPr>
                <a:defRPr/>
              </a:pPr>
              <a:t>23</a:t>
            </a:fld>
            <a:endParaRPr lang="es-CO"/>
          </a:p>
        </p:txBody>
      </p:sp>
    </p:spTree>
    <p:extLst>
      <p:ext uri="{BB962C8B-B14F-4D97-AF65-F5344CB8AC3E}">
        <p14:creationId xmlns:p14="http://schemas.microsoft.com/office/powerpoint/2010/main" val="21072216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CO" dirty="0"/>
          </a:p>
        </p:txBody>
      </p:sp>
      <p:sp>
        <p:nvSpPr>
          <p:cNvPr id="4" name="Footer Placeholder 3"/>
          <p:cNvSpPr>
            <a:spLocks noGrp="1"/>
          </p:cNvSpPr>
          <p:nvPr>
            <p:ph type="ftr" sz="quarter" idx="10"/>
          </p:nvPr>
        </p:nvSpPr>
        <p:spPr/>
        <p:txBody>
          <a:bodyPr/>
          <a:lstStyle/>
          <a:p>
            <a:pPr>
              <a:defRPr/>
            </a:pPr>
            <a:r>
              <a:rPr lang="es-CO" smtClean="0"/>
              <a:t>CIAT</a:t>
            </a:r>
            <a:endParaRPr lang="es-CO"/>
          </a:p>
        </p:txBody>
      </p:sp>
      <p:sp>
        <p:nvSpPr>
          <p:cNvPr id="5" name="Slide Number Placeholder 4"/>
          <p:cNvSpPr>
            <a:spLocks noGrp="1"/>
          </p:cNvSpPr>
          <p:nvPr>
            <p:ph type="sldNum" sz="quarter" idx="11"/>
          </p:nvPr>
        </p:nvSpPr>
        <p:spPr/>
        <p:txBody>
          <a:bodyPr/>
          <a:lstStyle/>
          <a:p>
            <a:pPr>
              <a:defRPr/>
            </a:pPr>
            <a:fld id="{DD4FE5F5-45CC-4D50-9D28-DD84F89F6BFA}" type="slidenum">
              <a:rPr lang="es-CO" smtClean="0"/>
              <a:pPr>
                <a:defRPr/>
              </a:pPr>
              <a:t>24</a:t>
            </a:fld>
            <a:endParaRPr lang="es-CO"/>
          </a:p>
        </p:txBody>
      </p:sp>
    </p:spTree>
    <p:extLst>
      <p:ext uri="{BB962C8B-B14F-4D97-AF65-F5344CB8AC3E}">
        <p14:creationId xmlns:p14="http://schemas.microsoft.com/office/powerpoint/2010/main" val="3894458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CO" dirty="0"/>
          </a:p>
        </p:txBody>
      </p:sp>
      <p:sp>
        <p:nvSpPr>
          <p:cNvPr id="4" name="Footer Placeholder 3"/>
          <p:cNvSpPr>
            <a:spLocks noGrp="1"/>
          </p:cNvSpPr>
          <p:nvPr>
            <p:ph type="ftr" sz="quarter" idx="10"/>
          </p:nvPr>
        </p:nvSpPr>
        <p:spPr/>
        <p:txBody>
          <a:bodyPr/>
          <a:lstStyle/>
          <a:p>
            <a:pPr>
              <a:defRPr/>
            </a:pPr>
            <a:r>
              <a:rPr lang="es-CO" smtClean="0"/>
              <a:t>CIAT</a:t>
            </a:r>
            <a:endParaRPr lang="es-CO"/>
          </a:p>
        </p:txBody>
      </p:sp>
      <p:sp>
        <p:nvSpPr>
          <p:cNvPr id="5" name="Slide Number Placeholder 4"/>
          <p:cNvSpPr>
            <a:spLocks noGrp="1"/>
          </p:cNvSpPr>
          <p:nvPr>
            <p:ph type="sldNum" sz="quarter" idx="11"/>
          </p:nvPr>
        </p:nvSpPr>
        <p:spPr/>
        <p:txBody>
          <a:bodyPr/>
          <a:lstStyle/>
          <a:p>
            <a:pPr>
              <a:defRPr/>
            </a:pPr>
            <a:fld id="{DD4FE5F5-45CC-4D50-9D28-DD84F89F6BFA}" type="slidenum">
              <a:rPr lang="es-CO" smtClean="0"/>
              <a:pPr>
                <a:defRPr/>
              </a:pPr>
              <a:t>3</a:t>
            </a:fld>
            <a:endParaRPr lang="es-CO"/>
          </a:p>
        </p:txBody>
      </p:sp>
    </p:spTree>
    <p:extLst>
      <p:ext uri="{BB962C8B-B14F-4D97-AF65-F5344CB8AC3E}">
        <p14:creationId xmlns:p14="http://schemas.microsoft.com/office/powerpoint/2010/main" val="3982753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CO" dirty="0"/>
          </a:p>
        </p:txBody>
      </p:sp>
      <p:sp>
        <p:nvSpPr>
          <p:cNvPr id="4" name="Footer Placeholder 3"/>
          <p:cNvSpPr>
            <a:spLocks noGrp="1"/>
          </p:cNvSpPr>
          <p:nvPr>
            <p:ph type="ftr" sz="quarter" idx="10"/>
          </p:nvPr>
        </p:nvSpPr>
        <p:spPr/>
        <p:txBody>
          <a:bodyPr/>
          <a:lstStyle/>
          <a:p>
            <a:pPr>
              <a:defRPr/>
            </a:pPr>
            <a:r>
              <a:rPr lang="es-CO" smtClean="0"/>
              <a:t>CIAT</a:t>
            </a:r>
            <a:endParaRPr lang="es-CO"/>
          </a:p>
        </p:txBody>
      </p:sp>
      <p:sp>
        <p:nvSpPr>
          <p:cNvPr id="5" name="Slide Number Placeholder 4"/>
          <p:cNvSpPr>
            <a:spLocks noGrp="1"/>
          </p:cNvSpPr>
          <p:nvPr>
            <p:ph type="sldNum" sz="quarter" idx="11"/>
          </p:nvPr>
        </p:nvSpPr>
        <p:spPr/>
        <p:txBody>
          <a:bodyPr/>
          <a:lstStyle/>
          <a:p>
            <a:pPr>
              <a:defRPr/>
            </a:pPr>
            <a:fld id="{DD4FE5F5-45CC-4D50-9D28-DD84F89F6BFA}" type="slidenum">
              <a:rPr lang="es-CO" smtClean="0"/>
              <a:pPr>
                <a:defRPr/>
              </a:pPr>
              <a:t>4</a:t>
            </a:fld>
            <a:endParaRPr lang="es-CO"/>
          </a:p>
        </p:txBody>
      </p:sp>
    </p:spTree>
    <p:extLst>
      <p:ext uri="{BB962C8B-B14F-4D97-AF65-F5344CB8AC3E}">
        <p14:creationId xmlns:p14="http://schemas.microsoft.com/office/powerpoint/2010/main" val="3936429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r>
              <a:rPr lang="es-CO" sz="800" noProof="0" dirty="0" smtClean="0"/>
              <a:t>Nuestra propuesta,</a:t>
            </a:r>
            <a:r>
              <a:rPr lang="es-CO" sz="800" baseline="0" noProof="0" dirty="0" smtClean="0"/>
              <a:t> es identificar las características que hacen que el rendimiento varié y que afectan en un ciclo productivo; ¿cuales son esas características?, el clima el suelo y el manejo agronómico.. Los dos primeros son factores no </a:t>
            </a:r>
            <a:r>
              <a:rPr lang="es-CO" sz="800" baseline="0" noProof="0" dirty="0" err="1" smtClean="0"/>
              <a:t>cotrolables</a:t>
            </a:r>
            <a:r>
              <a:rPr lang="es-CO" sz="800" baseline="0" noProof="0" dirty="0" smtClean="0"/>
              <a:t>, por tanto se “caracteriza”, el ultimo sí depende del agricultor por tanto lo ideal es q este manejo agronómico se de con base en los factores no controlables “orientar sus decisiones de acuerdo a sus ”</a:t>
            </a:r>
            <a:endParaRPr lang="es-CO" sz="800" noProof="0" dirty="0"/>
          </a:p>
        </p:txBody>
      </p:sp>
      <p:sp>
        <p:nvSpPr>
          <p:cNvPr id="94" name="Shape 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983006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r>
              <a:rPr lang="es-CO" noProof="0" dirty="0" smtClean="0"/>
              <a:t>Como</a:t>
            </a:r>
            <a:r>
              <a:rPr lang="es-CO" baseline="0" noProof="0" dirty="0" smtClean="0"/>
              <a:t> punto de partida está la captura, primaria (especialmente con propósitos de análisis).</a:t>
            </a:r>
          </a:p>
          <a:p>
            <a:r>
              <a:rPr lang="en-US" baseline="0" noProof="0" dirty="0" err="1" smtClean="0"/>
              <a:t>Secundaria</a:t>
            </a:r>
            <a:r>
              <a:rPr lang="en-US" baseline="0" noProof="0" dirty="0" smtClean="0"/>
              <a:t>, </a:t>
            </a:r>
            <a:r>
              <a:rPr lang="en-US" baseline="0" noProof="0" dirty="0" err="1" smtClean="0"/>
              <a:t>es</a:t>
            </a:r>
            <a:r>
              <a:rPr lang="en-US" baseline="0" noProof="0" dirty="0" smtClean="0"/>
              <a:t> </a:t>
            </a:r>
            <a:r>
              <a:rPr lang="en-US" baseline="0" noProof="0" dirty="0" err="1" smtClean="0"/>
              <a:t>buscar</a:t>
            </a:r>
            <a:r>
              <a:rPr lang="en-US" baseline="0" noProof="0" dirty="0" smtClean="0"/>
              <a:t> </a:t>
            </a:r>
            <a:r>
              <a:rPr lang="en-US" baseline="0" noProof="0" dirty="0" err="1" smtClean="0"/>
              <a:t>esos</a:t>
            </a:r>
            <a:r>
              <a:rPr lang="en-US" baseline="0" noProof="0" dirty="0" smtClean="0"/>
              <a:t> </a:t>
            </a:r>
            <a:r>
              <a:rPr lang="en-US" baseline="0" noProof="0" dirty="0" err="1" smtClean="0"/>
              <a:t>tesoros</a:t>
            </a:r>
            <a:r>
              <a:rPr lang="en-US" baseline="0" noProof="0" dirty="0" smtClean="0"/>
              <a:t> </a:t>
            </a:r>
            <a:r>
              <a:rPr lang="en-US" baseline="0" noProof="0" dirty="0" err="1" smtClean="0"/>
              <a:t>perdidos</a:t>
            </a:r>
            <a:r>
              <a:rPr lang="en-US" baseline="0" noProof="0" dirty="0" smtClean="0"/>
              <a:t> que </a:t>
            </a:r>
            <a:r>
              <a:rPr lang="en-US" baseline="0" noProof="0" dirty="0" err="1" smtClean="0"/>
              <a:t>pueden</a:t>
            </a:r>
            <a:r>
              <a:rPr lang="en-US" baseline="0" noProof="0" dirty="0" smtClean="0"/>
              <a:t> </a:t>
            </a:r>
            <a:r>
              <a:rPr lang="en-US" baseline="0" noProof="0" dirty="0" err="1" smtClean="0"/>
              <a:t>ser</a:t>
            </a:r>
            <a:r>
              <a:rPr lang="en-US" baseline="0" noProof="0" dirty="0" smtClean="0"/>
              <a:t> </a:t>
            </a:r>
            <a:r>
              <a:rPr lang="en-US" baseline="0" noProof="0" dirty="0" err="1" smtClean="0"/>
              <a:t>muy</a:t>
            </a:r>
            <a:r>
              <a:rPr lang="en-US" baseline="0" noProof="0" dirty="0" smtClean="0"/>
              <a:t> </a:t>
            </a:r>
            <a:r>
              <a:rPr lang="en-US" baseline="0" noProof="0" dirty="0" err="1" smtClean="0"/>
              <a:t>útiles</a:t>
            </a:r>
            <a:r>
              <a:rPr lang="en-US" baseline="0" noProof="0" dirty="0" smtClean="0"/>
              <a:t>.</a:t>
            </a:r>
          </a:p>
          <a:p>
            <a:r>
              <a:rPr lang="en-US" baseline="0" noProof="0" dirty="0" err="1" smtClean="0"/>
              <a:t>Minería</a:t>
            </a:r>
            <a:r>
              <a:rPr lang="en-US" baseline="0" noProof="0" dirty="0" smtClean="0"/>
              <a:t> de </a:t>
            </a:r>
            <a:r>
              <a:rPr lang="en-US" baseline="0" noProof="0" dirty="0" err="1" smtClean="0"/>
              <a:t>datos</a:t>
            </a:r>
            <a:r>
              <a:rPr lang="en-US" baseline="0" noProof="0" dirty="0" smtClean="0"/>
              <a:t>.</a:t>
            </a:r>
          </a:p>
          <a:p>
            <a:r>
              <a:rPr lang="en-US" baseline="0" noProof="0" dirty="0" err="1" smtClean="0"/>
              <a:t>Por</a:t>
            </a:r>
            <a:r>
              <a:rPr lang="en-US" baseline="0" noProof="0" dirty="0" smtClean="0"/>
              <a:t> ultimo me </a:t>
            </a:r>
            <a:r>
              <a:rPr lang="en-US" baseline="0" noProof="0" dirty="0" err="1" smtClean="0"/>
              <a:t>voy</a:t>
            </a:r>
            <a:r>
              <a:rPr lang="en-US" baseline="0" noProof="0" dirty="0" smtClean="0"/>
              <a:t> a </a:t>
            </a:r>
            <a:r>
              <a:rPr lang="en-US" baseline="0" noProof="0" dirty="0" err="1" smtClean="0"/>
              <a:t>preocupar</a:t>
            </a:r>
            <a:r>
              <a:rPr lang="en-US" baseline="0" noProof="0" dirty="0" smtClean="0"/>
              <a:t> </a:t>
            </a:r>
            <a:r>
              <a:rPr lang="en-US" baseline="0" noProof="0" dirty="0" err="1" smtClean="0"/>
              <a:t>sobre</a:t>
            </a:r>
            <a:r>
              <a:rPr lang="en-US" baseline="0" noProof="0" dirty="0" smtClean="0"/>
              <a:t> </a:t>
            </a:r>
            <a:r>
              <a:rPr lang="en-US" baseline="0" noProof="0" dirty="0" err="1" smtClean="0"/>
              <a:t>como</a:t>
            </a:r>
            <a:r>
              <a:rPr lang="en-US" baseline="0" noProof="0" dirty="0" smtClean="0"/>
              <a:t> </a:t>
            </a:r>
            <a:r>
              <a:rPr lang="en-US" baseline="0" noProof="0" dirty="0" err="1" smtClean="0"/>
              <a:t>divulgo</a:t>
            </a:r>
            <a:r>
              <a:rPr lang="en-US" baseline="0" noProof="0" dirty="0" smtClean="0"/>
              <a:t> </a:t>
            </a:r>
            <a:r>
              <a:rPr lang="en-US" baseline="0" noProof="0" dirty="0" err="1" smtClean="0"/>
              <a:t>esa</a:t>
            </a:r>
            <a:r>
              <a:rPr lang="en-US" baseline="0" noProof="0" dirty="0" smtClean="0"/>
              <a:t> </a:t>
            </a:r>
            <a:r>
              <a:rPr lang="en-US" baseline="0" noProof="0" dirty="0" err="1" smtClean="0"/>
              <a:t>información</a:t>
            </a:r>
            <a:endParaRPr lang="en-US" baseline="0" noProof="0" dirty="0" smtClean="0"/>
          </a:p>
        </p:txBody>
      </p:sp>
      <p:sp>
        <p:nvSpPr>
          <p:cNvPr id="94" name="Shape 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67991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kern="1200" dirty="0" smtClean="0">
                <a:solidFill>
                  <a:schemeClr val="tx1"/>
                </a:solidFill>
                <a:effectLst/>
                <a:latin typeface="+mn-lt"/>
                <a:ea typeface="+mn-ea"/>
                <a:cs typeface="+mn-cs"/>
              </a:rPr>
              <a:t>Mentioned by a wide range   of analytical approaches (parametric non–parametric models) tailored  to  the  analysis  of the  data  rather  than  data  to  a  particular methodology, as researchers have done for over a century, </a:t>
            </a:r>
            <a:r>
              <a:rPr lang="en-US" sz="1100" b="1" i="1" dirty="0" smtClean="0">
                <a:solidFill>
                  <a:srgbClr val="C00000"/>
                </a:solidFill>
              </a:rPr>
              <a:t>Challenges in data-driven analysis:</a:t>
            </a:r>
            <a:r>
              <a:rPr lang="en-US" sz="1100" b="1" i="1" dirty="0" smtClean="0"/>
              <a:t>  </a:t>
            </a:r>
            <a:r>
              <a:rPr lang="en-US" sz="1100" dirty="0" smtClean="0"/>
              <a:t>a) </a:t>
            </a:r>
            <a:r>
              <a:rPr lang="en-US" sz="1100" dirty="0" err="1" smtClean="0"/>
              <a:t>tratar</a:t>
            </a:r>
            <a:r>
              <a:rPr lang="en-US" sz="1100" dirty="0" smtClean="0"/>
              <a:t> </a:t>
            </a:r>
            <a:r>
              <a:rPr lang="en-US" sz="1100" dirty="0" err="1" smtClean="0"/>
              <a:t>información</a:t>
            </a:r>
            <a:r>
              <a:rPr lang="en-US" sz="1100" dirty="0" smtClean="0"/>
              <a:t> </a:t>
            </a:r>
            <a:r>
              <a:rPr lang="en-US" sz="1100" dirty="0" err="1" smtClean="0"/>
              <a:t>comercial</a:t>
            </a:r>
            <a:r>
              <a:rPr lang="en-US" sz="1100" dirty="0" smtClean="0"/>
              <a:t> que </a:t>
            </a:r>
            <a:r>
              <a:rPr lang="en-US" sz="1100" dirty="0" err="1" smtClean="0"/>
              <a:t>frecuentemente</a:t>
            </a:r>
            <a:r>
              <a:rPr lang="en-US" sz="1100" dirty="0" smtClean="0"/>
              <a:t> no </a:t>
            </a:r>
            <a:r>
              <a:rPr lang="en-US" sz="1100" dirty="0" err="1" smtClean="0"/>
              <a:t>cumple</a:t>
            </a:r>
            <a:r>
              <a:rPr lang="en-US" sz="1100" dirty="0" smtClean="0"/>
              <a:t> los </a:t>
            </a:r>
            <a:r>
              <a:rPr lang="en-US" sz="1100" dirty="0" err="1" smtClean="0"/>
              <a:t>supuestos</a:t>
            </a:r>
            <a:r>
              <a:rPr lang="en-US" sz="1100" dirty="0" smtClean="0"/>
              <a:t> </a:t>
            </a:r>
            <a:r>
              <a:rPr lang="en-US" sz="1100" dirty="0" err="1" smtClean="0"/>
              <a:t>estadísticos</a:t>
            </a:r>
            <a:r>
              <a:rPr lang="en-US" sz="1100" dirty="0" smtClean="0"/>
              <a:t> </a:t>
            </a:r>
            <a:r>
              <a:rPr lang="en-US" sz="1100" dirty="0" err="1" smtClean="0"/>
              <a:t>tradicionales</a:t>
            </a:r>
            <a:r>
              <a:rPr lang="en-US" sz="1100" dirty="0" smtClean="0"/>
              <a:t>, (c) </a:t>
            </a:r>
            <a:r>
              <a:rPr lang="en-US" sz="1100" dirty="0" err="1" smtClean="0"/>
              <a:t>Pueden</a:t>
            </a:r>
            <a:r>
              <a:rPr lang="en-US" sz="1100" dirty="0" smtClean="0"/>
              <a:t> </a:t>
            </a:r>
            <a:r>
              <a:rPr lang="en-US" sz="1100" dirty="0" err="1" smtClean="0"/>
              <a:t>tratar</a:t>
            </a:r>
            <a:r>
              <a:rPr lang="en-US" sz="1100" dirty="0" smtClean="0"/>
              <a:t> la no </a:t>
            </a:r>
            <a:r>
              <a:rPr lang="en-US" sz="1100" dirty="0" err="1" smtClean="0"/>
              <a:t>linealidad</a:t>
            </a:r>
            <a:r>
              <a:rPr lang="en-US" sz="1100" dirty="0" smtClean="0"/>
              <a:t> y </a:t>
            </a:r>
            <a:r>
              <a:rPr lang="en-US" sz="1100" dirty="0" err="1" smtClean="0"/>
              <a:t>por</a:t>
            </a:r>
            <a:r>
              <a:rPr lang="en-US" sz="1100" dirty="0" smtClean="0"/>
              <a:t> lo </a:t>
            </a:r>
            <a:r>
              <a:rPr lang="en-US" sz="1100" dirty="0" err="1" smtClean="0"/>
              <a:t>tanto</a:t>
            </a:r>
            <a:r>
              <a:rPr lang="en-US" sz="1100" dirty="0" smtClean="0"/>
              <a:t> </a:t>
            </a:r>
            <a:r>
              <a:rPr lang="en-US" sz="1100" dirty="0" err="1" smtClean="0"/>
              <a:t>rangos</a:t>
            </a:r>
            <a:r>
              <a:rPr lang="en-US" sz="1100" dirty="0" smtClean="0"/>
              <a:t> </a:t>
            </a:r>
            <a:r>
              <a:rPr lang="en-US" sz="1100" dirty="0" err="1" smtClean="0"/>
              <a:t>óptimos</a:t>
            </a:r>
            <a:r>
              <a:rPr lang="en-US" sz="1100" dirty="0" smtClean="0"/>
              <a:t> de </a:t>
            </a:r>
            <a:r>
              <a:rPr lang="en-US" sz="1100" dirty="0" err="1" smtClean="0"/>
              <a:t>por</a:t>
            </a:r>
            <a:r>
              <a:rPr lang="en-US" sz="1100" dirty="0" smtClean="0"/>
              <a:t> </a:t>
            </a:r>
            <a:r>
              <a:rPr lang="en-US" sz="1100" dirty="0" err="1" smtClean="0"/>
              <a:t>ejemplo</a:t>
            </a:r>
            <a:r>
              <a:rPr lang="en-US" sz="1100" dirty="0" smtClean="0"/>
              <a:t> </a:t>
            </a:r>
            <a:r>
              <a:rPr lang="en-US" sz="1100" dirty="0" err="1" smtClean="0"/>
              <a:t>como</a:t>
            </a:r>
            <a:r>
              <a:rPr lang="en-US" sz="1100" dirty="0" smtClean="0"/>
              <a:t> </a:t>
            </a:r>
            <a:r>
              <a:rPr lang="en-US" sz="1100" dirty="0" err="1" smtClean="0"/>
              <a:t>mencionas</a:t>
            </a:r>
            <a:r>
              <a:rPr lang="en-US" sz="1100" dirty="0" smtClean="0"/>
              <a:t> </a:t>
            </a:r>
            <a:r>
              <a:rPr lang="en-US" sz="1100" dirty="0" err="1" smtClean="0"/>
              <a:t>fertilizantes</a:t>
            </a:r>
            <a:r>
              <a:rPr lang="en-US" sz="1100" dirty="0" smtClean="0"/>
              <a:t>, u </a:t>
            </a:r>
            <a:r>
              <a:rPr lang="en-US" sz="1100" dirty="0" err="1" smtClean="0"/>
              <a:t>otros</a:t>
            </a:r>
            <a:r>
              <a:rPr lang="en-US" sz="1100" dirty="0" smtClean="0"/>
              <a:t> </a:t>
            </a:r>
            <a:r>
              <a:rPr lang="en-US" sz="1100" dirty="0" err="1" smtClean="0"/>
              <a:t>factores</a:t>
            </a:r>
            <a:r>
              <a:rPr lang="en-US" sz="1100" dirty="0" smtClean="0"/>
              <a:t> de </a:t>
            </a:r>
            <a:r>
              <a:rPr lang="en-US" sz="1100" dirty="0" err="1" smtClean="0"/>
              <a:t>suelo</a:t>
            </a:r>
            <a:r>
              <a:rPr lang="en-US" sz="1100" dirty="0" smtClean="0"/>
              <a:t> y/o </a:t>
            </a:r>
            <a:r>
              <a:rPr lang="en-US" sz="1100" dirty="0" err="1" smtClean="0"/>
              <a:t>clima</a:t>
            </a:r>
            <a:r>
              <a:rPr lang="en-US" sz="1100" dirty="0" smtClean="0"/>
              <a:t> (d) </a:t>
            </a:r>
            <a:r>
              <a:rPr lang="en-US" sz="1100" dirty="0" err="1" smtClean="0"/>
              <a:t>información</a:t>
            </a:r>
            <a:r>
              <a:rPr lang="en-US" sz="1100" dirty="0" smtClean="0"/>
              <a:t> </a:t>
            </a:r>
            <a:r>
              <a:rPr lang="en-US" sz="1100" dirty="0" err="1" smtClean="0"/>
              <a:t>faltante</a:t>
            </a:r>
            <a:r>
              <a:rPr lang="en-US" sz="1100" dirty="0" smtClean="0"/>
              <a:t>, etc.,</a:t>
            </a:r>
          </a:p>
          <a:p>
            <a:pPr marL="0" marR="0" indent="0" algn="l" defTabSz="914400" rtl="0" eaLnBrk="1" fontAlgn="auto" latinLnBrk="0" hangingPunct="1">
              <a:lnSpc>
                <a:spcPct val="100000"/>
              </a:lnSpc>
              <a:spcBef>
                <a:spcPts val="0"/>
              </a:spcBef>
              <a:spcAft>
                <a:spcPts val="0"/>
              </a:spcAft>
              <a:buClrTx/>
              <a:buSzTx/>
              <a:buFontTx/>
              <a:buNone/>
              <a:tabLst/>
              <a:defRPr/>
            </a:pPr>
            <a:r>
              <a:rPr lang="en-US" sz="1100" b="1" i="1" dirty="0" smtClean="0"/>
              <a:t> </a:t>
            </a:r>
            <a:r>
              <a:rPr lang="en-US" sz="1100" i="1" dirty="0" smtClean="0"/>
              <a:t>Both quantitative and qualitative</a:t>
            </a:r>
            <a:r>
              <a:rPr lang="en-US" sz="1100" b="1" i="1" dirty="0" smtClean="0"/>
              <a:t>, </a:t>
            </a:r>
            <a:r>
              <a:rPr lang="es-CO" sz="1100" i="1" dirty="0" err="1" smtClean="0"/>
              <a:t>noisy</a:t>
            </a:r>
            <a:r>
              <a:rPr lang="es-CO" sz="1100" i="1" dirty="0" smtClean="0"/>
              <a:t>, non-linear, </a:t>
            </a:r>
            <a:r>
              <a:rPr lang="es-CO" sz="1100" i="1" dirty="0" err="1" smtClean="0"/>
              <a:t>incomplete</a:t>
            </a:r>
            <a:r>
              <a:rPr lang="es-CO" sz="1100" i="1" dirty="0" smtClean="0"/>
              <a:t>, </a:t>
            </a:r>
            <a:r>
              <a:rPr lang="es-CO" sz="1100" i="1" dirty="0" err="1" smtClean="0"/>
              <a:t>heterogeneous</a:t>
            </a:r>
            <a:r>
              <a:rPr lang="es-CO" sz="1100" i="1" dirty="0" smtClean="0"/>
              <a:t>, </a:t>
            </a:r>
            <a:r>
              <a:rPr lang="es-CO" sz="1100" i="1" dirty="0" err="1" smtClean="0"/>
              <a:t>often</a:t>
            </a:r>
            <a:r>
              <a:rPr lang="es-CO" sz="1100" i="1" dirty="0" smtClean="0"/>
              <a:t>  non-</a:t>
            </a:r>
            <a:r>
              <a:rPr lang="es-CO" sz="1100" i="1" dirty="0" err="1" smtClean="0"/>
              <a:t>parametric</a:t>
            </a:r>
            <a:r>
              <a:rPr lang="es-CO" sz="1100" i="1" dirty="0" smtClean="0"/>
              <a:t> , (y) </a:t>
            </a:r>
            <a:r>
              <a:rPr lang="es-CO" sz="1100" i="1" dirty="0" err="1" smtClean="0"/>
              <a:t>transformation</a:t>
            </a:r>
            <a:r>
              <a:rPr lang="es-CO" sz="1100" i="1" dirty="0" smtClean="0"/>
              <a:t>, etc.,</a:t>
            </a:r>
          </a:p>
        </p:txBody>
      </p:sp>
    </p:spTree>
    <p:extLst>
      <p:ext uri="{BB962C8B-B14F-4D97-AF65-F5344CB8AC3E}">
        <p14:creationId xmlns:p14="http://schemas.microsoft.com/office/powerpoint/2010/main" val="242067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2EA0E290-B7F0-4C81-AF9D-12853859F15F}" type="slidenum">
              <a:rPr lang="fr-FR" sz="1200"/>
              <a:pPr algn="r"/>
              <a:t>8</a:t>
            </a:fld>
            <a:endParaRPr lang="fr-FR" sz="1200"/>
          </a:p>
        </p:txBody>
      </p:sp>
      <p:sp>
        <p:nvSpPr>
          <p:cNvPr id="140291" name="Rectangle 2"/>
          <p:cNvSpPr>
            <a:spLocks noGrp="1" noRot="1" noChangeAspect="1" noChangeArrowheads="1" noTextEdit="1"/>
          </p:cNvSpPr>
          <p:nvPr>
            <p:ph type="sldImg"/>
          </p:nvPr>
        </p:nvSpPr>
        <p:spPr>
          <a:xfrm>
            <a:off x="381000" y="685800"/>
            <a:ext cx="6096000" cy="3429000"/>
          </a:xfrm>
          <a:ln/>
        </p:spPr>
      </p:sp>
      <p:sp>
        <p:nvSpPr>
          <p:cNvPr id="140292" name="Rectangle 3"/>
          <p:cNvSpPr>
            <a:spLocks noGrp="1" noChangeArrowheads="1"/>
          </p:cNvSpPr>
          <p:nvPr>
            <p:ph type="body" idx="1"/>
          </p:nvPr>
        </p:nvSpPr>
        <p:spPr>
          <a:noFill/>
          <a:ln/>
        </p:spPr>
        <p:txBody>
          <a:bodyPr/>
          <a:lstStyle/>
          <a:p>
            <a:pPr eaLnBrk="1" hangingPunct="1"/>
            <a:r>
              <a:rPr lang="en-US" dirty="0" err="1" smtClean="0"/>
              <a:t>Escogí</a:t>
            </a:r>
            <a:r>
              <a:rPr lang="en-US" dirty="0" smtClean="0"/>
              <a:t> para presenter 3 </a:t>
            </a:r>
            <a:r>
              <a:rPr lang="en-US" dirty="0" err="1" smtClean="0"/>
              <a:t>casos</a:t>
            </a:r>
            <a:r>
              <a:rPr lang="en-US" dirty="0" smtClean="0"/>
              <a:t> de studio; </a:t>
            </a:r>
            <a:r>
              <a:rPr lang="en-US" dirty="0" err="1" smtClean="0"/>
              <a:t>los</a:t>
            </a:r>
            <a:r>
              <a:rPr lang="en-US" dirty="0" smtClean="0"/>
              <a:t> 3</a:t>
            </a:r>
            <a:r>
              <a:rPr lang="en-US" baseline="0" dirty="0" smtClean="0"/>
              <a:t> </a:t>
            </a:r>
            <a:r>
              <a:rPr lang="en-US" baseline="0" dirty="0" err="1" smtClean="0"/>
              <a:t>en</a:t>
            </a:r>
            <a:r>
              <a:rPr lang="en-US" baseline="0" dirty="0" smtClean="0"/>
              <a:t> Colombia;…, </a:t>
            </a:r>
            <a:r>
              <a:rPr lang="en-US" baseline="0" dirty="0" err="1" smtClean="0"/>
              <a:t>Casi</a:t>
            </a:r>
            <a:r>
              <a:rPr lang="en-US" baseline="0" dirty="0" smtClean="0"/>
              <a:t> el </a:t>
            </a:r>
            <a:r>
              <a:rPr lang="en-US" baseline="0" dirty="0" err="1" smtClean="0"/>
              <a:t>sancocho</a:t>
            </a:r>
            <a:r>
              <a:rPr lang="en-US" baseline="0" dirty="0" smtClean="0"/>
              <a:t> </a:t>
            </a:r>
            <a:r>
              <a:rPr lang="en-US" baseline="0" dirty="0" err="1" smtClean="0"/>
              <a:t>ahí</a:t>
            </a:r>
            <a:endParaRPr lang="es-CO" dirty="0" smtClean="0"/>
          </a:p>
        </p:txBody>
      </p:sp>
    </p:spTree>
    <p:extLst>
      <p:ext uri="{BB962C8B-B14F-4D97-AF65-F5344CB8AC3E}">
        <p14:creationId xmlns:p14="http://schemas.microsoft.com/office/powerpoint/2010/main" val="31061976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Plátano</a:t>
            </a:r>
            <a:r>
              <a:rPr lang="en-US" baseline="0" dirty="0" smtClean="0"/>
              <a:t> </a:t>
            </a:r>
            <a:r>
              <a:rPr lang="en-US" baseline="0" dirty="0" err="1" smtClean="0"/>
              <a:t>fue</a:t>
            </a:r>
            <a:r>
              <a:rPr lang="en-US" baseline="0" dirty="0" smtClean="0"/>
              <a:t> </a:t>
            </a:r>
            <a:r>
              <a:rPr lang="en-US" baseline="0" dirty="0" err="1" smtClean="0"/>
              <a:t>una</a:t>
            </a:r>
            <a:r>
              <a:rPr lang="en-US" baseline="0" dirty="0" smtClean="0"/>
              <a:t> </a:t>
            </a:r>
            <a:r>
              <a:rPr lang="en-US" baseline="0" dirty="0" err="1" smtClean="0"/>
              <a:t>mezcla</a:t>
            </a:r>
            <a:r>
              <a:rPr lang="en-US" baseline="0" dirty="0" smtClean="0"/>
              <a:t> de </a:t>
            </a:r>
            <a:r>
              <a:rPr lang="en-US" baseline="0" dirty="0" err="1" smtClean="0"/>
              <a:t>información</a:t>
            </a:r>
            <a:r>
              <a:rPr lang="en-US" baseline="0" dirty="0" smtClean="0"/>
              <a:t> </a:t>
            </a:r>
            <a:r>
              <a:rPr lang="en-US" baseline="0" dirty="0" err="1" smtClean="0"/>
              <a:t>primaria</a:t>
            </a:r>
            <a:r>
              <a:rPr lang="en-US" baseline="0" dirty="0" smtClean="0"/>
              <a:t> y </a:t>
            </a:r>
            <a:r>
              <a:rPr lang="en-US" baseline="0" dirty="0" err="1" smtClean="0"/>
              <a:t>secundaria</a:t>
            </a:r>
            <a:r>
              <a:rPr lang="en-US" baseline="0" dirty="0" smtClean="0"/>
              <a:t>; se </a:t>
            </a:r>
            <a:r>
              <a:rPr lang="en-US" baseline="0" dirty="0" err="1" smtClean="0"/>
              <a:t>recolectaron</a:t>
            </a:r>
            <a:r>
              <a:rPr lang="en-US" baseline="0" dirty="0" smtClean="0"/>
              <a:t> </a:t>
            </a:r>
            <a:r>
              <a:rPr lang="en-US" baseline="0" dirty="0" err="1" smtClean="0"/>
              <a:t>en</a:t>
            </a:r>
            <a:r>
              <a:rPr lang="en-US" baseline="0" dirty="0" smtClean="0"/>
              <a:t> total </a:t>
            </a:r>
            <a:r>
              <a:rPr lang="en-US" baseline="0" dirty="0" err="1" smtClean="0"/>
              <a:t>información</a:t>
            </a:r>
            <a:r>
              <a:rPr lang="en-US" baseline="0" dirty="0" smtClean="0"/>
              <a:t> de 800 </a:t>
            </a:r>
            <a:r>
              <a:rPr lang="en-US" baseline="0" dirty="0" err="1" smtClean="0"/>
              <a:t>lotes</a:t>
            </a:r>
            <a:r>
              <a:rPr lang="en-US" baseline="0" dirty="0" smtClean="0"/>
              <a:t> </a:t>
            </a:r>
            <a:r>
              <a:rPr lang="en-US" baseline="0" dirty="0" err="1" smtClean="0"/>
              <a:t>en</a:t>
            </a:r>
            <a:r>
              <a:rPr lang="en-US" baseline="0" dirty="0" smtClean="0"/>
              <a:t> </a:t>
            </a:r>
            <a:r>
              <a:rPr lang="en-US" baseline="0" dirty="0" err="1" smtClean="0"/>
              <a:t>sitios</a:t>
            </a:r>
            <a:r>
              <a:rPr lang="en-US" baseline="0" dirty="0" smtClean="0"/>
              <a:t> con </a:t>
            </a:r>
            <a:r>
              <a:rPr lang="en-US" baseline="0" dirty="0" err="1" smtClean="0"/>
              <a:t>una</a:t>
            </a:r>
            <a:r>
              <a:rPr lang="en-US" baseline="0" dirty="0" smtClean="0"/>
              <a:t> </a:t>
            </a:r>
            <a:r>
              <a:rPr lang="en-US" baseline="0" dirty="0" err="1" smtClean="0"/>
              <a:t>alta</a:t>
            </a:r>
            <a:r>
              <a:rPr lang="en-US" baseline="0" dirty="0" smtClean="0"/>
              <a:t> </a:t>
            </a:r>
            <a:r>
              <a:rPr lang="en-US" baseline="0" dirty="0" err="1" smtClean="0"/>
              <a:t>heterogeneidad</a:t>
            </a:r>
            <a:r>
              <a:rPr lang="en-US" baseline="0" dirty="0" smtClean="0"/>
              <a:t> de </a:t>
            </a:r>
            <a:r>
              <a:rPr lang="en-US" baseline="0" dirty="0" err="1" smtClean="0"/>
              <a:t>condiciones</a:t>
            </a:r>
            <a:r>
              <a:rPr lang="en-US" baseline="0" dirty="0" smtClean="0"/>
              <a:t> </a:t>
            </a:r>
            <a:r>
              <a:rPr lang="en-US" baseline="0" dirty="0" err="1" smtClean="0"/>
              <a:t>variadas</a:t>
            </a:r>
            <a:r>
              <a:rPr lang="en-US" baseline="0" dirty="0" smtClean="0"/>
              <a:t>. La </a:t>
            </a:r>
            <a:r>
              <a:rPr lang="en-US" baseline="0" dirty="0" err="1" smtClean="0"/>
              <a:t>distribución</a:t>
            </a:r>
            <a:r>
              <a:rPr lang="en-US" baseline="0" dirty="0" smtClean="0"/>
              <a:t> de </a:t>
            </a:r>
            <a:r>
              <a:rPr lang="en-US" baseline="0" dirty="0" err="1" smtClean="0"/>
              <a:t>rendimento</a:t>
            </a:r>
            <a:r>
              <a:rPr lang="en-US" baseline="0" dirty="0" smtClean="0"/>
              <a:t> tenia </a:t>
            </a:r>
            <a:r>
              <a:rPr lang="en-US" baseline="0" dirty="0" err="1" smtClean="0"/>
              <a:t>una</a:t>
            </a:r>
            <a:r>
              <a:rPr lang="en-US" baseline="0" dirty="0" smtClean="0"/>
              <a:t> gran </a:t>
            </a:r>
            <a:r>
              <a:rPr lang="en-US" baseline="0" dirty="0" err="1" smtClean="0"/>
              <a:t>brecha</a:t>
            </a:r>
            <a:endParaRPr lang="es-CO" dirty="0"/>
          </a:p>
        </p:txBody>
      </p:sp>
      <p:sp>
        <p:nvSpPr>
          <p:cNvPr id="4" name="Footer Placeholder 3"/>
          <p:cNvSpPr>
            <a:spLocks noGrp="1"/>
          </p:cNvSpPr>
          <p:nvPr>
            <p:ph type="ftr" sz="quarter" idx="10"/>
          </p:nvPr>
        </p:nvSpPr>
        <p:spPr/>
        <p:txBody>
          <a:bodyPr/>
          <a:lstStyle/>
          <a:p>
            <a:pPr>
              <a:defRPr/>
            </a:pPr>
            <a:r>
              <a:rPr lang="es-CO" smtClean="0"/>
              <a:t>CIAT</a:t>
            </a:r>
            <a:endParaRPr lang="es-CO"/>
          </a:p>
        </p:txBody>
      </p:sp>
      <p:sp>
        <p:nvSpPr>
          <p:cNvPr id="5" name="Slide Number Placeholder 4"/>
          <p:cNvSpPr>
            <a:spLocks noGrp="1"/>
          </p:cNvSpPr>
          <p:nvPr>
            <p:ph type="sldNum" sz="quarter" idx="11"/>
          </p:nvPr>
        </p:nvSpPr>
        <p:spPr/>
        <p:txBody>
          <a:bodyPr/>
          <a:lstStyle/>
          <a:p>
            <a:pPr>
              <a:defRPr/>
            </a:pPr>
            <a:fld id="{DD4FE5F5-45CC-4D50-9D28-DD84F89F6BFA}" type="slidenum">
              <a:rPr lang="es-CO" smtClean="0"/>
              <a:pPr>
                <a:defRPr/>
              </a:pPr>
              <a:t>9</a:t>
            </a:fld>
            <a:endParaRPr lang="es-CO"/>
          </a:p>
        </p:txBody>
      </p:sp>
    </p:spTree>
    <p:extLst>
      <p:ext uri="{BB962C8B-B14F-4D97-AF65-F5344CB8AC3E}">
        <p14:creationId xmlns:p14="http://schemas.microsoft.com/office/powerpoint/2010/main" val="39601241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0393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845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11341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fld id="{365C4CA7-4F9A-42CB-9701-27CF36A0C218}" type="datetimeFigureOut">
              <a:rPr lang="en-US" smtClean="0"/>
              <a:pPr>
                <a:defRPr/>
              </a:pPr>
              <a:t>9/29/2016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39C57CA-7DC9-4A9C-A3DB-9D52954AFD07}" type="slidenum">
              <a:rPr lang="en-US" smtClean="0"/>
              <a:pPr>
                <a:defRPr/>
              </a:pPr>
              <a:t>‹#›</a:t>
            </a:fld>
            <a:endParaRPr lang="en-US"/>
          </a:p>
        </p:txBody>
      </p:sp>
    </p:spTree>
    <p:extLst>
      <p:ext uri="{BB962C8B-B14F-4D97-AF65-F5344CB8AC3E}">
        <p14:creationId xmlns:p14="http://schemas.microsoft.com/office/powerpoint/2010/main" val="3798830478"/>
      </p:ext>
    </p:extLst>
  </p:cSld>
  <p:clrMapOvr>
    <a:masterClrMapping/>
  </p:clrMapOvr>
  <p:hf hdr="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30555FAA-847D-43B8-9DA6-C837928CB6BA}" type="datetimeFigureOut">
              <a:rPr lang="en-US" smtClean="0"/>
              <a:pPr>
                <a:defRPr/>
              </a:pPr>
              <a:t>9/29/2016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D1477A3-4266-499A-92F0-FAE188012DB2}" type="slidenum">
              <a:rPr lang="en-US" smtClean="0"/>
              <a:pPr>
                <a:defRPr/>
              </a:pPr>
              <a:t>‹#›</a:t>
            </a:fld>
            <a:endParaRPr lang="en-US"/>
          </a:p>
        </p:txBody>
      </p:sp>
    </p:spTree>
    <p:extLst>
      <p:ext uri="{BB962C8B-B14F-4D97-AF65-F5344CB8AC3E}">
        <p14:creationId xmlns:p14="http://schemas.microsoft.com/office/powerpoint/2010/main" val="3234224742"/>
      </p:ext>
    </p:extLst>
  </p:cSld>
  <p:clrMapOvr>
    <a:masterClrMapping/>
  </p:clrMapOvr>
  <p:hf hdr="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1A84FE84-5DF3-42C6-8FD7-1E8415F3B16B}" type="datetimeFigureOut">
              <a:rPr lang="en-US" smtClean="0"/>
              <a:pPr>
                <a:defRPr/>
              </a:pPr>
              <a:t>9/29/2016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7E85A29-A82A-4DA0-9DC5-3055BA3AE748}" type="slidenum">
              <a:rPr lang="en-US" smtClean="0"/>
              <a:pPr>
                <a:defRPr/>
              </a:pPr>
              <a:t>‹#›</a:t>
            </a:fld>
            <a:endParaRPr lang="en-US"/>
          </a:p>
        </p:txBody>
      </p:sp>
    </p:spTree>
    <p:extLst>
      <p:ext uri="{BB962C8B-B14F-4D97-AF65-F5344CB8AC3E}">
        <p14:creationId xmlns:p14="http://schemas.microsoft.com/office/powerpoint/2010/main" val="2956036384"/>
      </p:ext>
    </p:extLst>
  </p:cSld>
  <p:clrMapOvr>
    <a:masterClrMapping/>
  </p:clrMapOvr>
  <p:hf hdr="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fld id="{C45665A8-8279-4C93-A91A-1BAED6CE7F64}" type="datetimeFigureOut">
              <a:rPr lang="en-US" smtClean="0"/>
              <a:pPr>
                <a:defRPr/>
              </a:pPr>
              <a:t>9/29/2016</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557C2AC-FA65-41A6-A0E9-80280EC76F53}" type="slidenum">
              <a:rPr lang="en-US" smtClean="0"/>
              <a:pPr>
                <a:defRPr/>
              </a:pPr>
              <a:t>‹#›</a:t>
            </a:fld>
            <a:endParaRPr lang="en-US"/>
          </a:p>
        </p:txBody>
      </p:sp>
    </p:spTree>
    <p:extLst>
      <p:ext uri="{BB962C8B-B14F-4D97-AF65-F5344CB8AC3E}">
        <p14:creationId xmlns:p14="http://schemas.microsoft.com/office/powerpoint/2010/main" val="1628430894"/>
      </p:ext>
    </p:extLst>
  </p:cSld>
  <p:clrMapOvr>
    <a:masterClrMapping/>
  </p:clrMapOvr>
  <p:hf hdr="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fld id="{C1AD6469-FD0F-4251-94F1-50608F6A45EA}" type="datetimeFigureOut">
              <a:rPr lang="en-US" smtClean="0"/>
              <a:pPr>
                <a:defRPr/>
              </a:pPr>
              <a:t>9/29/2016</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EF3CC1E6-068B-4B16-A393-FEAD28D83459}" type="slidenum">
              <a:rPr lang="en-US" smtClean="0"/>
              <a:pPr>
                <a:defRPr/>
              </a:pPr>
              <a:t>‹#›</a:t>
            </a:fld>
            <a:endParaRPr lang="en-US"/>
          </a:p>
        </p:txBody>
      </p:sp>
    </p:spTree>
    <p:extLst>
      <p:ext uri="{BB962C8B-B14F-4D97-AF65-F5344CB8AC3E}">
        <p14:creationId xmlns:p14="http://schemas.microsoft.com/office/powerpoint/2010/main" val="1150897744"/>
      </p:ext>
    </p:extLst>
  </p:cSld>
  <p:clrMapOvr>
    <a:masterClrMapping/>
  </p:clrMapOvr>
  <p:hf hdr="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fld id="{213E23CE-B3AF-40B1-B228-715ED09F2D9A}" type="datetimeFigureOut">
              <a:rPr lang="en-US" smtClean="0"/>
              <a:pPr>
                <a:defRPr/>
              </a:pPr>
              <a:t>9/29/2016</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CF52F0D0-F75B-4E41-8C96-09710B3B8AF1}" type="slidenum">
              <a:rPr lang="en-US" smtClean="0"/>
              <a:pPr>
                <a:defRPr/>
              </a:pPr>
              <a:t>‹#›</a:t>
            </a:fld>
            <a:endParaRPr lang="en-US"/>
          </a:p>
        </p:txBody>
      </p:sp>
    </p:spTree>
    <p:extLst>
      <p:ext uri="{BB962C8B-B14F-4D97-AF65-F5344CB8AC3E}">
        <p14:creationId xmlns:p14="http://schemas.microsoft.com/office/powerpoint/2010/main" val="4184138873"/>
      </p:ext>
    </p:extLst>
  </p:cSld>
  <p:clrMapOvr>
    <a:masterClrMapping/>
  </p:clrMapOvr>
  <p:hf hdr="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0E4C121-190C-43D4-A8E6-0EEFE520FCEC}" type="datetimeFigureOut">
              <a:rPr lang="en-US" smtClean="0"/>
              <a:pPr>
                <a:defRPr/>
              </a:pPr>
              <a:t>9/29/2016</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B8DFF0A3-93C1-48BA-B3FC-17651A543888}" type="slidenum">
              <a:rPr lang="en-US" smtClean="0"/>
              <a:pPr>
                <a:defRPr/>
              </a:pPr>
              <a:t>‹#›</a:t>
            </a:fld>
            <a:endParaRPr lang="en-US"/>
          </a:p>
        </p:txBody>
      </p:sp>
    </p:spTree>
    <p:extLst>
      <p:ext uri="{BB962C8B-B14F-4D97-AF65-F5344CB8AC3E}">
        <p14:creationId xmlns:p14="http://schemas.microsoft.com/office/powerpoint/2010/main" val="1127054675"/>
      </p:ext>
    </p:extLst>
  </p:cSld>
  <p:clrMapOvr>
    <a:masterClrMapping/>
  </p:clrMapOvr>
  <p:hf hdr="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3BC16906-DCF6-4D16-92D4-7E0DCCC29251}" type="datetimeFigureOut">
              <a:rPr lang="en-US" smtClean="0"/>
              <a:pPr>
                <a:defRPr/>
              </a:pPr>
              <a:t>9/29/2016</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83431C9-B968-4213-8E50-C415FB71845A}" type="slidenum">
              <a:rPr lang="en-US" smtClean="0"/>
              <a:pPr>
                <a:defRPr/>
              </a:pPr>
              <a:t>‹#›</a:t>
            </a:fld>
            <a:endParaRPr lang="en-US"/>
          </a:p>
        </p:txBody>
      </p:sp>
    </p:spTree>
    <p:extLst>
      <p:ext uri="{BB962C8B-B14F-4D97-AF65-F5344CB8AC3E}">
        <p14:creationId xmlns:p14="http://schemas.microsoft.com/office/powerpoint/2010/main" val="3055796323"/>
      </p:ext>
    </p:extLst>
  </p:cSld>
  <p:clrMapOvr>
    <a:masterClrMapping/>
  </p:clrMapOvr>
  <p:hf hdr="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09002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8CA7C258-2FD2-495A-AEAB-F73A255AFC75}" type="datetimeFigureOut">
              <a:rPr lang="en-US" smtClean="0"/>
              <a:pPr>
                <a:defRPr/>
              </a:pPr>
              <a:t>9/29/2016</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BF4599C5-DB81-42ED-8394-F593DAA34889}" type="slidenum">
              <a:rPr lang="en-US" smtClean="0"/>
              <a:pPr>
                <a:defRPr/>
              </a:pPr>
              <a:t>‹#›</a:t>
            </a:fld>
            <a:endParaRPr lang="en-US"/>
          </a:p>
        </p:txBody>
      </p:sp>
    </p:spTree>
    <p:extLst>
      <p:ext uri="{BB962C8B-B14F-4D97-AF65-F5344CB8AC3E}">
        <p14:creationId xmlns:p14="http://schemas.microsoft.com/office/powerpoint/2010/main" val="901241312"/>
      </p:ext>
    </p:extLst>
  </p:cSld>
  <p:clrMapOvr>
    <a:masterClrMapping/>
  </p:clrMapOvr>
  <p:hf hdr="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3D0F661D-5AE8-497C-B14F-ECB9AD8F0CFB}" type="datetimeFigureOut">
              <a:rPr lang="en-US" smtClean="0"/>
              <a:pPr>
                <a:defRPr/>
              </a:pPr>
              <a:t>9/29/2016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0BE6270-5380-413C-807B-AC0EB5FDAB91}" type="slidenum">
              <a:rPr lang="en-US" smtClean="0"/>
              <a:pPr>
                <a:defRPr/>
              </a:pPr>
              <a:t>‹#›</a:t>
            </a:fld>
            <a:endParaRPr lang="en-US"/>
          </a:p>
        </p:txBody>
      </p:sp>
    </p:spTree>
    <p:extLst>
      <p:ext uri="{BB962C8B-B14F-4D97-AF65-F5344CB8AC3E}">
        <p14:creationId xmlns:p14="http://schemas.microsoft.com/office/powerpoint/2010/main" val="2134697298"/>
      </p:ext>
    </p:extLst>
  </p:cSld>
  <p:clrMapOvr>
    <a:masterClrMapping/>
  </p:clrMapOvr>
  <p:hf hdr="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B265174C-0C78-4A31-9CC4-4D0B61395077}" type="datetimeFigureOut">
              <a:rPr lang="en-US" smtClean="0"/>
              <a:pPr>
                <a:defRPr/>
              </a:pPr>
              <a:t>9/29/2016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BC978BA-7C26-40F5-A1D1-7B9F3D15C148}" type="slidenum">
              <a:rPr lang="en-US" smtClean="0"/>
              <a:pPr>
                <a:defRPr/>
              </a:pPr>
              <a:t>‹#›</a:t>
            </a:fld>
            <a:endParaRPr lang="en-US"/>
          </a:p>
        </p:txBody>
      </p:sp>
    </p:spTree>
    <p:extLst>
      <p:ext uri="{BB962C8B-B14F-4D97-AF65-F5344CB8AC3E}">
        <p14:creationId xmlns:p14="http://schemas.microsoft.com/office/powerpoint/2010/main" val="1107577258"/>
      </p:ext>
    </p:extLst>
  </p:cSld>
  <p:clrMapOvr>
    <a:masterClrMapping/>
  </p:clrMapOvr>
  <p:hf hdr="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07550219"/>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2" name="Rectangle 1"/>
          <p:cNvSpPr/>
          <p:nvPr userDrawn="1"/>
        </p:nvSpPr>
        <p:spPr>
          <a:xfrm>
            <a:off x="0" y="6524628"/>
            <a:ext cx="12192000" cy="3333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a:p>
        </p:txBody>
      </p:sp>
    </p:spTree>
    <p:extLst>
      <p:ext uri="{BB962C8B-B14F-4D97-AF65-F5344CB8AC3E}">
        <p14:creationId xmlns:p14="http://schemas.microsoft.com/office/powerpoint/2010/main" val="36441171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
        <p:nvSpPr>
          <p:cNvPr id="2" name="Rectangle 1"/>
          <p:cNvSpPr/>
          <p:nvPr userDrawn="1"/>
        </p:nvSpPr>
        <p:spPr>
          <a:xfrm>
            <a:off x="0" y="6524628"/>
            <a:ext cx="12192000" cy="3333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a:p>
        </p:txBody>
      </p:sp>
    </p:spTree>
    <p:extLst>
      <p:ext uri="{BB962C8B-B14F-4D97-AF65-F5344CB8AC3E}">
        <p14:creationId xmlns:p14="http://schemas.microsoft.com/office/powerpoint/2010/main" val="12020326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4859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5570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7146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3174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s-CO"/>
          </a:p>
        </p:txBody>
      </p:sp>
      <p:sp>
        <p:nvSpPr>
          <p:cNvPr id="3" name="Content Placeholder 2"/>
          <p:cNvSpPr>
            <a:spLocks noGrp="1"/>
          </p:cNvSpPr>
          <p:nvPr>
            <p:ph idx="1"/>
          </p:nvPr>
        </p:nvSpPr>
        <p:spPr>
          <a:xfrm>
            <a:off x="609600" y="1600206"/>
            <a:ext cx="109728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CO"/>
          </a:p>
        </p:txBody>
      </p:sp>
      <p:sp>
        <p:nvSpPr>
          <p:cNvPr id="4" name="Date Placeholder 3"/>
          <p:cNvSpPr>
            <a:spLocks noGrp="1"/>
          </p:cNvSpPr>
          <p:nvPr>
            <p:ph type="dt" sz="half" idx="10"/>
          </p:nvPr>
        </p:nvSpPr>
        <p:spPr>
          <a:xfrm>
            <a:off x="609600" y="6356353"/>
            <a:ext cx="2844800" cy="365125"/>
          </a:xfrm>
          <a:prstGeom prst="rect">
            <a:avLst/>
          </a:prstGeom>
        </p:spPr>
        <p:txBody>
          <a:bodyPr/>
          <a:lstStyle>
            <a:lvl1pPr>
              <a:defRPr/>
            </a:lvl1pPr>
          </a:lstStyle>
          <a:p>
            <a:pPr>
              <a:defRPr/>
            </a:pPr>
            <a:fld id="{D2512E3D-7A16-4B27-A4A9-081E4DA00A5B}" type="datetimeFigureOut">
              <a:rPr lang="es-CO"/>
              <a:pPr>
                <a:defRPr/>
              </a:pPr>
              <a:t>29/09/2016</a:t>
            </a:fld>
            <a:endParaRPr lang="es-CO"/>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lvl1pPr>
              <a:defRPr/>
            </a:lvl1pPr>
          </a:lstStyle>
          <a:p>
            <a:pPr>
              <a:defRPr/>
            </a:pPr>
            <a:endParaRPr lang="es-CO"/>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lvl1pPr>
              <a:defRPr/>
            </a:lvl1pPr>
          </a:lstStyle>
          <a:p>
            <a:pPr>
              <a:defRPr/>
            </a:pPr>
            <a:fld id="{1676A5F8-895D-4752-88C1-353160F426A1}" type="slidenum">
              <a:rPr lang="es-CO"/>
              <a:pPr>
                <a:defRPr/>
              </a:pPr>
              <a:t>‹#›</a:t>
            </a:fld>
            <a:endParaRPr lang="es-CO"/>
          </a:p>
        </p:txBody>
      </p:sp>
    </p:spTree>
    <p:extLst>
      <p:ext uri="{BB962C8B-B14F-4D97-AF65-F5344CB8AC3E}">
        <p14:creationId xmlns:p14="http://schemas.microsoft.com/office/powerpoint/2010/main" val="41543735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a:xfrm>
            <a:off x="8737600" y="6245225"/>
            <a:ext cx="2844800" cy="476250"/>
          </a:xfrm>
          <a:prstGeom prst="rect">
            <a:avLst/>
          </a:prstGeom>
        </p:spPr>
        <p:txBody>
          <a:bodyPr/>
          <a:lstStyle>
            <a:lvl1pPr>
              <a:defRPr/>
            </a:lvl1pPr>
          </a:lstStyle>
          <a:p>
            <a:pPr>
              <a:defRPr/>
            </a:pPr>
            <a:fld id="{10B977BC-06FF-44A0-BA96-788D613FB350}" type="slidenum">
              <a:rPr lang="fr-FR"/>
              <a:pPr>
                <a:defRPr/>
              </a:pPr>
              <a:t>‹#›</a:t>
            </a:fld>
            <a:endParaRPr lang="fr-FR"/>
          </a:p>
        </p:txBody>
      </p:sp>
    </p:spTree>
    <p:extLst>
      <p:ext uri="{BB962C8B-B14F-4D97-AF65-F5344CB8AC3E}">
        <p14:creationId xmlns:p14="http://schemas.microsoft.com/office/powerpoint/2010/main" val="14630175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609600" y="6356353"/>
            <a:ext cx="2844800" cy="365125"/>
          </a:xfrm>
          <a:prstGeom prst="rect">
            <a:avLst/>
          </a:prstGeom>
        </p:spPr>
        <p:txBody>
          <a:bodyPr/>
          <a:lstStyle/>
          <a:p>
            <a:fld id="{61271A91-C645-489D-91AA-64F71372B445}" type="datetimeFigureOut">
              <a:rPr lang="en-US" smtClean="0"/>
              <a:pPr/>
              <a:t>9/29/2016</a:t>
            </a:fld>
            <a:endParaRPr lang="en-US"/>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fld id="{C2BED8CC-2B48-49FA-AE10-32AF17EB5FDB}" type="slidenum">
              <a:rPr lang="en-US" smtClean="0"/>
              <a:pPr/>
              <a:t>‹#›</a:t>
            </a:fld>
            <a:endParaRPr lang="en-US"/>
          </a:p>
        </p:txBody>
      </p:sp>
    </p:spTree>
    <p:extLst>
      <p:ext uri="{BB962C8B-B14F-4D97-AF65-F5344CB8AC3E}">
        <p14:creationId xmlns:p14="http://schemas.microsoft.com/office/powerpoint/2010/main" val="37467193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BB22CE92-26AC-4ADE-AA15-49416204EF82}" type="datetimeFigureOut">
              <a:rPr lang="es-CO" smtClean="0"/>
              <a:t>29/09/2016</a:t>
            </a:fld>
            <a:endParaRPr lang="es-CO"/>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s-CO"/>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3BDF1D4C-E749-4279-A600-7B5B54A4A43F}" type="slidenum">
              <a:rPr lang="es-CO" smtClean="0"/>
              <a:t>‹#›</a:t>
            </a:fld>
            <a:endParaRPr lang="es-CO"/>
          </a:p>
        </p:txBody>
      </p:sp>
    </p:spTree>
    <p:extLst>
      <p:ext uri="{BB962C8B-B14F-4D97-AF65-F5344CB8AC3E}">
        <p14:creationId xmlns:p14="http://schemas.microsoft.com/office/powerpoint/2010/main" val="169916063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 Id="rId9" Type="http://schemas.openxmlformats.org/officeDocument/2006/relationships/image" Target="../media/image4.jpeg"/></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5.jpeg"/><Relationship Id="rId2" Type="http://schemas.openxmlformats.org/officeDocument/2006/relationships/slideLayout" Target="../slideLayouts/slideLayout13.xml"/><Relationship Id="rId16" Type="http://schemas.openxmlformats.org/officeDocument/2006/relationships/theme" Target="../theme/theme6.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08" r:id="rId1"/>
  </p:sldLayoutIdLst>
  <p:hf hdr="0"/>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342883" algn="l" rtl="0" fontAlgn="base">
        <a:lnSpc>
          <a:spcPct val="90000"/>
        </a:lnSpc>
        <a:spcBef>
          <a:spcPct val="0"/>
        </a:spcBef>
        <a:spcAft>
          <a:spcPct val="0"/>
        </a:spcAft>
        <a:defRPr sz="3300">
          <a:solidFill>
            <a:schemeClr val="tx1"/>
          </a:solidFill>
          <a:latin typeface="Calibri Light" panose="020F0302020204030204" pitchFamily="34" charset="0"/>
        </a:defRPr>
      </a:lvl6pPr>
      <a:lvl7pPr marL="685766" algn="l" rtl="0" fontAlgn="base">
        <a:lnSpc>
          <a:spcPct val="90000"/>
        </a:lnSpc>
        <a:spcBef>
          <a:spcPct val="0"/>
        </a:spcBef>
        <a:spcAft>
          <a:spcPct val="0"/>
        </a:spcAft>
        <a:defRPr sz="3300">
          <a:solidFill>
            <a:schemeClr val="tx1"/>
          </a:solidFill>
          <a:latin typeface="Calibri Light" panose="020F0302020204030204" pitchFamily="34" charset="0"/>
        </a:defRPr>
      </a:lvl7pPr>
      <a:lvl8pPr marL="1028649" algn="l" rtl="0" fontAlgn="base">
        <a:lnSpc>
          <a:spcPct val="90000"/>
        </a:lnSpc>
        <a:spcBef>
          <a:spcPct val="0"/>
        </a:spcBef>
        <a:spcAft>
          <a:spcPct val="0"/>
        </a:spcAft>
        <a:defRPr sz="3300">
          <a:solidFill>
            <a:schemeClr val="tx1"/>
          </a:solidFill>
          <a:latin typeface="Calibri Light" panose="020F0302020204030204" pitchFamily="34" charset="0"/>
        </a:defRPr>
      </a:lvl8pPr>
      <a:lvl9pPr marL="1371532" algn="l"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69858" indent="-169858" algn="l" rtl="0" eaLnBrk="0" fontAlgn="base" hangingPunct="0">
        <a:lnSpc>
          <a:spcPct val="90000"/>
        </a:lnSpc>
        <a:spcBef>
          <a:spcPts val="751"/>
        </a:spcBef>
        <a:spcAft>
          <a:spcPct val="0"/>
        </a:spcAft>
        <a:buFont typeface="Arial" panose="020B0604020202020204" pitchFamily="34" charset="0"/>
        <a:buChar char="•"/>
        <a:defRPr sz="2100" kern="1200">
          <a:solidFill>
            <a:schemeClr val="tx1"/>
          </a:solidFill>
          <a:latin typeface="+mn-lt"/>
          <a:ea typeface="+mn-ea"/>
          <a:cs typeface="+mn-cs"/>
        </a:defRPr>
      </a:lvl1pPr>
      <a:lvl2pPr marL="512750" indent="-169858"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5641" indent="-169858"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8533" indent="-169858"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1424" indent="-169858"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04"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s-CO"/>
      </a:defPPr>
      <a:lvl1pPr marL="0" algn="l" defTabSz="685766" rtl="0" eaLnBrk="1" latinLnBrk="0" hangingPunct="1">
        <a:defRPr sz="1351" kern="1200">
          <a:solidFill>
            <a:schemeClr val="tx1"/>
          </a:solidFill>
          <a:latin typeface="+mn-lt"/>
          <a:ea typeface="+mn-ea"/>
          <a:cs typeface="+mn-cs"/>
        </a:defRPr>
      </a:lvl1pPr>
      <a:lvl2pPr marL="342883" algn="l" defTabSz="685766" rtl="0" eaLnBrk="1" latinLnBrk="0" hangingPunct="1">
        <a:defRPr sz="1351" kern="1200">
          <a:solidFill>
            <a:schemeClr val="tx1"/>
          </a:solidFill>
          <a:latin typeface="+mn-lt"/>
          <a:ea typeface="+mn-ea"/>
          <a:cs typeface="+mn-cs"/>
        </a:defRPr>
      </a:lvl2pPr>
      <a:lvl3pPr marL="685766" algn="l" defTabSz="685766" rtl="0" eaLnBrk="1" latinLnBrk="0" hangingPunct="1">
        <a:defRPr sz="1351" kern="1200">
          <a:solidFill>
            <a:schemeClr val="tx1"/>
          </a:solidFill>
          <a:latin typeface="+mn-lt"/>
          <a:ea typeface="+mn-ea"/>
          <a:cs typeface="+mn-cs"/>
        </a:defRPr>
      </a:lvl3pPr>
      <a:lvl4pPr marL="1028649" algn="l" defTabSz="685766" rtl="0" eaLnBrk="1" latinLnBrk="0" hangingPunct="1">
        <a:defRPr sz="1351" kern="1200">
          <a:solidFill>
            <a:schemeClr val="tx1"/>
          </a:solidFill>
          <a:latin typeface="+mn-lt"/>
          <a:ea typeface="+mn-ea"/>
          <a:cs typeface="+mn-cs"/>
        </a:defRPr>
      </a:lvl4pPr>
      <a:lvl5pPr marL="1371532" algn="l" defTabSz="685766" rtl="0" eaLnBrk="1" latinLnBrk="0" hangingPunct="1">
        <a:defRPr sz="1351" kern="1200">
          <a:solidFill>
            <a:schemeClr val="tx1"/>
          </a:solidFill>
          <a:latin typeface="+mn-lt"/>
          <a:ea typeface="+mn-ea"/>
          <a:cs typeface="+mn-cs"/>
        </a:defRPr>
      </a:lvl5pPr>
      <a:lvl6pPr marL="1714414" algn="l" defTabSz="685766" rtl="0" eaLnBrk="1" latinLnBrk="0" hangingPunct="1">
        <a:defRPr sz="1351" kern="1200">
          <a:solidFill>
            <a:schemeClr val="tx1"/>
          </a:solidFill>
          <a:latin typeface="+mn-lt"/>
          <a:ea typeface="+mn-ea"/>
          <a:cs typeface="+mn-cs"/>
        </a:defRPr>
      </a:lvl6pPr>
      <a:lvl7pPr marL="2057297" algn="l" defTabSz="685766" rtl="0" eaLnBrk="1" latinLnBrk="0" hangingPunct="1">
        <a:defRPr sz="1351" kern="1200">
          <a:solidFill>
            <a:schemeClr val="tx1"/>
          </a:solidFill>
          <a:latin typeface="+mn-lt"/>
          <a:ea typeface="+mn-ea"/>
          <a:cs typeface="+mn-cs"/>
        </a:defRPr>
      </a:lvl7pPr>
      <a:lvl8pPr marL="2400180" algn="l" defTabSz="685766" rtl="0" eaLnBrk="1" latinLnBrk="0" hangingPunct="1">
        <a:defRPr sz="1351" kern="1200">
          <a:solidFill>
            <a:schemeClr val="tx1"/>
          </a:solidFill>
          <a:latin typeface="+mn-lt"/>
          <a:ea typeface="+mn-ea"/>
          <a:cs typeface="+mn-cs"/>
        </a:defRPr>
      </a:lvl8pPr>
      <a:lvl9pPr marL="2743063" algn="l" defTabSz="685766" rtl="0" eaLnBrk="1" latinLnBrk="0" hangingPunct="1">
        <a:defRPr sz="135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09" r:id="rId1"/>
  </p:sldLayoutIdLst>
  <p:hf hdr="0"/>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342883" algn="l" rtl="0" fontAlgn="base">
        <a:lnSpc>
          <a:spcPct val="90000"/>
        </a:lnSpc>
        <a:spcBef>
          <a:spcPct val="0"/>
        </a:spcBef>
        <a:spcAft>
          <a:spcPct val="0"/>
        </a:spcAft>
        <a:defRPr sz="3300">
          <a:solidFill>
            <a:schemeClr val="tx1"/>
          </a:solidFill>
          <a:latin typeface="Calibri Light" panose="020F0302020204030204" pitchFamily="34" charset="0"/>
        </a:defRPr>
      </a:lvl6pPr>
      <a:lvl7pPr marL="685766" algn="l" rtl="0" fontAlgn="base">
        <a:lnSpc>
          <a:spcPct val="90000"/>
        </a:lnSpc>
        <a:spcBef>
          <a:spcPct val="0"/>
        </a:spcBef>
        <a:spcAft>
          <a:spcPct val="0"/>
        </a:spcAft>
        <a:defRPr sz="3300">
          <a:solidFill>
            <a:schemeClr val="tx1"/>
          </a:solidFill>
          <a:latin typeface="Calibri Light" panose="020F0302020204030204" pitchFamily="34" charset="0"/>
        </a:defRPr>
      </a:lvl7pPr>
      <a:lvl8pPr marL="1028649" algn="l" rtl="0" fontAlgn="base">
        <a:lnSpc>
          <a:spcPct val="90000"/>
        </a:lnSpc>
        <a:spcBef>
          <a:spcPct val="0"/>
        </a:spcBef>
        <a:spcAft>
          <a:spcPct val="0"/>
        </a:spcAft>
        <a:defRPr sz="3300">
          <a:solidFill>
            <a:schemeClr val="tx1"/>
          </a:solidFill>
          <a:latin typeface="Calibri Light" panose="020F0302020204030204" pitchFamily="34" charset="0"/>
        </a:defRPr>
      </a:lvl8pPr>
      <a:lvl9pPr marL="1371532" algn="l"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69858" indent="-169858" algn="l" rtl="0" eaLnBrk="0" fontAlgn="base" hangingPunct="0">
        <a:lnSpc>
          <a:spcPct val="90000"/>
        </a:lnSpc>
        <a:spcBef>
          <a:spcPts val="751"/>
        </a:spcBef>
        <a:spcAft>
          <a:spcPct val="0"/>
        </a:spcAft>
        <a:buFont typeface="Arial" panose="020B0604020202020204" pitchFamily="34" charset="0"/>
        <a:buChar char="•"/>
        <a:defRPr sz="2100" kern="1200">
          <a:solidFill>
            <a:schemeClr val="tx1"/>
          </a:solidFill>
          <a:latin typeface="+mn-lt"/>
          <a:ea typeface="+mn-ea"/>
          <a:cs typeface="+mn-cs"/>
        </a:defRPr>
      </a:lvl1pPr>
      <a:lvl2pPr marL="512750" indent="-169858"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5641" indent="-169858"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8533" indent="-169858"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1424" indent="-169858"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04"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s-CO"/>
      </a:defPPr>
      <a:lvl1pPr marL="0" algn="l" defTabSz="685766" rtl="0" eaLnBrk="1" latinLnBrk="0" hangingPunct="1">
        <a:defRPr sz="1351" kern="1200">
          <a:solidFill>
            <a:schemeClr val="tx1"/>
          </a:solidFill>
          <a:latin typeface="+mn-lt"/>
          <a:ea typeface="+mn-ea"/>
          <a:cs typeface="+mn-cs"/>
        </a:defRPr>
      </a:lvl1pPr>
      <a:lvl2pPr marL="342883" algn="l" defTabSz="685766" rtl="0" eaLnBrk="1" latinLnBrk="0" hangingPunct="1">
        <a:defRPr sz="1351" kern="1200">
          <a:solidFill>
            <a:schemeClr val="tx1"/>
          </a:solidFill>
          <a:latin typeface="+mn-lt"/>
          <a:ea typeface="+mn-ea"/>
          <a:cs typeface="+mn-cs"/>
        </a:defRPr>
      </a:lvl2pPr>
      <a:lvl3pPr marL="685766" algn="l" defTabSz="685766" rtl="0" eaLnBrk="1" latinLnBrk="0" hangingPunct="1">
        <a:defRPr sz="1351" kern="1200">
          <a:solidFill>
            <a:schemeClr val="tx1"/>
          </a:solidFill>
          <a:latin typeface="+mn-lt"/>
          <a:ea typeface="+mn-ea"/>
          <a:cs typeface="+mn-cs"/>
        </a:defRPr>
      </a:lvl3pPr>
      <a:lvl4pPr marL="1028649" algn="l" defTabSz="685766" rtl="0" eaLnBrk="1" latinLnBrk="0" hangingPunct="1">
        <a:defRPr sz="1351" kern="1200">
          <a:solidFill>
            <a:schemeClr val="tx1"/>
          </a:solidFill>
          <a:latin typeface="+mn-lt"/>
          <a:ea typeface="+mn-ea"/>
          <a:cs typeface="+mn-cs"/>
        </a:defRPr>
      </a:lvl4pPr>
      <a:lvl5pPr marL="1371532" algn="l" defTabSz="685766" rtl="0" eaLnBrk="1" latinLnBrk="0" hangingPunct="1">
        <a:defRPr sz="1351" kern="1200">
          <a:solidFill>
            <a:schemeClr val="tx1"/>
          </a:solidFill>
          <a:latin typeface="+mn-lt"/>
          <a:ea typeface="+mn-ea"/>
          <a:cs typeface="+mn-cs"/>
        </a:defRPr>
      </a:lvl5pPr>
      <a:lvl6pPr marL="1714414" algn="l" defTabSz="685766" rtl="0" eaLnBrk="1" latinLnBrk="0" hangingPunct="1">
        <a:defRPr sz="1351" kern="1200">
          <a:solidFill>
            <a:schemeClr val="tx1"/>
          </a:solidFill>
          <a:latin typeface="+mn-lt"/>
          <a:ea typeface="+mn-ea"/>
          <a:cs typeface="+mn-cs"/>
        </a:defRPr>
      </a:lvl6pPr>
      <a:lvl7pPr marL="2057297" algn="l" defTabSz="685766" rtl="0" eaLnBrk="1" latinLnBrk="0" hangingPunct="1">
        <a:defRPr sz="1351" kern="1200">
          <a:solidFill>
            <a:schemeClr val="tx1"/>
          </a:solidFill>
          <a:latin typeface="+mn-lt"/>
          <a:ea typeface="+mn-ea"/>
          <a:cs typeface="+mn-cs"/>
        </a:defRPr>
      </a:lvl7pPr>
      <a:lvl8pPr marL="2400180" algn="l" defTabSz="685766" rtl="0" eaLnBrk="1" latinLnBrk="0" hangingPunct="1">
        <a:defRPr sz="1351" kern="1200">
          <a:solidFill>
            <a:schemeClr val="tx1"/>
          </a:solidFill>
          <a:latin typeface="+mn-lt"/>
          <a:ea typeface="+mn-ea"/>
          <a:cs typeface="+mn-cs"/>
        </a:defRPr>
      </a:lvl8pPr>
      <a:lvl9pPr marL="2743063" algn="l" defTabSz="685766" rtl="0" eaLnBrk="1" latinLnBrk="0" hangingPunct="1">
        <a:defRPr sz="135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10" r:id="rId1"/>
  </p:sldLayoutIdLst>
  <p:hf hdr="0"/>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342883" algn="l" rtl="0" fontAlgn="base">
        <a:lnSpc>
          <a:spcPct val="90000"/>
        </a:lnSpc>
        <a:spcBef>
          <a:spcPct val="0"/>
        </a:spcBef>
        <a:spcAft>
          <a:spcPct val="0"/>
        </a:spcAft>
        <a:defRPr sz="3300">
          <a:solidFill>
            <a:schemeClr val="tx1"/>
          </a:solidFill>
          <a:latin typeface="Calibri Light" panose="020F0302020204030204" pitchFamily="34" charset="0"/>
        </a:defRPr>
      </a:lvl6pPr>
      <a:lvl7pPr marL="685766" algn="l" rtl="0" fontAlgn="base">
        <a:lnSpc>
          <a:spcPct val="90000"/>
        </a:lnSpc>
        <a:spcBef>
          <a:spcPct val="0"/>
        </a:spcBef>
        <a:spcAft>
          <a:spcPct val="0"/>
        </a:spcAft>
        <a:defRPr sz="3300">
          <a:solidFill>
            <a:schemeClr val="tx1"/>
          </a:solidFill>
          <a:latin typeface="Calibri Light" panose="020F0302020204030204" pitchFamily="34" charset="0"/>
        </a:defRPr>
      </a:lvl7pPr>
      <a:lvl8pPr marL="1028649" algn="l" rtl="0" fontAlgn="base">
        <a:lnSpc>
          <a:spcPct val="90000"/>
        </a:lnSpc>
        <a:spcBef>
          <a:spcPct val="0"/>
        </a:spcBef>
        <a:spcAft>
          <a:spcPct val="0"/>
        </a:spcAft>
        <a:defRPr sz="3300">
          <a:solidFill>
            <a:schemeClr val="tx1"/>
          </a:solidFill>
          <a:latin typeface="Calibri Light" panose="020F0302020204030204" pitchFamily="34" charset="0"/>
        </a:defRPr>
      </a:lvl8pPr>
      <a:lvl9pPr marL="1371532" algn="l"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69858" indent="-169858" algn="l" rtl="0" eaLnBrk="0" fontAlgn="base" hangingPunct="0">
        <a:lnSpc>
          <a:spcPct val="90000"/>
        </a:lnSpc>
        <a:spcBef>
          <a:spcPts val="751"/>
        </a:spcBef>
        <a:spcAft>
          <a:spcPct val="0"/>
        </a:spcAft>
        <a:buFont typeface="Arial" panose="020B0604020202020204" pitchFamily="34" charset="0"/>
        <a:buChar char="•"/>
        <a:defRPr sz="2100" kern="1200">
          <a:solidFill>
            <a:schemeClr val="tx1"/>
          </a:solidFill>
          <a:latin typeface="+mn-lt"/>
          <a:ea typeface="+mn-ea"/>
          <a:cs typeface="+mn-cs"/>
        </a:defRPr>
      </a:lvl1pPr>
      <a:lvl2pPr marL="512750" indent="-169858"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5641" indent="-169858"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8533" indent="-169858"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1424" indent="-169858"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04"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s-CO"/>
      </a:defPPr>
      <a:lvl1pPr marL="0" algn="l" defTabSz="685766" rtl="0" eaLnBrk="1" latinLnBrk="0" hangingPunct="1">
        <a:defRPr sz="1351" kern="1200">
          <a:solidFill>
            <a:schemeClr val="tx1"/>
          </a:solidFill>
          <a:latin typeface="+mn-lt"/>
          <a:ea typeface="+mn-ea"/>
          <a:cs typeface="+mn-cs"/>
        </a:defRPr>
      </a:lvl1pPr>
      <a:lvl2pPr marL="342883" algn="l" defTabSz="685766" rtl="0" eaLnBrk="1" latinLnBrk="0" hangingPunct="1">
        <a:defRPr sz="1351" kern="1200">
          <a:solidFill>
            <a:schemeClr val="tx1"/>
          </a:solidFill>
          <a:latin typeface="+mn-lt"/>
          <a:ea typeface="+mn-ea"/>
          <a:cs typeface="+mn-cs"/>
        </a:defRPr>
      </a:lvl2pPr>
      <a:lvl3pPr marL="685766" algn="l" defTabSz="685766" rtl="0" eaLnBrk="1" latinLnBrk="0" hangingPunct="1">
        <a:defRPr sz="1351" kern="1200">
          <a:solidFill>
            <a:schemeClr val="tx1"/>
          </a:solidFill>
          <a:latin typeface="+mn-lt"/>
          <a:ea typeface="+mn-ea"/>
          <a:cs typeface="+mn-cs"/>
        </a:defRPr>
      </a:lvl3pPr>
      <a:lvl4pPr marL="1028649" algn="l" defTabSz="685766" rtl="0" eaLnBrk="1" latinLnBrk="0" hangingPunct="1">
        <a:defRPr sz="1351" kern="1200">
          <a:solidFill>
            <a:schemeClr val="tx1"/>
          </a:solidFill>
          <a:latin typeface="+mn-lt"/>
          <a:ea typeface="+mn-ea"/>
          <a:cs typeface="+mn-cs"/>
        </a:defRPr>
      </a:lvl4pPr>
      <a:lvl5pPr marL="1371532" algn="l" defTabSz="685766" rtl="0" eaLnBrk="1" latinLnBrk="0" hangingPunct="1">
        <a:defRPr sz="1351" kern="1200">
          <a:solidFill>
            <a:schemeClr val="tx1"/>
          </a:solidFill>
          <a:latin typeface="+mn-lt"/>
          <a:ea typeface="+mn-ea"/>
          <a:cs typeface="+mn-cs"/>
        </a:defRPr>
      </a:lvl5pPr>
      <a:lvl6pPr marL="1714414" algn="l" defTabSz="685766" rtl="0" eaLnBrk="1" latinLnBrk="0" hangingPunct="1">
        <a:defRPr sz="1351" kern="1200">
          <a:solidFill>
            <a:schemeClr val="tx1"/>
          </a:solidFill>
          <a:latin typeface="+mn-lt"/>
          <a:ea typeface="+mn-ea"/>
          <a:cs typeface="+mn-cs"/>
        </a:defRPr>
      </a:lvl6pPr>
      <a:lvl7pPr marL="2057297" algn="l" defTabSz="685766" rtl="0" eaLnBrk="1" latinLnBrk="0" hangingPunct="1">
        <a:defRPr sz="1351" kern="1200">
          <a:solidFill>
            <a:schemeClr val="tx1"/>
          </a:solidFill>
          <a:latin typeface="+mn-lt"/>
          <a:ea typeface="+mn-ea"/>
          <a:cs typeface="+mn-cs"/>
        </a:defRPr>
      </a:lvl7pPr>
      <a:lvl8pPr marL="2400180" algn="l" defTabSz="685766" rtl="0" eaLnBrk="1" latinLnBrk="0" hangingPunct="1">
        <a:defRPr sz="1351" kern="1200">
          <a:solidFill>
            <a:schemeClr val="tx1"/>
          </a:solidFill>
          <a:latin typeface="+mn-lt"/>
          <a:ea typeface="+mn-ea"/>
          <a:cs typeface="+mn-cs"/>
        </a:defRPr>
      </a:lvl8pPr>
      <a:lvl9pPr marL="2743063" algn="l" defTabSz="685766" rtl="0" eaLnBrk="1" latinLnBrk="0" hangingPunct="1">
        <a:defRPr sz="1351"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Picture 6"/>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11" r:id="rId1"/>
    <p:sldLayoutId id="2147484012" r:id="rId2"/>
    <p:sldLayoutId id="2147484039" r:id="rId3"/>
    <p:sldLayoutId id="2147484040" r:id="rId4"/>
    <p:sldLayoutId id="2147484116" r:id="rId5"/>
    <p:sldLayoutId id="2147484117" r:id="rId6"/>
    <p:sldLayoutId id="2147484118" r:id="rId7"/>
  </p:sldLayoutIdLst>
  <p:hf hdr="0"/>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342883" algn="l" rtl="0" fontAlgn="base">
        <a:lnSpc>
          <a:spcPct val="90000"/>
        </a:lnSpc>
        <a:spcBef>
          <a:spcPct val="0"/>
        </a:spcBef>
        <a:spcAft>
          <a:spcPct val="0"/>
        </a:spcAft>
        <a:defRPr sz="3300">
          <a:solidFill>
            <a:schemeClr val="tx1"/>
          </a:solidFill>
          <a:latin typeface="Calibri Light" panose="020F0302020204030204" pitchFamily="34" charset="0"/>
        </a:defRPr>
      </a:lvl6pPr>
      <a:lvl7pPr marL="685766" algn="l" rtl="0" fontAlgn="base">
        <a:lnSpc>
          <a:spcPct val="90000"/>
        </a:lnSpc>
        <a:spcBef>
          <a:spcPct val="0"/>
        </a:spcBef>
        <a:spcAft>
          <a:spcPct val="0"/>
        </a:spcAft>
        <a:defRPr sz="3300">
          <a:solidFill>
            <a:schemeClr val="tx1"/>
          </a:solidFill>
          <a:latin typeface="Calibri Light" panose="020F0302020204030204" pitchFamily="34" charset="0"/>
        </a:defRPr>
      </a:lvl7pPr>
      <a:lvl8pPr marL="1028649" algn="l" rtl="0" fontAlgn="base">
        <a:lnSpc>
          <a:spcPct val="90000"/>
        </a:lnSpc>
        <a:spcBef>
          <a:spcPct val="0"/>
        </a:spcBef>
        <a:spcAft>
          <a:spcPct val="0"/>
        </a:spcAft>
        <a:defRPr sz="3300">
          <a:solidFill>
            <a:schemeClr val="tx1"/>
          </a:solidFill>
          <a:latin typeface="Calibri Light" panose="020F0302020204030204" pitchFamily="34" charset="0"/>
        </a:defRPr>
      </a:lvl8pPr>
      <a:lvl9pPr marL="1371532" algn="l"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69858" indent="-169858" algn="l" rtl="0" eaLnBrk="0" fontAlgn="base" hangingPunct="0">
        <a:lnSpc>
          <a:spcPct val="90000"/>
        </a:lnSpc>
        <a:spcBef>
          <a:spcPts val="751"/>
        </a:spcBef>
        <a:spcAft>
          <a:spcPct val="0"/>
        </a:spcAft>
        <a:buFont typeface="Arial" panose="020B0604020202020204" pitchFamily="34" charset="0"/>
        <a:buChar char="•"/>
        <a:defRPr sz="2100" kern="1200">
          <a:solidFill>
            <a:schemeClr val="tx1"/>
          </a:solidFill>
          <a:latin typeface="+mn-lt"/>
          <a:ea typeface="+mn-ea"/>
          <a:cs typeface="+mn-cs"/>
        </a:defRPr>
      </a:lvl1pPr>
      <a:lvl2pPr marL="512750" indent="-169858"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5641" indent="-169858"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8533" indent="-169858"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1424" indent="-169858"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04"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s-CO"/>
      </a:defPPr>
      <a:lvl1pPr marL="0" algn="l" defTabSz="685766" rtl="0" eaLnBrk="1" latinLnBrk="0" hangingPunct="1">
        <a:defRPr sz="1351" kern="1200">
          <a:solidFill>
            <a:schemeClr val="tx1"/>
          </a:solidFill>
          <a:latin typeface="+mn-lt"/>
          <a:ea typeface="+mn-ea"/>
          <a:cs typeface="+mn-cs"/>
        </a:defRPr>
      </a:lvl1pPr>
      <a:lvl2pPr marL="342883" algn="l" defTabSz="685766" rtl="0" eaLnBrk="1" latinLnBrk="0" hangingPunct="1">
        <a:defRPr sz="1351" kern="1200">
          <a:solidFill>
            <a:schemeClr val="tx1"/>
          </a:solidFill>
          <a:latin typeface="+mn-lt"/>
          <a:ea typeface="+mn-ea"/>
          <a:cs typeface="+mn-cs"/>
        </a:defRPr>
      </a:lvl2pPr>
      <a:lvl3pPr marL="685766" algn="l" defTabSz="685766" rtl="0" eaLnBrk="1" latinLnBrk="0" hangingPunct="1">
        <a:defRPr sz="1351" kern="1200">
          <a:solidFill>
            <a:schemeClr val="tx1"/>
          </a:solidFill>
          <a:latin typeface="+mn-lt"/>
          <a:ea typeface="+mn-ea"/>
          <a:cs typeface="+mn-cs"/>
        </a:defRPr>
      </a:lvl3pPr>
      <a:lvl4pPr marL="1028649" algn="l" defTabSz="685766" rtl="0" eaLnBrk="1" latinLnBrk="0" hangingPunct="1">
        <a:defRPr sz="1351" kern="1200">
          <a:solidFill>
            <a:schemeClr val="tx1"/>
          </a:solidFill>
          <a:latin typeface="+mn-lt"/>
          <a:ea typeface="+mn-ea"/>
          <a:cs typeface="+mn-cs"/>
        </a:defRPr>
      </a:lvl4pPr>
      <a:lvl5pPr marL="1371532" algn="l" defTabSz="685766" rtl="0" eaLnBrk="1" latinLnBrk="0" hangingPunct="1">
        <a:defRPr sz="1351" kern="1200">
          <a:solidFill>
            <a:schemeClr val="tx1"/>
          </a:solidFill>
          <a:latin typeface="+mn-lt"/>
          <a:ea typeface="+mn-ea"/>
          <a:cs typeface="+mn-cs"/>
        </a:defRPr>
      </a:lvl5pPr>
      <a:lvl6pPr marL="1714414" algn="l" defTabSz="685766" rtl="0" eaLnBrk="1" latinLnBrk="0" hangingPunct="1">
        <a:defRPr sz="1351" kern="1200">
          <a:solidFill>
            <a:schemeClr val="tx1"/>
          </a:solidFill>
          <a:latin typeface="+mn-lt"/>
          <a:ea typeface="+mn-ea"/>
          <a:cs typeface="+mn-cs"/>
        </a:defRPr>
      </a:lvl6pPr>
      <a:lvl7pPr marL="2057297" algn="l" defTabSz="685766" rtl="0" eaLnBrk="1" latinLnBrk="0" hangingPunct="1">
        <a:defRPr sz="1351" kern="1200">
          <a:solidFill>
            <a:schemeClr val="tx1"/>
          </a:solidFill>
          <a:latin typeface="+mn-lt"/>
          <a:ea typeface="+mn-ea"/>
          <a:cs typeface="+mn-cs"/>
        </a:defRPr>
      </a:lvl7pPr>
      <a:lvl8pPr marL="2400180" algn="l" defTabSz="685766" rtl="0" eaLnBrk="1" latinLnBrk="0" hangingPunct="1">
        <a:defRPr sz="1351" kern="1200">
          <a:solidFill>
            <a:schemeClr val="tx1"/>
          </a:solidFill>
          <a:latin typeface="+mn-lt"/>
          <a:ea typeface="+mn-ea"/>
          <a:cs typeface="+mn-cs"/>
        </a:defRPr>
      </a:lvl8pPr>
      <a:lvl9pPr marL="2743063" algn="l" defTabSz="685766" rtl="0" eaLnBrk="1" latinLnBrk="0" hangingPunct="1">
        <a:defRPr sz="1351"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015" r:id="rId1"/>
  </p:sldLayoutIdLst>
  <p:hf hdr="0"/>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342883" algn="l" rtl="0" fontAlgn="base">
        <a:lnSpc>
          <a:spcPct val="90000"/>
        </a:lnSpc>
        <a:spcBef>
          <a:spcPct val="0"/>
        </a:spcBef>
        <a:spcAft>
          <a:spcPct val="0"/>
        </a:spcAft>
        <a:defRPr sz="3300">
          <a:solidFill>
            <a:schemeClr val="tx1"/>
          </a:solidFill>
          <a:latin typeface="Calibri Light" panose="020F0302020204030204" pitchFamily="34" charset="0"/>
        </a:defRPr>
      </a:lvl6pPr>
      <a:lvl7pPr marL="685766" algn="l" rtl="0" fontAlgn="base">
        <a:lnSpc>
          <a:spcPct val="90000"/>
        </a:lnSpc>
        <a:spcBef>
          <a:spcPct val="0"/>
        </a:spcBef>
        <a:spcAft>
          <a:spcPct val="0"/>
        </a:spcAft>
        <a:defRPr sz="3300">
          <a:solidFill>
            <a:schemeClr val="tx1"/>
          </a:solidFill>
          <a:latin typeface="Calibri Light" panose="020F0302020204030204" pitchFamily="34" charset="0"/>
        </a:defRPr>
      </a:lvl7pPr>
      <a:lvl8pPr marL="1028649" algn="l" rtl="0" fontAlgn="base">
        <a:lnSpc>
          <a:spcPct val="90000"/>
        </a:lnSpc>
        <a:spcBef>
          <a:spcPct val="0"/>
        </a:spcBef>
        <a:spcAft>
          <a:spcPct val="0"/>
        </a:spcAft>
        <a:defRPr sz="3300">
          <a:solidFill>
            <a:schemeClr val="tx1"/>
          </a:solidFill>
          <a:latin typeface="Calibri Light" panose="020F0302020204030204" pitchFamily="34" charset="0"/>
        </a:defRPr>
      </a:lvl8pPr>
      <a:lvl9pPr marL="1371532" algn="l"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69858" indent="-169858" algn="l" rtl="0" eaLnBrk="0" fontAlgn="base" hangingPunct="0">
        <a:lnSpc>
          <a:spcPct val="90000"/>
        </a:lnSpc>
        <a:spcBef>
          <a:spcPts val="751"/>
        </a:spcBef>
        <a:spcAft>
          <a:spcPct val="0"/>
        </a:spcAft>
        <a:buFont typeface="Arial" panose="020B0604020202020204" pitchFamily="34" charset="0"/>
        <a:buChar char="•"/>
        <a:defRPr sz="2100" kern="1200">
          <a:solidFill>
            <a:schemeClr val="tx1"/>
          </a:solidFill>
          <a:latin typeface="+mn-lt"/>
          <a:ea typeface="+mn-ea"/>
          <a:cs typeface="+mn-cs"/>
        </a:defRPr>
      </a:lvl1pPr>
      <a:lvl2pPr marL="512750" indent="-169858"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5641" indent="-169858"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8533" indent="-169858"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1424" indent="-169858"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04"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s-CO"/>
      </a:defPPr>
      <a:lvl1pPr marL="0" algn="l" defTabSz="685766" rtl="0" eaLnBrk="1" latinLnBrk="0" hangingPunct="1">
        <a:defRPr sz="1351" kern="1200">
          <a:solidFill>
            <a:schemeClr val="tx1"/>
          </a:solidFill>
          <a:latin typeface="+mn-lt"/>
          <a:ea typeface="+mn-ea"/>
          <a:cs typeface="+mn-cs"/>
        </a:defRPr>
      </a:lvl1pPr>
      <a:lvl2pPr marL="342883" algn="l" defTabSz="685766" rtl="0" eaLnBrk="1" latinLnBrk="0" hangingPunct="1">
        <a:defRPr sz="1351" kern="1200">
          <a:solidFill>
            <a:schemeClr val="tx1"/>
          </a:solidFill>
          <a:latin typeface="+mn-lt"/>
          <a:ea typeface="+mn-ea"/>
          <a:cs typeface="+mn-cs"/>
        </a:defRPr>
      </a:lvl2pPr>
      <a:lvl3pPr marL="685766" algn="l" defTabSz="685766" rtl="0" eaLnBrk="1" latinLnBrk="0" hangingPunct="1">
        <a:defRPr sz="1351" kern="1200">
          <a:solidFill>
            <a:schemeClr val="tx1"/>
          </a:solidFill>
          <a:latin typeface="+mn-lt"/>
          <a:ea typeface="+mn-ea"/>
          <a:cs typeface="+mn-cs"/>
        </a:defRPr>
      </a:lvl3pPr>
      <a:lvl4pPr marL="1028649" algn="l" defTabSz="685766" rtl="0" eaLnBrk="1" latinLnBrk="0" hangingPunct="1">
        <a:defRPr sz="1351" kern="1200">
          <a:solidFill>
            <a:schemeClr val="tx1"/>
          </a:solidFill>
          <a:latin typeface="+mn-lt"/>
          <a:ea typeface="+mn-ea"/>
          <a:cs typeface="+mn-cs"/>
        </a:defRPr>
      </a:lvl4pPr>
      <a:lvl5pPr marL="1371532" algn="l" defTabSz="685766" rtl="0" eaLnBrk="1" latinLnBrk="0" hangingPunct="1">
        <a:defRPr sz="1351" kern="1200">
          <a:solidFill>
            <a:schemeClr val="tx1"/>
          </a:solidFill>
          <a:latin typeface="+mn-lt"/>
          <a:ea typeface="+mn-ea"/>
          <a:cs typeface="+mn-cs"/>
        </a:defRPr>
      </a:lvl5pPr>
      <a:lvl6pPr marL="1714414" algn="l" defTabSz="685766" rtl="0" eaLnBrk="1" latinLnBrk="0" hangingPunct="1">
        <a:defRPr sz="1351" kern="1200">
          <a:solidFill>
            <a:schemeClr val="tx1"/>
          </a:solidFill>
          <a:latin typeface="+mn-lt"/>
          <a:ea typeface="+mn-ea"/>
          <a:cs typeface="+mn-cs"/>
        </a:defRPr>
      </a:lvl6pPr>
      <a:lvl7pPr marL="2057297" algn="l" defTabSz="685766" rtl="0" eaLnBrk="1" latinLnBrk="0" hangingPunct="1">
        <a:defRPr sz="1351" kern="1200">
          <a:solidFill>
            <a:schemeClr val="tx1"/>
          </a:solidFill>
          <a:latin typeface="+mn-lt"/>
          <a:ea typeface="+mn-ea"/>
          <a:cs typeface="+mn-cs"/>
        </a:defRPr>
      </a:lvl7pPr>
      <a:lvl8pPr marL="2400180" algn="l" defTabSz="685766" rtl="0" eaLnBrk="1" latinLnBrk="0" hangingPunct="1">
        <a:defRPr sz="1351" kern="1200">
          <a:solidFill>
            <a:schemeClr val="tx1"/>
          </a:solidFill>
          <a:latin typeface="+mn-lt"/>
          <a:ea typeface="+mn-ea"/>
          <a:cs typeface="+mn-cs"/>
        </a:defRPr>
      </a:lvl8pPr>
      <a:lvl9pPr marL="2743063" algn="l" defTabSz="685766" rtl="0" eaLnBrk="1" latinLnBrk="0" hangingPunct="1">
        <a:defRPr sz="1351"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9/29/2016</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pic>
        <p:nvPicPr>
          <p:cNvPr id="7" name="Picture 1"/>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9426588"/>
      </p:ext>
    </p:extLst>
  </p:cSld>
  <p:clrMap bg1="lt1" tx1="dk1" bg2="lt2" tx2="dk2" accent1="accent1" accent2="accent2" accent3="accent3" accent4="accent4" accent5="accent5" accent6="accent6" hlink="hlink" folHlink="folHlink"/>
  <p:sldLayoutIdLst>
    <p:sldLayoutId id="2147484101" r:id="rId1"/>
    <p:sldLayoutId id="2147484102" r:id="rId2"/>
    <p:sldLayoutId id="2147484103" r:id="rId3"/>
    <p:sldLayoutId id="2147484104" r:id="rId4"/>
    <p:sldLayoutId id="2147484105" r:id="rId5"/>
    <p:sldLayoutId id="2147484106" r:id="rId6"/>
    <p:sldLayoutId id="2147484107" r:id="rId7"/>
    <p:sldLayoutId id="2147484108" r:id="rId8"/>
    <p:sldLayoutId id="2147484109" r:id="rId9"/>
    <p:sldLayoutId id="2147484110" r:id="rId10"/>
    <p:sldLayoutId id="2147484111" r:id="rId11"/>
    <p:sldLayoutId id="2147484112" r:id="rId12"/>
    <p:sldLayoutId id="2147484113" r:id="rId13"/>
    <p:sldLayoutId id="2147484114" r:id="rId14"/>
    <p:sldLayoutId id="2147484115" r:id="rId15"/>
  </p:sldLayoutIdLst>
  <p:timing>
    <p:tnLst>
      <p:par>
        <p:cTn id="1" dur="indefinite" restart="never" nodeType="tmRoot"/>
      </p:par>
    </p:tnLst>
  </p:timing>
  <p:hf hdr="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s.delerce@cigar.org"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33.jpeg"/><Relationship Id="rId4" Type="http://schemas.openxmlformats.org/officeDocument/2006/relationships/image" Target="../media/image39.tiff"/></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8" Type="http://schemas.openxmlformats.org/officeDocument/2006/relationships/image" Target="../media/image45.jpeg"/><Relationship Id="rId13" Type="http://schemas.openxmlformats.org/officeDocument/2006/relationships/image" Target="../media/image50.jpe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jpe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34.jpeg"/><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34.jpeg"/><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59.jpeg"/><Relationship Id="rId5" Type="http://schemas.openxmlformats.org/officeDocument/2006/relationships/image" Target="../media/image58.png"/><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62.jpg"/><Relationship Id="rId4" Type="http://schemas.openxmlformats.org/officeDocument/2006/relationships/image" Target="../media/image61.jp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jpg"/></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5" Type="http://schemas.openxmlformats.org/officeDocument/2006/relationships/hyperlink" Target="http://journals.plos.org/plosone/" TargetMode="External"/><Relationship Id="rId4" Type="http://schemas.openxmlformats.org/officeDocument/2006/relationships/image" Target="../media/image68.png"/></Relationships>
</file>

<file path=ppt/slides/_rels/slide22.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jpeg"/><Relationship Id="rId4" Type="http://schemas.openxmlformats.org/officeDocument/2006/relationships/image" Target="../media/image70.png"/><Relationship Id="rId9" Type="http://schemas.openxmlformats.org/officeDocument/2006/relationships/image" Target="../media/image7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hyperlink" Target="https://www.google.com.co/url?sa=i&amp;rct=j&amp;q=&amp;esrc=s&amp;source=images&amp;cd=&amp;ved=0ahUKEwjK24rmmqPPAhVMWx4KHW_tBooQjRwIBQ&amp;url=http://fenalce.org/archivos/tdr2012.pdf&amp;bvm=bv.133700528,bs.2,d.dmo&amp;psig=AFQjCNGP27Q-Lbyy6qtm7G_kFScMokBZGQ&amp;ust=1474641747892181" TargetMode="External"/><Relationship Id="rId13" Type="http://schemas.openxmlformats.org/officeDocument/2006/relationships/image" Target="../media/image19.jpg"/><Relationship Id="rId3" Type="http://schemas.openxmlformats.org/officeDocument/2006/relationships/image" Target="../media/image10.jpeg"/><Relationship Id="rId7" Type="http://schemas.openxmlformats.org/officeDocument/2006/relationships/image" Target="../media/image14.png"/><Relationship Id="rId12"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3.png"/><Relationship Id="rId11" Type="http://schemas.openxmlformats.org/officeDocument/2006/relationships/image" Target="../media/image17.png"/><Relationship Id="rId5" Type="http://schemas.openxmlformats.org/officeDocument/2006/relationships/image" Target="../media/image12.png"/><Relationship Id="rId10" Type="http://schemas.openxmlformats.org/officeDocument/2006/relationships/image" Target="../media/image16.jpeg"/><Relationship Id="rId4" Type="http://schemas.openxmlformats.org/officeDocument/2006/relationships/image" Target="../media/image11.jpg"/><Relationship Id="rId9" Type="http://schemas.openxmlformats.org/officeDocument/2006/relationships/image" Target="../media/image15.png"/><Relationship Id="rId14" Type="http://schemas.openxmlformats.org/officeDocument/2006/relationships/comments" Target="../comments/comment1.xml"/></Relationships>
</file>

<file path=ppt/slides/_rels/slide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comments" Target="../comments/comment2.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4.jpg"/><Relationship Id="rId5" Type="http://schemas.openxmlformats.org/officeDocument/2006/relationships/image" Target="../media/image23.png"/><Relationship Id="rId4" Type="http://schemas.openxmlformats.org/officeDocument/2006/relationships/image" Target="../media/image22.jp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27.gif"/><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1.jpeg"/><Relationship Id="rId7"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33.jpe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TextBox 7"/>
          <p:cNvSpPr txBox="1">
            <a:spLocks noChangeArrowheads="1"/>
          </p:cNvSpPr>
          <p:nvPr/>
        </p:nvSpPr>
        <p:spPr bwMode="auto">
          <a:xfrm>
            <a:off x="149679" y="5612768"/>
            <a:ext cx="2896903"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ts val="1951"/>
              </a:lnSpc>
              <a:spcBef>
                <a:spcPct val="0"/>
              </a:spcBef>
              <a:buNone/>
            </a:pPr>
            <a:r>
              <a:rPr lang="en-US" altLang="es-CO" sz="2000" b="1" dirty="0" smtClean="0">
                <a:solidFill>
                  <a:srgbClr val="BB3A26"/>
                </a:solidFill>
              </a:rPr>
              <a:t>Hugo Dorado </a:t>
            </a:r>
            <a:r>
              <a:rPr lang="en-US" sz="2000" dirty="0" smtClean="0">
                <a:solidFill>
                  <a:schemeClr val="accent5">
                    <a:lumMod val="75000"/>
                  </a:schemeClr>
                </a:solidFill>
                <a:hlinkClick r:id="rId3"/>
              </a:rPr>
              <a:t>h.a.dorado@cigar.org</a:t>
            </a:r>
            <a:endParaRPr lang="en-US" altLang="es-CO" sz="2000" b="1" dirty="0">
              <a:solidFill>
                <a:schemeClr val="accent5">
                  <a:lumMod val="75000"/>
                </a:schemeClr>
              </a:solidFill>
            </a:endParaRPr>
          </a:p>
          <a:p>
            <a:pPr eaLnBrk="1" hangingPunct="1">
              <a:lnSpc>
                <a:spcPts val="1951"/>
              </a:lnSpc>
              <a:spcBef>
                <a:spcPct val="0"/>
              </a:spcBef>
              <a:buNone/>
            </a:pPr>
            <a:endParaRPr lang="en-US" altLang="es-CO" sz="2000" b="1" dirty="0">
              <a:solidFill>
                <a:srgbClr val="BB3A26"/>
              </a:solidFill>
            </a:endParaRPr>
          </a:p>
        </p:txBody>
      </p:sp>
      <p:sp>
        <p:nvSpPr>
          <p:cNvPr id="10" name="TextShape 1"/>
          <p:cNvSpPr txBox="1"/>
          <p:nvPr/>
        </p:nvSpPr>
        <p:spPr>
          <a:xfrm>
            <a:off x="-131538" y="757648"/>
            <a:ext cx="4680487" cy="3845023"/>
          </a:xfrm>
          <a:prstGeom prst="rect">
            <a:avLst/>
          </a:prstGeom>
        </p:spPr>
        <p:txBody>
          <a:bodyPr anchor="ctr"/>
          <a:lstStyle/>
          <a:p>
            <a:pPr algn="ctr"/>
            <a:r>
              <a:rPr lang="es-CO" sz="3200" b="1" dirty="0" smtClean="0">
                <a:solidFill>
                  <a:srgbClr val="C00000"/>
                </a:solidFill>
                <a:cs typeface="Calibri" pitchFamily="34" charset="0"/>
              </a:rPr>
              <a:t>Big </a:t>
            </a:r>
            <a:r>
              <a:rPr lang="es-CO" sz="3200" b="1" dirty="0">
                <a:solidFill>
                  <a:srgbClr val="C00000"/>
                </a:solidFill>
                <a:cs typeface="Calibri" pitchFamily="34" charset="0"/>
              </a:rPr>
              <a:t>data para apoyar la toma de decisiones en agricultura</a:t>
            </a:r>
          </a:p>
        </p:txBody>
      </p:sp>
      <p:sp>
        <p:nvSpPr>
          <p:cNvPr id="2" name="TextBox 1"/>
          <p:cNvSpPr txBox="1"/>
          <p:nvPr/>
        </p:nvSpPr>
        <p:spPr>
          <a:xfrm>
            <a:off x="449451" y="4184389"/>
            <a:ext cx="2752114" cy="923330"/>
          </a:xfrm>
          <a:prstGeom prst="rect">
            <a:avLst/>
          </a:prstGeom>
          <a:noFill/>
        </p:spPr>
        <p:txBody>
          <a:bodyPr wrap="square" rtlCol="0">
            <a:spAutoFit/>
          </a:bodyPr>
          <a:lstStyle/>
          <a:p>
            <a:r>
              <a:rPr lang="es-CO" dirty="0" smtClean="0">
                <a:solidFill>
                  <a:srgbClr val="FF0000"/>
                </a:solidFill>
              </a:rPr>
              <a:t>Datos</a:t>
            </a:r>
          </a:p>
          <a:p>
            <a:r>
              <a:rPr lang="es-CO" dirty="0" smtClean="0">
                <a:solidFill>
                  <a:srgbClr val="FF0000"/>
                </a:solidFill>
              </a:rPr>
              <a:t>        Métodos</a:t>
            </a:r>
          </a:p>
          <a:p>
            <a:r>
              <a:rPr lang="es-CO" dirty="0" smtClean="0">
                <a:solidFill>
                  <a:srgbClr val="FF0000"/>
                </a:solidFill>
              </a:rPr>
              <a:t>	Investigaciones</a:t>
            </a:r>
            <a:endParaRPr lang="es-CO" dirty="0">
              <a:solidFill>
                <a:srgbClr val="FF0000"/>
              </a:solidFill>
            </a:endParaRPr>
          </a:p>
        </p:txBody>
      </p:sp>
    </p:spTree>
    <p:extLst>
      <p:ext uri="{BB962C8B-B14F-4D97-AF65-F5344CB8AC3E}">
        <p14:creationId xmlns:p14="http://schemas.microsoft.com/office/powerpoint/2010/main" val="34141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Shape 141"/>
          <p:cNvGrpSpPr/>
          <p:nvPr/>
        </p:nvGrpSpPr>
        <p:grpSpPr>
          <a:xfrm>
            <a:off x="1257300" y="1969857"/>
            <a:ext cx="4117584" cy="4501894"/>
            <a:chOff x="381000" y="1348263"/>
            <a:chExt cx="4724399" cy="5433536"/>
          </a:xfrm>
        </p:grpSpPr>
        <p:pic>
          <p:nvPicPr>
            <p:cNvPr id="23" name="Shape 142"/>
            <p:cNvPicPr preferRelativeResize="0"/>
            <p:nvPr/>
          </p:nvPicPr>
          <p:blipFill>
            <a:blip r:embed="rId3"/>
            <a:stretch>
              <a:fillRect/>
            </a:stretch>
          </p:blipFill>
          <p:spPr>
            <a:xfrm>
              <a:off x="381000" y="1348263"/>
              <a:ext cx="4724399" cy="5433536"/>
            </a:xfrm>
            <a:prstGeom prst="rect">
              <a:avLst/>
            </a:prstGeom>
          </p:spPr>
        </p:pic>
        <p:sp>
          <p:nvSpPr>
            <p:cNvPr id="24" name="Shape 143"/>
            <p:cNvSpPr/>
            <p:nvPr/>
          </p:nvSpPr>
          <p:spPr>
            <a:xfrm>
              <a:off x="2293143" y="4419600"/>
              <a:ext cx="221456" cy="225916"/>
            </a:xfrm>
            <a:prstGeom prst="ellipse">
              <a:avLst/>
            </a:prstGeom>
            <a:noFill/>
            <a:ln w="9525" cap="flat">
              <a:solidFill>
                <a:srgbClr val="083609"/>
              </a:solidFill>
              <a:prstDash val="solid"/>
              <a:round/>
              <a:headEnd type="none" w="med" len="med"/>
              <a:tailEnd type="none" w="med" len="med"/>
            </a:ln>
          </p:spPr>
          <p:txBody>
            <a:bodyPr lIns="91425" tIns="45700" rIns="91425" bIns="45700" anchor="ctr" anchorCtr="0">
              <a:noAutofit/>
            </a:bodyPr>
            <a:lstStyle/>
            <a:p>
              <a:endParaRPr/>
            </a:p>
          </p:txBody>
        </p:sp>
        <p:sp>
          <p:nvSpPr>
            <p:cNvPr id="25" name="Shape 144"/>
            <p:cNvSpPr/>
            <p:nvPr/>
          </p:nvSpPr>
          <p:spPr>
            <a:xfrm>
              <a:off x="1676400" y="5717682"/>
              <a:ext cx="221456" cy="225916"/>
            </a:xfrm>
            <a:prstGeom prst="ellipse">
              <a:avLst/>
            </a:prstGeom>
            <a:noFill/>
            <a:ln w="9525" cap="flat">
              <a:solidFill>
                <a:srgbClr val="0F243E"/>
              </a:solidFill>
              <a:prstDash val="solid"/>
              <a:round/>
              <a:headEnd type="none" w="med" len="med"/>
              <a:tailEnd type="none" w="med" len="med"/>
            </a:ln>
          </p:spPr>
          <p:txBody>
            <a:bodyPr lIns="91425" tIns="45700" rIns="91425" bIns="45700" anchor="ctr" anchorCtr="0">
              <a:noAutofit/>
            </a:bodyPr>
            <a:lstStyle/>
            <a:p>
              <a:endParaRPr/>
            </a:p>
          </p:txBody>
        </p:sp>
        <p:sp>
          <p:nvSpPr>
            <p:cNvPr id="26" name="Shape 145"/>
            <p:cNvSpPr/>
            <p:nvPr/>
          </p:nvSpPr>
          <p:spPr>
            <a:xfrm>
              <a:off x="1835943" y="3276600"/>
              <a:ext cx="221456" cy="225916"/>
            </a:xfrm>
            <a:prstGeom prst="ellipse">
              <a:avLst/>
            </a:prstGeom>
            <a:noFill/>
            <a:ln w="9525" cap="flat">
              <a:solidFill>
                <a:srgbClr val="FF0000"/>
              </a:solidFill>
              <a:prstDash val="solid"/>
              <a:round/>
              <a:headEnd type="none" w="med" len="med"/>
              <a:tailEnd type="none" w="med" len="med"/>
            </a:ln>
          </p:spPr>
          <p:txBody>
            <a:bodyPr lIns="91425" tIns="45700" rIns="91425" bIns="45700" anchor="ctr" anchorCtr="0">
              <a:noAutofit/>
            </a:bodyPr>
            <a:lstStyle/>
            <a:p>
              <a:endParaRPr/>
            </a:p>
          </p:txBody>
        </p:sp>
        <p:sp>
          <p:nvSpPr>
            <p:cNvPr id="27" name="Shape 146"/>
            <p:cNvSpPr/>
            <p:nvPr/>
          </p:nvSpPr>
          <p:spPr>
            <a:xfrm>
              <a:off x="2597943" y="2209800"/>
              <a:ext cx="221456" cy="225916"/>
            </a:xfrm>
            <a:prstGeom prst="ellipse">
              <a:avLst/>
            </a:prstGeom>
            <a:noFill/>
            <a:ln w="9525" cap="flat">
              <a:solidFill>
                <a:srgbClr val="E830DF"/>
              </a:solidFill>
              <a:prstDash val="solid"/>
              <a:round/>
              <a:headEnd type="none" w="med" len="med"/>
              <a:tailEnd type="none" w="med" len="med"/>
            </a:ln>
          </p:spPr>
          <p:txBody>
            <a:bodyPr lIns="91425" tIns="45700" rIns="91425" bIns="45700" anchor="ctr" anchorCtr="0">
              <a:noAutofit/>
            </a:bodyPr>
            <a:lstStyle/>
            <a:p>
              <a:endParaRPr/>
            </a:p>
          </p:txBody>
        </p:sp>
      </p:grpSp>
      <p:sp>
        <p:nvSpPr>
          <p:cNvPr id="13" name="Rectangle 12"/>
          <p:cNvSpPr/>
          <p:nvPr/>
        </p:nvSpPr>
        <p:spPr>
          <a:xfrm>
            <a:off x="1791559" y="1209838"/>
            <a:ext cx="5846729" cy="369332"/>
          </a:xfrm>
          <a:prstGeom prst="rect">
            <a:avLst/>
          </a:prstGeom>
        </p:spPr>
        <p:txBody>
          <a:bodyPr wrap="none">
            <a:spAutoFit/>
          </a:bodyPr>
          <a:lstStyle/>
          <a:p>
            <a:r>
              <a:rPr lang="es-CO" b="1" dirty="0" smtClean="0">
                <a:solidFill>
                  <a:srgbClr val="C00000"/>
                </a:solidFill>
              </a:rPr>
              <a:t>Análisis factoriales: PCA- CATPCA. Modelos mixtos y BLUPS </a:t>
            </a:r>
            <a:endParaRPr lang="es-CO" b="1" dirty="0">
              <a:solidFill>
                <a:srgbClr val="C00000"/>
              </a:solidFill>
            </a:endParaRPr>
          </a:p>
        </p:txBody>
      </p:sp>
      <p:sp>
        <p:nvSpPr>
          <p:cNvPr id="16" name="Rectangle 15"/>
          <p:cNvSpPr/>
          <p:nvPr/>
        </p:nvSpPr>
        <p:spPr>
          <a:xfrm>
            <a:off x="1901279" y="112694"/>
            <a:ext cx="8766723" cy="954107"/>
          </a:xfrm>
          <a:prstGeom prst="rect">
            <a:avLst/>
          </a:prstGeom>
        </p:spPr>
        <p:txBody>
          <a:bodyPr wrap="square">
            <a:spAutoFit/>
          </a:bodyPr>
          <a:lstStyle/>
          <a:p>
            <a:r>
              <a:rPr lang="es-CO" sz="2800" b="1" dirty="0">
                <a:cs typeface="Arial" pitchFamily="34" charset="0"/>
              </a:rPr>
              <a:t>Caso de estudio </a:t>
            </a:r>
            <a:r>
              <a:rPr lang="es-CO" sz="2800" b="1" dirty="0">
                <a:solidFill>
                  <a:srgbClr val="C00000"/>
                </a:solidFill>
                <a:cs typeface="Arial" pitchFamily="34" charset="0"/>
              </a:rPr>
              <a:t>Plátano en Colombia: </a:t>
            </a:r>
            <a:r>
              <a:rPr lang="es-CO" sz="2800" b="1" dirty="0" smtClean="0">
                <a:solidFill>
                  <a:srgbClr val="C00000"/>
                </a:solidFill>
                <a:cs typeface="Arial" pitchFamily="34" charset="0"/>
              </a:rPr>
              <a:t>Clima, Suelo y Manejo agronómico</a:t>
            </a:r>
            <a:endParaRPr lang="es-CO" sz="2800" b="1" dirty="0">
              <a:solidFill>
                <a:srgbClr val="C00000"/>
              </a:solidFill>
              <a:cs typeface="Arial" pitchFamily="34"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3570" y="2870854"/>
            <a:ext cx="5367737" cy="2683868"/>
          </a:xfrm>
          <a:prstGeom prst="rect">
            <a:avLst/>
          </a:prstGeom>
        </p:spPr>
      </p:pic>
      <p:pic>
        <p:nvPicPr>
          <p:cNvPr id="11" name="Picture 2" descr="Resultado de imagen para plátano verd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172" y="81486"/>
            <a:ext cx="1529387" cy="118046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503899" y="5683679"/>
            <a:ext cx="4494508" cy="677108"/>
          </a:xfrm>
          <a:prstGeom prst="rect">
            <a:avLst/>
          </a:prstGeom>
          <a:noFill/>
        </p:spPr>
        <p:txBody>
          <a:bodyPr wrap="square" rtlCol="0">
            <a:spAutoFit/>
          </a:bodyPr>
          <a:lstStyle/>
          <a:p>
            <a:r>
              <a:rPr lang="es-CO" dirty="0" smtClean="0"/>
              <a:t>Productores con </a:t>
            </a:r>
            <a:r>
              <a:rPr lang="es-CO" sz="2000" b="1" dirty="0" smtClean="0"/>
              <a:t>las mismas condicione</a:t>
            </a:r>
            <a:r>
              <a:rPr lang="es-CO" b="1" dirty="0" smtClean="0"/>
              <a:t>s </a:t>
            </a:r>
            <a:r>
              <a:rPr lang="es-CO" dirty="0" smtClean="0"/>
              <a:t>tenían una gran variación en rendimiento</a:t>
            </a:r>
            <a:endParaRPr lang="es-CO" dirty="0"/>
          </a:p>
        </p:txBody>
      </p:sp>
      <p:sp>
        <p:nvSpPr>
          <p:cNvPr id="4" name="TextBox 3"/>
          <p:cNvSpPr txBox="1"/>
          <p:nvPr/>
        </p:nvSpPr>
        <p:spPr>
          <a:xfrm>
            <a:off x="6284639" y="1722207"/>
            <a:ext cx="5618059" cy="646331"/>
          </a:xfrm>
          <a:prstGeom prst="rect">
            <a:avLst/>
          </a:prstGeom>
          <a:noFill/>
        </p:spPr>
        <p:txBody>
          <a:bodyPr wrap="square" rtlCol="0">
            <a:spAutoFit/>
          </a:bodyPr>
          <a:lstStyle/>
          <a:p>
            <a:r>
              <a:rPr lang="es-CO" b="1" dirty="0" smtClean="0"/>
              <a:t>Suelo  y manejo: </a:t>
            </a:r>
            <a:r>
              <a:rPr lang="es-CO" dirty="0" smtClean="0"/>
              <a:t>Caracterizado directamente de los lotes.</a:t>
            </a:r>
          </a:p>
          <a:p>
            <a:r>
              <a:rPr lang="en-US" b="1" dirty="0" err="1" smtClean="0"/>
              <a:t>Cllima</a:t>
            </a:r>
            <a:r>
              <a:rPr lang="en-US" dirty="0" smtClean="0"/>
              <a:t>: </a:t>
            </a:r>
            <a:r>
              <a:rPr lang="en-US" dirty="0" err="1" smtClean="0"/>
              <a:t>Worldclime</a:t>
            </a:r>
            <a:endParaRPr lang="es-CO" dirty="0"/>
          </a:p>
        </p:txBody>
      </p:sp>
    </p:spTree>
    <p:extLst>
      <p:ext uri="{BB962C8B-B14F-4D97-AF65-F5344CB8AC3E}">
        <p14:creationId xmlns:p14="http://schemas.microsoft.com/office/powerpoint/2010/main" val="37126591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098550" y="1199319"/>
            <a:ext cx="5846729" cy="369332"/>
          </a:xfrm>
          <a:prstGeom prst="rect">
            <a:avLst/>
          </a:prstGeom>
        </p:spPr>
        <p:txBody>
          <a:bodyPr wrap="none">
            <a:spAutoFit/>
          </a:bodyPr>
          <a:lstStyle/>
          <a:p>
            <a:r>
              <a:rPr lang="es-CO" b="1" dirty="0" smtClean="0">
                <a:solidFill>
                  <a:srgbClr val="C00000"/>
                </a:solidFill>
              </a:rPr>
              <a:t>Análisis factoriales: PCA- CATPCA. Modelos mixtos y BLUPS </a:t>
            </a:r>
            <a:endParaRPr lang="es-CO" b="1" dirty="0">
              <a:solidFill>
                <a:srgbClr val="C00000"/>
              </a:solidFill>
            </a:endParaRPr>
          </a:p>
        </p:txBody>
      </p:sp>
      <p:graphicFrame>
        <p:nvGraphicFramePr>
          <p:cNvPr id="14" name="Chart 13"/>
          <p:cNvGraphicFramePr/>
          <p:nvPr>
            <p:extLst>
              <p:ext uri="{D42A27DB-BD31-4B8C-83A1-F6EECF244321}">
                <p14:modId xmlns:p14="http://schemas.microsoft.com/office/powerpoint/2010/main" val="2809792607"/>
              </p:ext>
            </p:extLst>
          </p:nvPr>
        </p:nvGraphicFramePr>
        <p:xfrm>
          <a:off x="3233058" y="2596243"/>
          <a:ext cx="4928428" cy="3144873"/>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p:cNvSpPr txBox="1"/>
          <p:nvPr/>
        </p:nvSpPr>
        <p:spPr>
          <a:xfrm>
            <a:off x="4840814" y="1863560"/>
            <a:ext cx="2362200" cy="461665"/>
          </a:xfrm>
          <a:prstGeom prst="rect">
            <a:avLst/>
          </a:prstGeom>
          <a:noFill/>
        </p:spPr>
        <p:txBody>
          <a:bodyPr wrap="square" rtlCol="0">
            <a:spAutoFit/>
          </a:bodyPr>
          <a:lstStyle/>
          <a:p>
            <a:r>
              <a:rPr lang="es-CO" sz="2400" b="1" dirty="0" smtClean="0"/>
              <a:t>Cultivo asociado </a:t>
            </a:r>
            <a:endParaRPr lang="es-CO" sz="2400" b="1" dirty="0"/>
          </a:p>
        </p:txBody>
      </p:sp>
      <p:sp>
        <p:nvSpPr>
          <p:cNvPr id="16" name="TextBox 15"/>
          <p:cNvSpPr txBox="1"/>
          <p:nvPr/>
        </p:nvSpPr>
        <p:spPr>
          <a:xfrm>
            <a:off x="3507315" y="5873634"/>
            <a:ext cx="5029200" cy="646331"/>
          </a:xfrm>
          <a:prstGeom prst="rect">
            <a:avLst/>
          </a:prstGeom>
          <a:noFill/>
        </p:spPr>
        <p:txBody>
          <a:bodyPr wrap="square" rtlCol="0">
            <a:spAutoFit/>
          </a:bodyPr>
          <a:lstStyle/>
          <a:p>
            <a:pPr algn="ctr"/>
            <a:r>
              <a:rPr lang="es-CO" b="1" dirty="0" smtClean="0"/>
              <a:t>Efectos de las zonas homólogas</a:t>
            </a:r>
          </a:p>
          <a:p>
            <a:pPr algn="ctr"/>
            <a:r>
              <a:rPr lang="es-CO" b="1" dirty="0" smtClean="0"/>
              <a:t> en el modelo mixto</a:t>
            </a:r>
            <a:endParaRPr lang="es-CO" b="1" dirty="0"/>
          </a:p>
        </p:txBody>
      </p:sp>
      <p:sp>
        <p:nvSpPr>
          <p:cNvPr id="29" name="Rectangle 28"/>
          <p:cNvSpPr/>
          <p:nvPr/>
        </p:nvSpPr>
        <p:spPr>
          <a:xfrm>
            <a:off x="1901279" y="112694"/>
            <a:ext cx="8766723" cy="954107"/>
          </a:xfrm>
          <a:prstGeom prst="rect">
            <a:avLst/>
          </a:prstGeom>
        </p:spPr>
        <p:txBody>
          <a:bodyPr wrap="square">
            <a:spAutoFit/>
          </a:bodyPr>
          <a:lstStyle/>
          <a:p>
            <a:r>
              <a:rPr lang="es-CO" sz="2800" b="1" dirty="0">
                <a:cs typeface="Arial" pitchFamily="34" charset="0"/>
              </a:rPr>
              <a:t>Caso de estudio </a:t>
            </a:r>
            <a:r>
              <a:rPr lang="es-CO" sz="2800" b="1" dirty="0">
                <a:solidFill>
                  <a:srgbClr val="C00000"/>
                </a:solidFill>
                <a:cs typeface="Arial" pitchFamily="34" charset="0"/>
              </a:rPr>
              <a:t>Plátano en Colombia: </a:t>
            </a:r>
            <a:r>
              <a:rPr lang="es-CO" sz="2800" b="1" dirty="0" smtClean="0">
                <a:solidFill>
                  <a:srgbClr val="C00000"/>
                </a:solidFill>
                <a:cs typeface="Arial" pitchFamily="34" charset="0"/>
              </a:rPr>
              <a:t>Clima, Suelo y Manejo agronómico</a:t>
            </a:r>
            <a:endParaRPr lang="es-CO" sz="2800" b="1" dirty="0">
              <a:solidFill>
                <a:srgbClr val="C00000"/>
              </a:solidFill>
              <a:cs typeface="Arial" pitchFamily="34" charset="0"/>
            </a:endParaRPr>
          </a:p>
        </p:txBody>
      </p:sp>
      <p:pic>
        <p:nvPicPr>
          <p:cNvPr id="7" name="Picture 2" descr="Resultado de imagen para plátano verd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892" y="0"/>
            <a:ext cx="1529387" cy="118046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051729" y="5002452"/>
            <a:ext cx="3208149" cy="646331"/>
          </a:xfrm>
          <a:prstGeom prst="rect">
            <a:avLst/>
          </a:prstGeom>
          <a:noFill/>
        </p:spPr>
        <p:txBody>
          <a:bodyPr wrap="square" rtlCol="0">
            <a:spAutoFit/>
          </a:bodyPr>
          <a:lstStyle/>
          <a:p>
            <a:r>
              <a:rPr lang="es-CO" dirty="0" smtClean="0"/>
              <a:t>¿Vale la pena seguir sembrado dicho cultivo?</a:t>
            </a:r>
            <a:endParaRPr lang="es-CO" dirty="0"/>
          </a:p>
        </p:txBody>
      </p:sp>
    </p:spTree>
    <p:extLst>
      <p:ext uri="{BB962C8B-B14F-4D97-AF65-F5344CB8AC3E}">
        <p14:creationId xmlns:p14="http://schemas.microsoft.com/office/powerpoint/2010/main" val="8016598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3064366945"/>
              </p:ext>
            </p:extLst>
          </p:nvPr>
        </p:nvGraphicFramePr>
        <p:xfrm>
          <a:off x="2204357" y="1876107"/>
          <a:ext cx="7841343" cy="4030697"/>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2634046" y="6174356"/>
            <a:ext cx="7124580" cy="369332"/>
          </a:xfrm>
          <a:prstGeom prst="rect">
            <a:avLst/>
          </a:prstGeom>
          <a:noFill/>
        </p:spPr>
        <p:txBody>
          <a:bodyPr wrap="square" rtlCol="0">
            <a:spAutoFit/>
          </a:bodyPr>
          <a:lstStyle/>
          <a:p>
            <a:pPr algn="ctr"/>
            <a:r>
              <a:rPr lang="es-CO" b="1" dirty="0"/>
              <a:t>Efectos de las variedades en las diferentes zonas homólogas</a:t>
            </a:r>
          </a:p>
        </p:txBody>
      </p:sp>
      <p:sp>
        <p:nvSpPr>
          <p:cNvPr id="4" name="TextBox 3"/>
          <p:cNvSpPr txBox="1"/>
          <p:nvPr/>
        </p:nvSpPr>
        <p:spPr>
          <a:xfrm>
            <a:off x="5298623" y="810028"/>
            <a:ext cx="2652783" cy="400110"/>
          </a:xfrm>
          <a:prstGeom prst="rect">
            <a:avLst/>
          </a:prstGeom>
          <a:noFill/>
        </p:spPr>
        <p:txBody>
          <a:bodyPr wrap="square" rtlCol="0">
            <a:spAutoFit/>
          </a:bodyPr>
          <a:lstStyle/>
          <a:p>
            <a:r>
              <a:rPr lang="es-CO" sz="2000" b="1" dirty="0" smtClean="0"/>
              <a:t>Cultivo asociado </a:t>
            </a:r>
            <a:endParaRPr lang="es-CO" sz="2000" b="1" dirty="0"/>
          </a:p>
        </p:txBody>
      </p:sp>
      <p:sp>
        <p:nvSpPr>
          <p:cNvPr id="5" name="Rectangle 4"/>
          <p:cNvSpPr/>
          <p:nvPr/>
        </p:nvSpPr>
        <p:spPr>
          <a:xfrm>
            <a:off x="4384223" y="1439278"/>
            <a:ext cx="4179477" cy="338554"/>
          </a:xfrm>
          <a:prstGeom prst="rect">
            <a:avLst/>
          </a:prstGeom>
        </p:spPr>
        <p:txBody>
          <a:bodyPr wrap="none">
            <a:spAutoFit/>
          </a:bodyPr>
          <a:lstStyle/>
          <a:p>
            <a:r>
              <a:rPr lang="es-CO" sz="1600" b="1" dirty="0" smtClean="0">
                <a:solidFill>
                  <a:srgbClr val="C00000"/>
                </a:solidFill>
              </a:rPr>
              <a:t>Modelos </a:t>
            </a:r>
            <a:r>
              <a:rPr lang="es-CO" sz="1600" b="1" dirty="0">
                <a:solidFill>
                  <a:srgbClr val="C00000"/>
                </a:solidFill>
              </a:rPr>
              <a:t>mixtos </a:t>
            </a:r>
            <a:r>
              <a:rPr lang="es-CO" sz="1600" b="1" dirty="0" smtClean="0">
                <a:solidFill>
                  <a:srgbClr val="C00000"/>
                </a:solidFill>
              </a:rPr>
              <a:t>estimación de modelos mixtos</a:t>
            </a:r>
            <a:endParaRPr lang="es-CO" sz="1600" b="1" dirty="0">
              <a:solidFill>
                <a:srgbClr val="C00000"/>
              </a:solidFill>
            </a:endParaRPr>
          </a:p>
        </p:txBody>
      </p:sp>
      <p:sp>
        <p:nvSpPr>
          <p:cNvPr id="6" name="Rectangle 5"/>
          <p:cNvSpPr/>
          <p:nvPr/>
        </p:nvSpPr>
        <p:spPr>
          <a:xfrm>
            <a:off x="1891336" y="122471"/>
            <a:ext cx="10662613" cy="954107"/>
          </a:xfrm>
          <a:prstGeom prst="rect">
            <a:avLst/>
          </a:prstGeom>
        </p:spPr>
        <p:txBody>
          <a:bodyPr wrap="square">
            <a:spAutoFit/>
          </a:bodyPr>
          <a:lstStyle/>
          <a:p>
            <a:r>
              <a:rPr lang="es-CO" sz="2800" b="1" dirty="0">
                <a:cs typeface="Arial" pitchFamily="34" charset="0"/>
              </a:rPr>
              <a:t>Caso de estudio </a:t>
            </a:r>
            <a:r>
              <a:rPr lang="es-CO" sz="2800" b="1" dirty="0">
                <a:solidFill>
                  <a:srgbClr val="C00000"/>
                </a:solidFill>
                <a:cs typeface="Arial" pitchFamily="34" charset="0"/>
              </a:rPr>
              <a:t>Plátano en Colombia: </a:t>
            </a:r>
            <a:r>
              <a:rPr lang="es-CO" sz="2800" b="1" dirty="0" smtClean="0">
                <a:solidFill>
                  <a:srgbClr val="C00000"/>
                </a:solidFill>
                <a:cs typeface="Arial" pitchFamily="34" charset="0"/>
              </a:rPr>
              <a:t>Clima, Suelo y Manejo agronómico</a:t>
            </a:r>
            <a:endParaRPr lang="es-CO" sz="2800" b="1" dirty="0">
              <a:solidFill>
                <a:srgbClr val="C00000"/>
              </a:solidFill>
              <a:cs typeface="Arial" pitchFamily="34" charset="0"/>
            </a:endParaRPr>
          </a:p>
        </p:txBody>
      </p:sp>
      <p:pic>
        <p:nvPicPr>
          <p:cNvPr id="7" name="Picture 2" descr="Resultado de imagen para plátano verd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036" y="24684"/>
            <a:ext cx="1529387" cy="1180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39576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594519" y="543371"/>
            <a:ext cx="9433793" cy="549236"/>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1"/>
            <a:r>
              <a:rPr lang="es-CO" sz="2250" b="1" dirty="0" smtClean="0">
                <a:solidFill>
                  <a:srgbClr val="C00000"/>
                </a:solidFill>
                <a:cs typeface="Arial" panose="020B0604020202020204" pitchFamily="34" charset="0"/>
              </a:rPr>
              <a:t>El caso  de Maíz en Córdoba – Productividad- FENALCE; </a:t>
            </a:r>
            <a:r>
              <a:rPr lang="es-CO" sz="2000" b="1" dirty="0">
                <a:solidFill>
                  <a:srgbClr val="C00000"/>
                </a:solidFill>
                <a:cs typeface="Arial" pitchFamily="34" charset="0"/>
              </a:rPr>
              <a:t>Cómo sembrar ? </a:t>
            </a:r>
            <a:endParaRPr lang="es-CO" sz="2250" b="1" dirty="0" smtClean="0">
              <a:solidFill>
                <a:srgbClr val="C00000"/>
              </a:solidFill>
              <a:cs typeface="Arial" panose="020B0604020202020204" pitchFamily="34" charset="0"/>
            </a:endParaRPr>
          </a:p>
          <a:p>
            <a:pPr lvl="1"/>
            <a:endParaRPr lang="es-CO" sz="2250" b="1" dirty="0">
              <a:solidFill>
                <a:srgbClr val="C00000"/>
              </a:solidFill>
              <a:cs typeface="Arial" panose="020B0604020202020204" pitchFamily="34" charset="0"/>
            </a:endParaRPr>
          </a:p>
        </p:txBody>
      </p:sp>
      <p:sp>
        <p:nvSpPr>
          <p:cNvPr id="7" name="TextBox 6"/>
          <p:cNvSpPr txBox="1"/>
          <p:nvPr/>
        </p:nvSpPr>
        <p:spPr>
          <a:xfrm>
            <a:off x="7655941" y="3847017"/>
            <a:ext cx="2972878" cy="1246495"/>
          </a:xfrm>
          <a:prstGeom prst="rect">
            <a:avLst/>
          </a:prstGeom>
          <a:noFill/>
        </p:spPr>
        <p:txBody>
          <a:bodyPr wrap="square" rtlCol="0">
            <a:spAutoFit/>
          </a:bodyPr>
          <a:lstStyle/>
          <a:p>
            <a:pPr algn="ctr"/>
            <a:r>
              <a:rPr lang="es-CO" sz="1500" dirty="0" smtClean="0"/>
              <a:t>Temperatura máxima</a:t>
            </a:r>
          </a:p>
          <a:p>
            <a:pPr algn="ctr"/>
            <a:r>
              <a:rPr lang="es-CO" sz="1500" dirty="0" smtClean="0"/>
              <a:t> temperatura mínima</a:t>
            </a:r>
          </a:p>
          <a:p>
            <a:pPr algn="ctr"/>
            <a:r>
              <a:rPr lang="es-CO" sz="1500" dirty="0" smtClean="0"/>
              <a:t>Precipitación acumulada</a:t>
            </a:r>
          </a:p>
          <a:p>
            <a:pPr algn="ctr"/>
            <a:r>
              <a:rPr lang="es-CO" sz="1500" dirty="0" smtClean="0"/>
              <a:t>Radiación Solar</a:t>
            </a:r>
          </a:p>
          <a:p>
            <a:pPr algn="ctr"/>
            <a:r>
              <a:rPr lang="es-CO" sz="1500" dirty="0" smtClean="0"/>
              <a:t>Humedad relativa</a:t>
            </a:r>
            <a:endParaRPr lang="es-CO" sz="1500" dirty="0"/>
          </a:p>
        </p:txBody>
      </p:sp>
      <p:grpSp>
        <p:nvGrpSpPr>
          <p:cNvPr id="20" name="Group 19"/>
          <p:cNvGrpSpPr/>
          <p:nvPr/>
        </p:nvGrpSpPr>
        <p:grpSpPr>
          <a:xfrm>
            <a:off x="1567091" y="2536874"/>
            <a:ext cx="5291881" cy="3381923"/>
            <a:chOff x="223209" y="1004552"/>
            <a:chExt cx="7221236" cy="461493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209" y="1004552"/>
              <a:ext cx="3565670" cy="4614930"/>
            </a:xfrm>
            <a:prstGeom prst="rect">
              <a:avLst/>
            </a:prstGeom>
          </p:spPr>
        </p:pic>
        <p:pic>
          <p:nvPicPr>
            <p:cNvPr id="10" name="Picture 9" descr="D:\SylvainAESCE\Maiz\Analisis\Analisis_Maiz_03-2016\IMG_11032016_150033.png"/>
            <p:cNvPicPr/>
            <p:nvPr/>
          </p:nvPicPr>
          <p:blipFill rotWithShape="1">
            <a:blip r:embed="rId4" cstate="print">
              <a:extLst>
                <a:ext uri="{28A0092B-C50C-407E-A947-70E740481C1C}">
                  <a14:useLocalDpi xmlns:a14="http://schemas.microsoft.com/office/drawing/2010/main"/>
                </a:ext>
              </a:extLst>
            </a:blip>
            <a:srcRect b="8514"/>
            <a:stretch/>
          </p:blipFill>
          <p:spPr bwMode="auto">
            <a:xfrm>
              <a:off x="4439174" y="1296940"/>
              <a:ext cx="3005271" cy="3700914"/>
            </a:xfrm>
            <a:prstGeom prst="rect">
              <a:avLst/>
            </a:prstGeom>
            <a:noFill/>
            <a:ln>
              <a:noFill/>
            </a:ln>
            <a:extLst>
              <a:ext uri="{53640926-AAD7-44D8-BBD7-CCE9431645EC}">
                <a14:shadowObscured xmlns:a14="http://schemas.microsoft.com/office/drawing/2010/main"/>
              </a:ext>
            </a:extLst>
          </p:spPr>
        </p:pic>
        <p:cxnSp>
          <p:nvCxnSpPr>
            <p:cNvPr id="12" name="Straight Connector 11"/>
            <p:cNvCxnSpPr/>
            <p:nvPr/>
          </p:nvCxnSpPr>
          <p:spPr>
            <a:xfrm>
              <a:off x="2650435" y="4067112"/>
              <a:ext cx="1921565" cy="930742"/>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2621488" y="1296939"/>
              <a:ext cx="1817687" cy="2770173"/>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2" name="Group 21"/>
          <p:cNvGrpSpPr>
            <a:grpSpLocks/>
          </p:cNvGrpSpPr>
          <p:nvPr/>
        </p:nvGrpSpPr>
        <p:grpSpPr bwMode="auto">
          <a:xfrm>
            <a:off x="9169523" y="1497696"/>
            <a:ext cx="1388042" cy="1228009"/>
            <a:chOff x="2838749" y="1196728"/>
            <a:chExt cx="1327330" cy="1447541"/>
          </a:xfrm>
        </p:grpSpPr>
        <p:pic>
          <p:nvPicPr>
            <p:cNvPr id="23" name="Picture 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38749" y="1196728"/>
              <a:ext cx="1327330" cy="1033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p:cNvSpPr txBox="1"/>
            <p:nvPr/>
          </p:nvSpPr>
          <p:spPr>
            <a:xfrm>
              <a:off x="2992758" y="2263332"/>
              <a:ext cx="836342" cy="380937"/>
            </a:xfrm>
            <a:prstGeom prst="rect">
              <a:avLst/>
            </a:prstGeom>
            <a:noFill/>
          </p:spPr>
          <p:txBody>
            <a:bodyPr wrap="square">
              <a:spAutoFit/>
            </a:bodyPr>
            <a:lstStyle/>
            <a:p>
              <a:pPr algn="ctr">
                <a:defRPr/>
              </a:pPr>
              <a:r>
                <a:rPr lang="en-US" sz="1500" b="1" dirty="0" err="1">
                  <a:solidFill>
                    <a:schemeClr val="accent6">
                      <a:lumMod val="75000"/>
                    </a:schemeClr>
                  </a:solidFill>
                </a:rPr>
                <a:t>Clima</a:t>
              </a:r>
              <a:endParaRPr lang="en-US" sz="1500" b="1" dirty="0">
                <a:solidFill>
                  <a:schemeClr val="accent6">
                    <a:lumMod val="75000"/>
                  </a:schemeClr>
                </a:solidFill>
              </a:endParaRPr>
            </a:p>
          </p:txBody>
        </p:sp>
      </p:grpSp>
      <p:grpSp>
        <p:nvGrpSpPr>
          <p:cNvPr id="25" name="Group 24"/>
          <p:cNvGrpSpPr>
            <a:grpSpLocks/>
          </p:cNvGrpSpPr>
          <p:nvPr/>
        </p:nvGrpSpPr>
        <p:grpSpPr bwMode="auto">
          <a:xfrm>
            <a:off x="1850233" y="1235484"/>
            <a:ext cx="851564" cy="1148684"/>
            <a:chOff x="4353408" y="1141516"/>
            <a:chExt cx="862855" cy="1361648"/>
          </a:xfrm>
        </p:grpSpPr>
        <p:pic>
          <p:nvPicPr>
            <p:cNvPr id="26" name="Picture 1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53408" y="1141516"/>
              <a:ext cx="862855" cy="1171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26"/>
            <p:cNvSpPr/>
            <p:nvPr/>
          </p:nvSpPr>
          <p:spPr>
            <a:xfrm>
              <a:off x="4469196" y="2202172"/>
              <a:ext cx="500597" cy="300992"/>
            </a:xfrm>
            <a:prstGeom prst="rect">
              <a:avLst/>
            </a:prstGeom>
          </p:spPr>
          <p:txBody>
            <a:bodyPr wrap="none">
              <a:spAutoFit/>
            </a:bodyPr>
            <a:lstStyle/>
            <a:p>
              <a:pPr>
                <a:defRPr/>
              </a:pPr>
              <a:r>
                <a:rPr lang="en-US" sz="1050" b="1" dirty="0" err="1">
                  <a:solidFill>
                    <a:schemeClr val="accent6">
                      <a:lumMod val="75000"/>
                    </a:schemeClr>
                  </a:solidFill>
                </a:rPr>
                <a:t>Suelo</a:t>
              </a:r>
              <a:endParaRPr lang="en-US" sz="1050" dirty="0">
                <a:solidFill>
                  <a:schemeClr val="accent6">
                    <a:lumMod val="75000"/>
                  </a:schemeClr>
                </a:solidFill>
              </a:endParaRPr>
            </a:p>
          </p:txBody>
        </p:sp>
      </p:grpSp>
      <p:pic>
        <p:nvPicPr>
          <p:cNvPr id="28" name="Picture 27"/>
          <p:cNvPicPr>
            <a:picLocks noChangeAspect="1"/>
          </p:cNvPicPr>
          <p:nvPr/>
        </p:nvPicPr>
        <p:blipFill rotWithShape="1">
          <a:blip r:embed="rId7" cstate="print">
            <a:extLst>
              <a:ext uri="{28A0092B-C50C-407E-A947-70E740481C1C}">
                <a14:useLocalDpi xmlns:a14="http://schemas.microsoft.com/office/drawing/2010/main" val="0"/>
              </a:ext>
            </a:extLst>
          </a:blip>
          <a:srcRect l="12403" t="28961" r="63661" b="9586"/>
          <a:stretch/>
        </p:blipFill>
        <p:spPr>
          <a:xfrm>
            <a:off x="3424532" y="1389818"/>
            <a:ext cx="491794" cy="946979"/>
          </a:xfrm>
          <a:prstGeom prst="rect">
            <a:avLst/>
          </a:prstGeom>
        </p:spPr>
      </p:pic>
      <p:grpSp>
        <p:nvGrpSpPr>
          <p:cNvPr id="29" name="Group 25"/>
          <p:cNvGrpSpPr>
            <a:grpSpLocks/>
          </p:cNvGrpSpPr>
          <p:nvPr/>
        </p:nvGrpSpPr>
        <p:grpSpPr bwMode="auto">
          <a:xfrm>
            <a:off x="4250602" y="1186468"/>
            <a:ext cx="1155217" cy="1121526"/>
            <a:chOff x="5595516" y="1193772"/>
            <a:chExt cx="1261004" cy="1434567"/>
          </a:xfrm>
        </p:grpSpPr>
        <p:pic>
          <p:nvPicPr>
            <p:cNvPr id="30" name="Picture 2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95516" y="1193772"/>
              <a:ext cx="1261004" cy="1142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0"/>
            <p:cNvSpPr/>
            <p:nvPr/>
          </p:nvSpPr>
          <p:spPr>
            <a:xfrm>
              <a:off x="5651005" y="2214972"/>
              <a:ext cx="873498" cy="413367"/>
            </a:xfrm>
            <a:prstGeom prst="rect">
              <a:avLst/>
            </a:prstGeom>
          </p:spPr>
          <p:txBody>
            <a:bodyPr wrap="none">
              <a:spAutoFit/>
            </a:bodyPr>
            <a:lstStyle/>
            <a:p>
              <a:pPr algn="ctr">
                <a:defRPr/>
              </a:pPr>
              <a:r>
                <a:rPr lang="en-US" sz="1500" b="1" dirty="0" err="1">
                  <a:solidFill>
                    <a:schemeClr val="accent6">
                      <a:lumMod val="75000"/>
                    </a:schemeClr>
                  </a:solidFill>
                </a:rPr>
                <a:t>Manejo</a:t>
              </a:r>
              <a:endParaRPr lang="en-US" sz="1500" b="1" dirty="0">
                <a:solidFill>
                  <a:schemeClr val="accent6">
                    <a:lumMod val="75000"/>
                  </a:schemeClr>
                </a:solidFill>
              </a:endParaRPr>
            </a:p>
          </p:txBody>
        </p:sp>
      </p:grpSp>
      <p:pic>
        <p:nvPicPr>
          <p:cNvPr id="32" name="Picture 28"/>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0348992">
            <a:off x="2622466" y="1655227"/>
            <a:ext cx="613472" cy="258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28"/>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0348992">
            <a:off x="5318689" y="1591642"/>
            <a:ext cx="613472" cy="258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96163" y="1492720"/>
            <a:ext cx="1071890" cy="717278"/>
          </a:xfrm>
          <a:prstGeom prst="rect">
            <a:avLst/>
          </a:prstGeom>
        </p:spPr>
      </p:pic>
      <p:pic>
        <p:nvPicPr>
          <p:cNvPr id="36" name="Picture 35"/>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34377" t="4927" r="51555" b="15102"/>
          <a:stretch/>
        </p:blipFill>
        <p:spPr bwMode="auto">
          <a:xfrm>
            <a:off x="5947184" y="1447849"/>
            <a:ext cx="483878" cy="9404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28"/>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7473715">
            <a:off x="8805566" y="2887983"/>
            <a:ext cx="978877" cy="329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7"/>
          <p:cNvPicPr>
            <a:picLocks noChangeAspect="1"/>
          </p:cNvPicPr>
          <p:nvPr/>
        </p:nvPicPr>
        <p:blipFill rotWithShape="1">
          <a:blip r:embed="rId12" cstate="print">
            <a:extLst>
              <a:ext uri="{28A0092B-C50C-407E-A947-70E740481C1C}">
                <a14:useLocalDpi xmlns:a14="http://schemas.microsoft.com/office/drawing/2010/main" val="0"/>
              </a:ext>
            </a:extLst>
          </a:blip>
          <a:srcRect r="54526"/>
          <a:stretch/>
        </p:blipFill>
        <p:spPr>
          <a:xfrm>
            <a:off x="6445411" y="1409209"/>
            <a:ext cx="1373360" cy="1039082"/>
          </a:xfrm>
          <a:prstGeom prst="rect">
            <a:avLst/>
          </a:prstGeom>
        </p:spPr>
      </p:pic>
      <p:sp>
        <p:nvSpPr>
          <p:cNvPr id="2" name="TextBox 1"/>
          <p:cNvSpPr txBox="1"/>
          <p:nvPr/>
        </p:nvSpPr>
        <p:spPr>
          <a:xfrm>
            <a:off x="4022347" y="5651191"/>
            <a:ext cx="5740875" cy="646331"/>
          </a:xfrm>
          <a:prstGeom prst="rect">
            <a:avLst/>
          </a:prstGeom>
          <a:noFill/>
        </p:spPr>
        <p:txBody>
          <a:bodyPr wrap="square" rtlCol="0">
            <a:spAutoFit/>
          </a:bodyPr>
          <a:lstStyle/>
          <a:p>
            <a:r>
              <a:rPr lang="es-CO" b="1" dirty="0" smtClean="0"/>
              <a:t>238 eventos ciclos de producción en dos  años</a:t>
            </a:r>
          </a:p>
          <a:p>
            <a:pPr algn="ctr"/>
            <a:r>
              <a:rPr lang="en-US" b="1" dirty="0" err="1" smtClean="0"/>
              <a:t>Tiempo</a:t>
            </a:r>
            <a:r>
              <a:rPr lang="en-US" b="1" dirty="0" smtClean="0"/>
              <a:t> de </a:t>
            </a:r>
            <a:r>
              <a:rPr lang="en-US" b="1" dirty="0" err="1" smtClean="0"/>
              <a:t>datos</a:t>
            </a:r>
            <a:r>
              <a:rPr lang="en-US" b="1" dirty="0" smtClean="0"/>
              <a:t> (2014-2015)</a:t>
            </a:r>
            <a:endParaRPr lang="es-CO" b="1" dirty="0"/>
          </a:p>
        </p:txBody>
      </p:sp>
      <p:pic>
        <p:nvPicPr>
          <p:cNvPr id="35" name="Picture 28"/>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8506239">
            <a:off x="8902247" y="5256938"/>
            <a:ext cx="1080657" cy="363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225365" y="2374390"/>
            <a:ext cx="1053106" cy="907221"/>
          </a:xfrm>
          <a:prstGeom prst="rect">
            <a:avLst/>
          </a:prstGeom>
        </p:spPr>
      </p:pic>
      <p:pic>
        <p:nvPicPr>
          <p:cNvPr id="40" name="Picture 4" descr="Resultado de imagen para maiz"/>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67035" y="331003"/>
            <a:ext cx="1283198" cy="855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8775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7237841" y="2032555"/>
            <a:ext cx="3325590" cy="784830"/>
          </a:xfrm>
          <a:prstGeom prst="rect">
            <a:avLst/>
          </a:prstGeom>
          <a:noFill/>
        </p:spPr>
        <p:txBody>
          <a:bodyPr wrap="square" rtlCol="0">
            <a:spAutoFit/>
          </a:bodyPr>
          <a:lstStyle/>
          <a:p>
            <a:pPr algn="ctr"/>
            <a:r>
              <a:rPr lang="es-CO" sz="1500" b="1" dirty="0"/>
              <a:t>Los factores más importantes asociados con la variación en rendimiento de </a:t>
            </a:r>
            <a:r>
              <a:rPr lang="es-CO" sz="1500" b="1" dirty="0" smtClean="0"/>
              <a:t>maíz </a:t>
            </a:r>
            <a:r>
              <a:rPr lang="es-CO" sz="1500" b="1" dirty="0"/>
              <a:t>en Córdoba</a:t>
            </a:r>
          </a:p>
        </p:txBody>
      </p:sp>
      <p:sp>
        <p:nvSpPr>
          <p:cNvPr id="22" name="Rectangle 21"/>
          <p:cNvSpPr/>
          <p:nvPr/>
        </p:nvSpPr>
        <p:spPr>
          <a:xfrm>
            <a:off x="4095808" y="1727822"/>
            <a:ext cx="740908" cy="253916"/>
          </a:xfrm>
          <a:prstGeom prst="rect">
            <a:avLst/>
          </a:prstGeom>
        </p:spPr>
        <p:txBody>
          <a:bodyPr wrap="none">
            <a:spAutoFit/>
          </a:bodyPr>
          <a:lstStyle/>
          <a:p>
            <a:r>
              <a:rPr lang="es-CO" sz="1050" dirty="0">
                <a:ea typeface="Calibri" panose="020F0502020204030204" pitchFamily="34" charset="0"/>
                <a:cs typeface="Times New Roman" panose="02020603050405020304" pitchFamily="18" charset="0"/>
              </a:rPr>
              <a:t>R</a:t>
            </a:r>
            <a:r>
              <a:rPr lang="es-CO" sz="1050" baseline="30000" dirty="0">
                <a:ea typeface="Calibri" panose="020F0502020204030204" pitchFamily="34" charset="0"/>
                <a:cs typeface="Times New Roman" panose="02020603050405020304" pitchFamily="18" charset="0"/>
              </a:rPr>
              <a:t>2</a:t>
            </a:r>
            <a:r>
              <a:rPr lang="es-CO" sz="1050" dirty="0">
                <a:ea typeface="Calibri" panose="020F0502020204030204" pitchFamily="34" charset="0"/>
                <a:cs typeface="Times New Roman" panose="02020603050405020304" pitchFamily="18" charset="0"/>
              </a:rPr>
              <a:t> = 45.79</a:t>
            </a:r>
            <a:endParaRPr lang="es-CO" sz="1050" dirty="0"/>
          </a:p>
        </p:txBody>
      </p:sp>
      <p:sp>
        <p:nvSpPr>
          <p:cNvPr id="11" name="TextBox 10"/>
          <p:cNvSpPr txBox="1"/>
          <p:nvPr/>
        </p:nvSpPr>
        <p:spPr>
          <a:xfrm>
            <a:off x="3818738" y="1426977"/>
            <a:ext cx="2721547" cy="323165"/>
          </a:xfrm>
          <a:prstGeom prst="rect">
            <a:avLst/>
          </a:prstGeom>
          <a:noFill/>
        </p:spPr>
        <p:txBody>
          <a:bodyPr wrap="square" rtlCol="0">
            <a:spAutoFit/>
          </a:bodyPr>
          <a:lstStyle/>
          <a:p>
            <a:r>
              <a:rPr lang="es-CO" sz="1500" b="1" dirty="0" smtClean="0"/>
              <a:t>Arboles condicionales</a:t>
            </a:r>
            <a:endParaRPr lang="es-CO" sz="1500" b="1" dirty="0"/>
          </a:p>
        </p:txBody>
      </p:sp>
      <p:sp>
        <p:nvSpPr>
          <p:cNvPr id="2" name="Rectangle 1"/>
          <p:cNvSpPr/>
          <p:nvPr/>
        </p:nvSpPr>
        <p:spPr>
          <a:xfrm>
            <a:off x="1631456" y="852483"/>
            <a:ext cx="8588488" cy="461665"/>
          </a:xfrm>
          <a:prstGeom prst="rect">
            <a:avLst/>
          </a:prstGeom>
        </p:spPr>
        <p:txBody>
          <a:bodyPr wrap="square">
            <a:spAutoFit/>
          </a:bodyPr>
          <a:lstStyle/>
          <a:p>
            <a:pPr lvl="1"/>
            <a:r>
              <a:rPr lang="es-CO" sz="2400" b="1" dirty="0" smtClean="0">
                <a:solidFill>
                  <a:srgbClr val="C00000"/>
                </a:solidFill>
                <a:cs typeface="Arial" pitchFamily="34" charset="0"/>
              </a:rPr>
              <a:t>Cómo sembrar ?  </a:t>
            </a:r>
            <a:r>
              <a:rPr lang="es-CO" sz="2250" b="1" dirty="0" smtClean="0">
                <a:solidFill>
                  <a:srgbClr val="C00000"/>
                </a:solidFill>
                <a:cs typeface="Arial" panose="020B0604020202020204" pitchFamily="34" charset="0"/>
              </a:rPr>
              <a:t>El caso  de Maíz en Córdoba - Productividad</a:t>
            </a:r>
            <a:endParaRPr lang="es-CO" sz="2250" b="1" dirty="0">
              <a:solidFill>
                <a:srgbClr val="C00000"/>
              </a:solidFill>
              <a:cs typeface="Arial" panose="020B0604020202020204" pitchFamily="34" charset="0"/>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3695" y="3414058"/>
            <a:ext cx="3173883" cy="2107657"/>
          </a:xfrm>
          <a:prstGeom prst="rect">
            <a:avLst/>
          </a:prstGeom>
        </p:spPr>
      </p:pic>
      <p:sp>
        <p:nvSpPr>
          <p:cNvPr id="9" name="TextBox 8"/>
          <p:cNvSpPr txBox="1"/>
          <p:nvPr/>
        </p:nvSpPr>
        <p:spPr>
          <a:xfrm>
            <a:off x="3926373" y="5700371"/>
            <a:ext cx="1897996" cy="253916"/>
          </a:xfrm>
          <a:prstGeom prst="rect">
            <a:avLst/>
          </a:prstGeom>
          <a:solidFill>
            <a:schemeClr val="bg1"/>
          </a:solidFill>
        </p:spPr>
        <p:txBody>
          <a:bodyPr wrap="square" rtlCol="0">
            <a:spAutoFit/>
          </a:bodyPr>
          <a:lstStyle/>
          <a:p>
            <a:pPr algn="ctr"/>
            <a:r>
              <a:rPr lang="en-US" sz="1050" b="1" dirty="0"/>
              <a:t>Relevance</a:t>
            </a:r>
            <a:endParaRPr lang="es-CO" sz="1050" b="1" dirty="0"/>
          </a:p>
        </p:txBody>
      </p:sp>
      <p:grpSp>
        <p:nvGrpSpPr>
          <p:cNvPr id="6" name="Group 5"/>
          <p:cNvGrpSpPr/>
          <p:nvPr/>
        </p:nvGrpSpPr>
        <p:grpSpPr>
          <a:xfrm>
            <a:off x="1524002" y="2151033"/>
            <a:ext cx="5664317" cy="4147233"/>
            <a:chOff x="-498768" y="1414146"/>
            <a:chExt cx="7552423" cy="5529644"/>
          </a:xfrm>
        </p:grpSpPr>
        <p:grpSp>
          <p:nvGrpSpPr>
            <p:cNvPr id="5" name="Group 4"/>
            <p:cNvGrpSpPr/>
            <p:nvPr/>
          </p:nvGrpSpPr>
          <p:grpSpPr>
            <a:xfrm>
              <a:off x="-498768" y="1414146"/>
              <a:ext cx="7552423" cy="5529644"/>
              <a:chOff x="-498768" y="1414146"/>
              <a:chExt cx="7552423" cy="5529644"/>
            </a:xfrm>
          </p:grpSpPr>
          <p:pic>
            <p:nvPicPr>
              <p:cNvPr id="24" name="Picture 23"/>
              <p:cNvPicPr>
                <a:picLocks noChangeAspect="1"/>
              </p:cNvPicPr>
              <p:nvPr/>
            </p:nvPicPr>
            <p:blipFill>
              <a:blip r:embed="rId4"/>
              <a:stretch>
                <a:fillRect/>
              </a:stretch>
            </p:blipFill>
            <p:spPr>
              <a:xfrm>
                <a:off x="-235400" y="1427210"/>
                <a:ext cx="7289055" cy="5516580"/>
              </a:xfrm>
              <a:prstGeom prst="rect">
                <a:avLst/>
              </a:prstGeom>
            </p:spPr>
          </p:pic>
          <p:grpSp>
            <p:nvGrpSpPr>
              <p:cNvPr id="4" name="Group 3"/>
              <p:cNvGrpSpPr/>
              <p:nvPr/>
            </p:nvGrpSpPr>
            <p:grpSpPr>
              <a:xfrm>
                <a:off x="-498768" y="1414146"/>
                <a:ext cx="3059648" cy="1777310"/>
                <a:chOff x="-498768" y="1414146"/>
                <a:chExt cx="3059648" cy="1777310"/>
              </a:xfrm>
            </p:grpSpPr>
            <p:sp>
              <p:nvSpPr>
                <p:cNvPr id="3" name="TextBox 2"/>
                <p:cNvSpPr txBox="1"/>
                <p:nvPr/>
              </p:nvSpPr>
              <p:spPr>
                <a:xfrm>
                  <a:off x="-22288" y="1414146"/>
                  <a:ext cx="2483021" cy="384721"/>
                </a:xfrm>
                <a:prstGeom prst="rect">
                  <a:avLst/>
                </a:prstGeom>
                <a:solidFill>
                  <a:schemeClr val="bg1"/>
                </a:solidFill>
              </p:spPr>
              <p:txBody>
                <a:bodyPr wrap="square" rtlCol="0">
                  <a:spAutoFit/>
                </a:bodyPr>
                <a:lstStyle/>
                <a:p>
                  <a:pPr algn="r"/>
                  <a:r>
                    <a:rPr lang="en-US" sz="1275" b="1" dirty="0" err="1" smtClean="0">
                      <a:solidFill>
                        <a:srgbClr val="FF0000"/>
                      </a:solidFill>
                    </a:rPr>
                    <a:t>Escorrentía</a:t>
                  </a:r>
                  <a:r>
                    <a:rPr lang="en-US" sz="1275" b="1" dirty="0" smtClean="0">
                      <a:solidFill>
                        <a:srgbClr val="FF0000"/>
                      </a:solidFill>
                    </a:rPr>
                    <a:t> (</a:t>
                  </a:r>
                  <a:r>
                    <a:rPr lang="en-US" sz="1275" b="1" dirty="0" err="1" smtClean="0">
                      <a:solidFill>
                        <a:srgbClr val="FF0000"/>
                      </a:solidFill>
                    </a:rPr>
                    <a:t>Drenaje</a:t>
                  </a:r>
                  <a:r>
                    <a:rPr lang="en-US" sz="1275" b="1" dirty="0" smtClean="0">
                      <a:solidFill>
                        <a:srgbClr val="FF0000"/>
                      </a:solidFill>
                    </a:rPr>
                    <a:t>)</a:t>
                  </a:r>
                  <a:endParaRPr lang="es-CO" sz="1275" b="1" dirty="0">
                    <a:solidFill>
                      <a:srgbClr val="FF0000"/>
                    </a:solidFill>
                  </a:endParaRPr>
                </a:p>
              </p:txBody>
            </p:sp>
            <p:sp>
              <p:nvSpPr>
                <p:cNvPr id="16" name="TextBox 15"/>
                <p:cNvSpPr txBox="1"/>
                <p:nvPr/>
              </p:nvSpPr>
              <p:spPr>
                <a:xfrm>
                  <a:off x="862149" y="1744289"/>
                  <a:ext cx="1598583" cy="384721"/>
                </a:xfrm>
                <a:prstGeom prst="rect">
                  <a:avLst/>
                </a:prstGeom>
                <a:solidFill>
                  <a:schemeClr val="bg1"/>
                </a:solidFill>
              </p:spPr>
              <p:txBody>
                <a:bodyPr wrap="square" rtlCol="0">
                  <a:spAutoFit/>
                </a:bodyPr>
                <a:lstStyle/>
                <a:p>
                  <a:pPr algn="r"/>
                  <a:r>
                    <a:rPr lang="en-US" sz="1275" b="1" dirty="0" err="1">
                      <a:solidFill>
                        <a:srgbClr val="FF0000"/>
                      </a:solidFill>
                    </a:rPr>
                    <a:t>Pendiente</a:t>
                  </a:r>
                  <a:endParaRPr lang="es-CO" sz="1275" b="1" dirty="0">
                    <a:solidFill>
                      <a:srgbClr val="FF0000"/>
                    </a:solidFill>
                  </a:endParaRPr>
                </a:p>
              </p:txBody>
            </p:sp>
            <p:sp>
              <p:nvSpPr>
                <p:cNvPr id="18" name="TextBox 17"/>
                <p:cNvSpPr txBox="1"/>
                <p:nvPr/>
              </p:nvSpPr>
              <p:spPr>
                <a:xfrm>
                  <a:off x="-313777" y="2484516"/>
                  <a:ext cx="2848532" cy="384721"/>
                </a:xfrm>
                <a:prstGeom prst="rect">
                  <a:avLst/>
                </a:prstGeom>
                <a:solidFill>
                  <a:schemeClr val="bg1"/>
                </a:solidFill>
              </p:spPr>
              <p:txBody>
                <a:bodyPr wrap="square" rtlCol="0">
                  <a:spAutoFit/>
                </a:bodyPr>
                <a:lstStyle/>
                <a:p>
                  <a:pPr algn="r"/>
                  <a:r>
                    <a:rPr lang="en-US" sz="1275" b="1" dirty="0" err="1">
                      <a:solidFill>
                        <a:srgbClr val="FF0000"/>
                      </a:solidFill>
                    </a:rPr>
                    <a:t>Método</a:t>
                  </a:r>
                  <a:r>
                    <a:rPr lang="en-US" sz="1275" b="1" dirty="0">
                      <a:solidFill>
                        <a:srgbClr val="FF0000"/>
                      </a:solidFill>
                    </a:rPr>
                    <a:t> de </a:t>
                  </a:r>
                  <a:r>
                    <a:rPr lang="en-US" sz="1275" b="1" dirty="0" err="1">
                      <a:solidFill>
                        <a:srgbClr val="FF0000"/>
                      </a:solidFill>
                    </a:rPr>
                    <a:t>Cosecha</a:t>
                  </a:r>
                  <a:endParaRPr lang="es-CO" sz="1275" b="1" dirty="0">
                    <a:solidFill>
                      <a:srgbClr val="FF0000"/>
                    </a:solidFill>
                  </a:endParaRPr>
                </a:p>
              </p:txBody>
            </p:sp>
            <p:sp>
              <p:nvSpPr>
                <p:cNvPr id="19" name="TextBox 18"/>
                <p:cNvSpPr txBox="1"/>
                <p:nvPr/>
              </p:nvSpPr>
              <p:spPr>
                <a:xfrm>
                  <a:off x="-331196" y="2140524"/>
                  <a:ext cx="2848532" cy="384721"/>
                </a:xfrm>
                <a:prstGeom prst="rect">
                  <a:avLst/>
                </a:prstGeom>
                <a:solidFill>
                  <a:schemeClr val="bg1"/>
                </a:solidFill>
              </p:spPr>
              <p:txBody>
                <a:bodyPr wrap="square" rtlCol="0">
                  <a:spAutoFit/>
                </a:bodyPr>
                <a:lstStyle/>
                <a:p>
                  <a:pPr algn="r"/>
                  <a:r>
                    <a:rPr lang="en-US" sz="1275" b="1" dirty="0" err="1">
                      <a:solidFill>
                        <a:srgbClr val="FF0000"/>
                      </a:solidFill>
                    </a:rPr>
                    <a:t>Cantidad</a:t>
                  </a:r>
                  <a:r>
                    <a:rPr lang="en-US" sz="1275" b="1" dirty="0">
                      <a:solidFill>
                        <a:srgbClr val="FF0000"/>
                      </a:solidFill>
                    </a:rPr>
                    <a:t> total de P</a:t>
                  </a:r>
                  <a:endParaRPr lang="es-CO" sz="1275" b="1" dirty="0">
                    <a:solidFill>
                      <a:srgbClr val="FF0000"/>
                    </a:solidFill>
                  </a:endParaRPr>
                </a:p>
              </p:txBody>
            </p:sp>
            <p:sp>
              <p:nvSpPr>
                <p:cNvPr id="26" name="TextBox 25"/>
                <p:cNvSpPr txBox="1"/>
                <p:nvPr/>
              </p:nvSpPr>
              <p:spPr>
                <a:xfrm>
                  <a:off x="-498768" y="2806735"/>
                  <a:ext cx="3059648" cy="384721"/>
                </a:xfrm>
                <a:prstGeom prst="rect">
                  <a:avLst/>
                </a:prstGeom>
                <a:solidFill>
                  <a:schemeClr val="bg1"/>
                </a:solidFill>
              </p:spPr>
              <p:txBody>
                <a:bodyPr wrap="square" rtlCol="0">
                  <a:spAutoFit/>
                </a:bodyPr>
                <a:lstStyle/>
                <a:p>
                  <a:pPr algn="r"/>
                  <a:r>
                    <a:rPr lang="en-US" sz="1275" b="1" dirty="0" err="1">
                      <a:solidFill>
                        <a:srgbClr val="FF0000"/>
                      </a:solidFill>
                    </a:rPr>
                    <a:t>Población</a:t>
                  </a:r>
                  <a:r>
                    <a:rPr lang="en-US" sz="1275" b="1" dirty="0">
                      <a:solidFill>
                        <a:srgbClr val="FF0000"/>
                      </a:solidFill>
                    </a:rPr>
                    <a:t> a </a:t>
                  </a:r>
                  <a:r>
                    <a:rPr lang="en-US" sz="1275" b="1" dirty="0" err="1">
                      <a:solidFill>
                        <a:srgbClr val="FF0000"/>
                      </a:solidFill>
                    </a:rPr>
                    <a:t>los</a:t>
                  </a:r>
                  <a:r>
                    <a:rPr lang="en-US" sz="1275" b="1" dirty="0">
                      <a:solidFill>
                        <a:srgbClr val="FF0000"/>
                      </a:solidFill>
                    </a:rPr>
                    <a:t> 20 </a:t>
                  </a:r>
                  <a:r>
                    <a:rPr lang="en-US" sz="1275" b="1" dirty="0" err="1">
                      <a:solidFill>
                        <a:srgbClr val="FF0000"/>
                      </a:solidFill>
                    </a:rPr>
                    <a:t>dias</a:t>
                  </a:r>
                  <a:endParaRPr lang="es-CO" sz="1275" dirty="0">
                    <a:solidFill>
                      <a:srgbClr val="FF0000"/>
                    </a:solidFill>
                  </a:endParaRPr>
                </a:p>
              </p:txBody>
            </p:sp>
          </p:grpSp>
        </p:grpSp>
        <p:sp>
          <p:nvSpPr>
            <p:cNvPr id="14" name="Right Brace 13"/>
            <p:cNvSpPr/>
            <p:nvPr/>
          </p:nvSpPr>
          <p:spPr>
            <a:xfrm>
              <a:off x="5496681" y="1519938"/>
              <a:ext cx="1178350" cy="1612459"/>
            </a:xfrm>
            <a:prstGeom prst="rightBrace">
              <a:avLst/>
            </a:prstGeom>
            <a:ln w="317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sz="1050">
                <a:solidFill>
                  <a:srgbClr val="FF0000"/>
                </a:solidFill>
              </a:endParaRPr>
            </a:p>
          </p:txBody>
        </p:sp>
      </p:grpSp>
      <p:sp>
        <p:nvSpPr>
          <p:cNvPr id="7" name="TextBox 6"/>
          <p:cNvSpPr txBox="1"/>
          <p:nvPr/>
        </p:nvSpPr>
        <p:spPr>
          <a:xfrm>
            <a:off x="3144157" y="6298266"/>
            <a:ext cx="2438400" cy="369332"/>
          </a:xfrm>
          <a:prstGeom prst="rect">
            <a:avLst/>
          </a:prstGeom>
          <a:noFill/>
        </p:spPr>
        <p:txBody>
          <a:bodyPr wrap="square" rtlCol="0">
            <a:spAutoFit/>
          </a:bodyPr>
          <a:lstStyle/>
          <a:p>
            <a:pPr algn="ctr"/>
            <a:r>
              <a:rPr lang="en-US" b="1" dirty="0"/>
              <a:t>2014-2015 238 </a:t>
            </a:r>
            <a:endParaRPr lang="es-CO" dirty="0"/>
          </a:p>
        </p:txBody>
      </p:sp>
      <p:pic>
        <p:nvPicPr>
          <p:cNvPr id="20" name="Picture 4" descr="Resultado de imagen para maiz"/>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8163" y="481144"/>
            <a:ext cx="1283198" cy="855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8464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5899108" y="1710261"/>
            <a:ext cx="4823817" cy="2354491"/>
          </a:xfrm>
          <a:prstGeom prst="rect">
            <a:avLst/>
          </a:prstGeom>
          <a:noFill/>
        </p:spPr>
        <p:txBody>
          <a:bodyPr wrap="square" rtlCol="0">
            <a:spAutoFit/>
          </a:bodyPr>
          <a:lstStyle/>
          <a:p>
            <a:r>
              <a:rPr lang="en-US" sz="2100" b="1" dirty="0"/>
              <a:t>25 – 30 kg P /ha  </a:t>
            </a:r>
            <a:r>
              <a:rPr lang="en-US" sz="2100" b="1" dirty="0" err="1"/>
              <a:t>cantidad</a:t>
            </a:r>
            <a:r>
              <a:rPr lang="en-US" sz="2100" b="1" dirty="0"/>
              <a:t> </a:t>
            </a:r>
            <a:r>
              <a:rPr lang="en-US" sz="2100" b="1" dirty="0" err="1"/>
              <a:t>apropiada</a:t>
            </a:r>
            <a:r>
              <a:rPr lang="en-US" sz="2100" b="1" dirty="0"/>
              <a:t> para </a:t>
            </a:r>
            <a:r>
              <a:rPr lang="en-US" sz="2100" b="1" dirty="0" err="1"/>
              <a:t>maiz</a:t>
            </a:r>
            <a:r>
              <a:rPr lang="en-US" sz="2100" b="1" dirty="0"/>
              <a:t> </a:t>
            </a:r>
            <a:r>
              <a:rPr lang="en-US" sz="2100" b="1" dirty="0" err="1"/>
              <a:t>en</a:t>
            </a:r>
            <a:r>
              <a:rPr lang="en-US" sz="2100" b="1" dirty="0"/>
              <a:t> Córdoba. </a:t>
            </a:r>
          </a:p>
          <a:p>
            <a:endParaRPr lang="en-US" sz="2100" b="1" dirty="0"/>
          </a:p>
          <a:p>
            <a:endParaRPr lang="es-ES" sz="2100" b="1" dirty="0"/>
          </a:p>
          <a:p>
            <a:endParaRPr lang="es-ES" sz="2100" b="1" dirty="0"/>
          </a:p>
          <a:p>
            <a:endParaRPr lang="en-US" sz="2100" b="1" dirty="0"/>
          </a:p>
          <a:p>
            <a:endParaRPr lang="en-US" sz="2100" b="1" dirty="0"/>
          </a:p>
        </p:txBody>
      </p:sp>
      <p:grpSp>
        <p:nvGrpSpPr>
          <p:cNvPr id="17" name="Group 16"/>
          <p:cNvGrpSpPr/>
          <p:nvPr/>
        </p:nvGrpSpPr>
        <p:grpSpPr>
          <a:xfrm>
            <a:off x="1671317" y="981627"/>
            <a:ext cx="4016828" cy="2446605"/>
            <a:chOff x="196422" y="56472"/>
            <a:chExt cx="5355771" cy="3262140"/>
          </a:xfrm>
        </p:grpSpPr>
        <p:grpSp>
          <p:nvGrpSpPr>
            <p:cNvPr id="14" name="Group 13"/>
            <p:cNvGrpSpPr/>
            <p:nvPr/>
          </p:nvGrpSpPr>
          <p:grpSpPr>
            <a:xfrm>
              <a:off x="196422" y="56472"/>
              <a:ext cx="5355771" cy="3262140"/>
              <a:chOff x="196422" y="184484"/>
              <a:chExt cx="5355771" cy="3378255"/>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422" y="184484"/>
                <a:ext cx="5355771" cy="3378255"/>
              </a:xfrm>
              <a:prstGeom prst="rect">
                <a:avLst/>
              </a:prstGeom>
            </p:spPr>
          </p:pic>
          <p:sp>
            <p:nvSpPr>
              <p:cNvPr id="12" name="TextBox 11"/>
              <p:cNvSpPr txBox="1"/>
              <p:nvPr/>
            </p:nvSpPr>
            <p:spPr>
              <a:xfrm>
                <a:off x="1743833" y="3019804"/>
                <a:ext cx="2516727" cy="382478"/>
              </a:xfrm>
              <a:prstGeom prst="rect">
                <a:avLst/>
              </a:prstGeom>
              <a:solidFill>
                <a:schemeClr val="bg1"/>
              </a:solidFill>
            </p:spPr>
            <p:txBody>
              <a:bodyPr wrap="square" rtlCol="0">
                <a:spAutoFit/>
              </a:bodyPr>
              <a:lstStyle/>
              <a:p>
                <a:r>
                  <a:rPr lang="en-US" sz="1200" b="1" dirty="0" err="1"/>
                  <a:t>Cantidad</a:t>
                </a:r>
                <a:r>
                  <a:rPr lang="en-US" sz="1200" b="1" dirty="0"/>
                  <a:t> de P  (kg/ha)</a:t>
                </a:r>
                <a:endParaRPr lang="es-CO" sz="1200" b="1" dirty="0"/>
              </a:p>
            </p:txBody>
          </p:sp>
          <p:sp>
            <p:nvSpPr>
              <p:cNvPr id="13" name="TextBox 12"/>
              <p:cNvSpPr txBox="1"/>
              <p:nvPr/>
            </p:nvSpPr>
            <p:spPr>
              <a:xfrm rot="16200000">
                <a:off x="-694109" y="1588612"/>
                <a:ext cx="2258466" cy="369332"/>
              </a:xfrm>
              <a:prstGeom prst="rect">
                <a:avLst/>
              </a:prstGeom>
              <a:solidFill>
                <a:schemeClr val="bg1"/>
              </a:solidFill>
            </p:spPr>
            <p:txBody>
              <a:bodyPr wrap="square" rtlCol="0">
                <a:spAutoFit/>
              </a:bodyPr>
              <a:lstStyle/>
              <a:p>
                <a:r>
                  <a:rPr lang="en-US" sz="1050" b="1" dirty="0" err="1"/>
                  <a:t>Rendimiento</a:t>
                </a:r>
                <a:r>
                  <a:rPr lang="en-US" sz="1050" b="1" dirty="0"/>
                  <a:t> (</a:t>
                </a:r>
                <a:r>
                  <a:rPr lang="en-US" sz="1200" b="1" dirty="0"/>
                  <a:t>kg/ha)</a:t>
                </a:r>
                <a:endParaRPr lang="es-CO" sz="1200" b="1" dirty="0"/>
              </a:p>
            </p:txBody>
          </p:sp>
        </p:grpSp>
        <p:sp>
          <p:nvSpPr>
            <p:cNvPr id="15" name="TextBox 14"/>
            <p:cNvSpPr txBox="1"/>
            <p:nvPr/>
          </p:nvSpPr>
          <p:spPr>
            <a:xfrm>
              <a:off x="1453099" y="293112"/>
              <a:ext cx="2498411" cy="338555"/>
            </a:xfrm>
            <a:prstGeom prst="rect">
              <a:avLst/>
            </a:prstGeom>
            <a:solidFill>
              <a:schemeClr val="bg1"/>
            </a:solidFill>
          </p:spPr>
          <p:txBody>
            <a:bodyPr wrap="square" rtlCol="0">
              <a:spAutoFit/>
            </a:bodyPr>
            <a:lstStyle/>
            <a:p>
              <a:pPr algn="ctr"/>
              <a:r>
                <a:rPr lang="en-US" sz="1050" b="1" dirty="0"/>
                <a:t>Total amount of P</a:t>
              </a:r>
              <a:endParaRPr lang="es-CO" sz="1050" b="1" dirty="0"/>
            </a:p>
          </p:txBody>
        </p:sp>
      </p:grpSp>
      <p:grpSp>
        <p:nvGrpSpPr>
          <p:cNvPr id="21" name="Group 20"/>
          <p:cNvGrpSpPr/>
          <p:nvPr/>
        </p:nvGrpSpPr>
        <p:grpSpPr>
          <a:xfrm>
            <a:off x="1570697" y="3527275"/>
            <a:ext cx="3906882" cy="2391048"/>
            <a:chOff x="1693490" y="279595"/>
            <a:chExt cx="8658332" cy="5298979"/>
          </a:xfrm>
        </p:grpSpPr>
        <p:pic>
          <p:nvPicPr>
            <p:cNvPr id="22" name="Picture 21"/>
            <p:cNvPicPr>
              <a:picLocks noChangeAspect="1"/>
            </p:cNvPicPr>
            <p:nvPr/>
          </p:nvPicPr>
          <p:blipFill rotWithShape="1">
            <a:blip r:embed="rId4">
              <a:extLst>
                <a:ext uri="{28A0092B-C50C-407E-A947-70E740481C1C}">
                  <a14:useLocalDpi xmlns:a14="http://schemas.microsoft.com/office/drawing/2010/main" val="0"/>
                </a:ext>
              </a:extLst>
            </a:blip>
            <a:srcRect t="10511"/>
            <a:stretch/>
          </p:blipFill>
          <p:spPr>
            <a:xfrm>
              <a:off x="1693490" y="279595"/>
              <a:ext cx="8658332" cy="5016336"/>
            </a:xfrm>
            <a:prstGeom prst="rect">
              <a:avLst/>
            </a:prstGeom>
          </p:spPr>
        </p:pic>
        <p:sp>
          <p:nvSpPr>
            <p:cNvPr id="23" name="TextBox 22"/>
            <p:cNvSpPr txBox="1"/>
            <p:nvPr/>
          </p:nvSpPr>
          <p:spPr>
            <a:xfrm>
              <a:off x="2248996" y="4593170"/>
              <a:ext cx="7774876" cy="613878"/>
            </a:xfrm>
            <a:prstGeom prst="rect">
              <a:avLst/>
            </a:prstGeom>
            <a:solidFill>
              <a:schemeClr val="bg1"/>
            </a:solidFill>
          </p:spPr>
          <p:txBody>
            <a:bodyPr wrap="square" rtlCol="0">
              <a:spAutoFit/>
            </a:bodyPr>
            <a:lstStyle/>
            <a:p>
              <a:pPr algn="ctr"/>
              <a:r>
                <a:rPr lang="en-US" sz="1200" b="1" dirty="0" err="1"/>
                <a:t>Población</a:t>
              </a:r>
              <a:r>
                <a:rPr lang="en-US" sz="1200" b="1" dirty="0"/>
                <a:t> a </a:t>
              </a:r>
              <a:r>
                <a:rPr lang="en-US" sz="1200" b="1" dirty="0" err="1"/>
                <a:t>los</a:t>
              </a:r>
              <a:r>
                <a:rPr lang="en-US" sz="1200" b="1" dirty="0"/>
                <a:t> 20 </a:t>
              </a:r>
              <a:r>
                <a:rPr lang="en-US" sz="1200" b="1" dirty="0" err="1"/>
                <a:t>días</a:t>
              </a:r>
              <a:endParaRPr lang="es-CO" sz="1200" dirty="0"/>
            </a:p>
          </p:txBody>
        </p:sp>
        <p:sp>
          <p:nvSpPr>
            <p:cNvPr id="24" name="TextBox 23"/>
            <p:cNvSpPr txBox="1"/>
            <p:nvPr/>
          </p:nvSpPr>
          <p:spPr>
            <a:xfrm rot="16200000">
              <a:off x="-313582" y="2657900"/>
              <a:ext cx="5125158" cy="716190"/>
            </a:xfrm>
            <a:prstGeom prst="rect">
              <a:avLst/>
            </a:prstGeom>
            <a:solidFill>
              <a:schemeClr val="bg1"/>
            </a:solidFill>
          </p:spPr>
          <p:txBody>
            <a:bodyPr wrap="square" rtlCol="0">
              <a:spAutoFit/>
            </a:bodyPr>
            <a:lstStyle/>
            <a:p>
              <a:pPr algn="ctr"/>
              <a:r>
                <a:rPr lang="en-US" sz="1500" b="1" dirty="0" err="1"/>
                <a:t>Rendimiento</a:t>
              </a:r>
              <a:r>
                <a:rPr lang="en-US" sz="1500" b="1" dirty="0"/>
                <a:t> </a:t>
              </a:r>
              <a:r>
                <a:rPr lang="en-US" sz="1050" b="1" dirty="0"/>
                <a:t>(kg/ha)</a:t>
              </a:r>
              <a:endParaRPr lang="es-CO" sz="1050" b="1" dirty="0"/>
            </a:p>
          </p:txBody>
        </p:sp>
      </p:grpSp>
      <p:sp>
        <p:nvSpPr>
          <p:cNvPr id="2" name="Rectangle 1"/>
          <p:cNvSpPr/>
          <p:nvPr/>
        </p:nvSpPr>
        <p:spPr>
          <a:xfrm>
            <a:off x="5730767" y="3884789"/>
            <a:ext cx="4572000" cy="738664"/>
          </a:xfrm>
          <a:prstGeom prst="rect">
            <a:avLst/>
          </a:prstGeom>
        </p:spPr>
        <p:txBody>
          <a:bodyPr>
            <a:spAutoFit/>
          </a:bodyPr>
          <a:lstStyle/>
          <a:p>
            <a:pPr algn="just"/>
            <a:r>
              <a:rPr lang="en-US" sz="2100" b="1" dirty="0" err="1"/>
              <a:t>Población</a:t>
            </a:r>
            <a:r>
              <a:rPr lang="en-US" sz="2100" b="1" dirty="0"/>
              <a:t> a </a:t>
            </a:r>
            <a:r>
              <a:rPr lang="en-US" sz="2100" b="1" dirty="0" err="1"/>
              <a:t>los</a:t>
            </a:r>
            <a:r>
              <a:rPr lang="en-US" sz="2100" b="1" dirty="0"/>
              <a:t> 20 </a:t>
            </a:r>
            <a:r>
              <a:rPr lang="en-US" sz="2100" b="1" dirty="0" err="1"/>
              <a:t>dias</a:t>
            </a:r>
            <a:r>
              <a:rPr lang="en-US" sz="2100" b="1" dirty="0"/>
              <a:t>, al </a:t>
            </a:r>
            <a:r>
              <a:rPr lang="en-US" sz="2100" b="1" dirty="0" err="1"/>
              <a:t>menos</a:t>
            </a:r>
            <a:r>
              <a:rPr lang="en-US" sz="2100" b="1" dirty="0"/>
              <a:t> 65000 </a:t>
            </a:r>
            <a:r>
              <a:rPr lang="en-US" sz="2100" b="1" dirty="0" err="1"/>
              <a:t>plantas</a:t>
            </a:r>
            <a:r>
              <a:rPr lang="en-US" sz="2100" b="1" dirty="0"/>
              <a:t>/ha in Córdoba </a:t>
            </a:r>
            <a:endParaRPr lang="es-CO" sz="2100" b="1" dirty="0"/>
          </a:p>
        </p:txBody>
      </p:sp>
      <p:sp>
        <p:nvSpPr>
          <p:cNvPr id="16" name="Rectangle 15"/>
          <p:cNvSpPr/>
          <p:nvPr/>
        </p:nvSpPr>
        <p:spPr>
          <a:xfrm>
            <a:off x="1604863" y="918437"/>
            <a:ext cx="8588488" cy="461665"/>
          </a:xfrm>
          <a:prstGeom prst="rect">
            <a:avLst/>
          </a:prstGeom>
          <a:solidFill>
            <a:schemeClr val="bg1"/>
          </a:solidFill>
        </p:spPr>
        <p:txBody>
          <a:bodyPr wrap="square">
            <a:spAutoFit/>
          </a:bodyPr>
          <a:lstStyle/>
          <a:p>
            <a:pPr lvl="1"/>
            <a:r>
              <a:rPr lang="en-US" sz="2400" b="1" dirty="0" err="1">
                <a:solidFill>
                  <a:srgbClr val="C00000"/>
                </a:solidFill>
                <a:cs typeface="Arial" pitchFamily="34" charset="0"/>
              </a:rPr>
              <a:t>Cómo</a:t>
            </a:r>
            <a:r>
              <a:rPr lang="en-US" sz="2400" b="1" dirty="0">
                <a:solidFill>
                  <a:srgbClr val="C00000"/>
                </a:solidFill>
                <a:cs typeface="Arial" pitchFamily="34" charset="0"/>
              </a:rPr>
              <a:t> </a:t>
            </a:r>
            <a:r>
              <a:rPr lang="en-US" sz="2400" b="1" dirty="0" err="1">
                <a:solidFill>
                  <a:srgbClr val="C00000"/>
                </a:solidFill>
                <a:cs typeface="Arial" pitchFamily="34" charset="0"/>
              </a:rPr>
              <a:t>sembrar</a:t>
            </a:r>
            <a:r>
              <a:rPr lang="en-US" sz="2400" b="1" dirty="0">
                <a:solidFill>
                  <a:srgbClr val="C00000"/>
                </a:solidFill>
                <a:cs typeface="Arial" pitchFamily="34" charset="0"/>
              </a:rPr>
              <a:t> ?  </a:t>
            </a:r>
            <a:r>
              <a:rPr lang="en-US" sz="2250" b="1" dirty="0">
                <a:solidFill>
                  <a:srgbClr val="C00000"/>
                </a:solidFill>
                <a:cs typeface="Arial" panose="020B0604020202020204" pitchFamily="34" charset="0"/>
              </a:rPr>
              <a:t>El </a:t>
            </a:r>
            <a:r>
              <a:rPr lang="en-US" sz="2250" b="1" dirty="0" err="1">
                <a:solidFill>
                  <a:srgbClr val="C00000"/>
                </a:solidFill>
                <a:cs typeface="Arial" panose="020B0604020202020204" pitchFamily="34" charset="0"/>
              </a:rPr>
              <a:t>caso</a:t>
            </a:r>
            <a:r>
              <a:rPr lang="en-US" sz="2250" b="1" dirty="0">
                <a:solidFill>
                  <a:srgbClr val="C00000"/>
                </a:solidFill>
                <a:cs typeface="Arial" panose="020B0604020202020204" pitchFamily="34" charset="0"/>
              </a:rPr>
              <a:t>  de </a:t>
            </a:r>
            <a:r>
              <a:rPr lang="en-US" sz="2250" b="1" dirty="0" err="1">
                <a:solidFill>
                  <a:srgbClr val="C00000"/>
                </a:solidFill>
                <a:cs typeface="Arial" panose="020B0604020202020204" pitchFamily="34" charset="0"/>
              </a:rPr>
              <a:t>Maiz</a:t>
            </a:r>
            <a:r>
              <a:rPr lang="en-US" sz="2250" b="1" dirty="0">
                <a:solidFill>
                  <a:srgbClr val="C00000"/>
                </a:solidFill>
                <a:cs typeface="Arial" panose="020B0604020202020204" pitchFamily="34" charset="0"/>
              </a:rPr>
              <a:t> </a:t>
            </a:r>
            <a:r>
              <a:rPr lang="en-US" sz="2250" b="1" dirty="0" err="1">
                <a:solidFill>
                  <a:srgbClr val="C00000"/>
                </a:solidFill>
                <a:cs typeface="Arial" panose="020B0604020202020204" pitchFamily="34" charset="0"/>
              </a:rPr>
              <a:t>en</a:t>
            </a:r>
            <a:r>
              <a:rPr lang="en-US" sz="2250" b="1" dirty="0">
                <a:solidFill>
                  <a:srgbClr val="C00000"/>
                </a:solidFill>
                <a:cs typeface="Arial" panose="020B0604020202020204" pitchFamily="34" charset="0"/>
              </a:rPr>
              <a:t> Córdoba - </a:t>
            </a:r>
            <a:r>
              <a:rPr lang="en-US" sz="2250" b="1" dirty="0" err="1">
                <a:solidFill>
                  <a:srgbClr val="C00000"/>
                </a:solidFill>
                <a:cs typeface="Arial" panose="020B0604020202020204" pitchFamily="34" charset="0"/>
              </a:rPr>
              <a:t>Productividad</a:t>
            </a:r>
            <a:endParaRPr lang="en-US" sz="2250" b="1" dirty="0">
              <a:solidFill>
                <a:srgbClr val="C00000"/>
              </a:solidFill>
              <a:cs typeface="Arial" panose="020B0604020202020204" pitchFamily="34" charset="0"/>
            </a:endParaRPr>
          </a:p>
        </p:txBody>
      </p:sp>
      <p:pic>
        <p:nvPicPr>
          <p:cNvPr id="18" name="Picture 4" descr="Resultado de imagen para maiz"/>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8438" y="557558"/>
            <a:ext cx="1283198" cy="855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54150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862331" y="908856"/>
            <a:ext cx="8532471" cy="830997"/>
          </a:xfrm>
          <a:prstGeom prst="rect">
            <a:avLst/>
          </a:prstGeom>
        </p:spPr>
        <p:txBody>
          <a:bodyPr wrap="square">
            <a:spAutoFit/>
          </a:bodyPr>
          <a:lstStyle/>
          <a:p>
            <a:r>
              <a:rPr lang="es-CO" sz="2400" b="1">
                <a:solidFill>
                  <a:srgbClr val="C00000"/>
                </a:solidFill>
                <a:cs typeface="Arial" pitchFamily="34" charset="0"/>
              </a:rPr>
              <a:t>Una agricultura climáticamente inteligente  guiada por datos y </a:t>
            </a:r>
            <a:r>
              <a:rPr lang="en-US" sz="2400" b="1">
                <a:solidFill>
                  <a:srgbClr val="C00000"/>
                </a:solidFill>
                <a:cs typeface="Arial" pitchFamily="34" charset="0"/>
              </a:rPr>
              <a:t>que complementa conocimiento tradicional</a:t>
            </a:r>
            <a:endParaRPr lang="es-CO" sz="2400" b="1" dirty="0">
              <a:solidFill>
                <a:srgbClr val="C00000"/>
              </a:solidFill>
              <a:cs typeface="Arial" pitchFamily="34" charset="0"/>
            </a:endParaRPr>
          </a:p>
        </p:txBody>
      </p:sp>
      <p:sp>
        <p:nvSpPr>
          <p:cNvPr id="7" name="Rectangle 6"/>
          <p:cNvSpPr/>
          <p:nvPr/>
        </p:nvSpPr>
        <p:spPr>
          <a:xfrm>
            <a:off x="2034293" y="5627968"/>
            <a:ext cx="7853123" cy="339324"/>
          </a:xfrm>
          <a:prstGeom prst="rect">
            <a:avLst/>
          </a:prstGeom>
        </p:spPr>
        <p:txBody>
          <a:bodyPr wrap="square">
            <a:spAutoFit/>
          </a:bodyPr>
          <a:lstStyle/>
          <a:p>
            <a:pPr>
              <a:lnSpc>
                <a:spcPct val="107000"/>
              </a:lnSpc>
              <a:spcAft>
                <a:spcPts val="600"/>
              </a:spcAft>
            </a:pPr>
            <a:r>
              <a:rPr lang="es-CO" sz="1500" b="1" i="1">
                <a:ea typeface="Calibri" panose="020F0502020204030204" pitchFamily="34" charset="0"/>
                <a:cs typeface="Times New Roman" panose="02020603050405020304" pitchFamily="18" charset="0"/>
              </a:rPr>
              <a:t>Ambos acercamientos con base en observasiones , el Big Data revela cosas que desconociamos</a:t>
            </a:r>
          </a:p>
        </p:txBody>
      </p:sp>
      <p:graphicFrame>
        <p:nvGraphicFramePr>
          <p:cNvPr id="2" name="Table 1"/>
          <p:cNvGraphicFramePr>
            <a:graphicFrameLocks noGrp="1"/>
          </p:cNvGraphicFramePr>
          <p:nvPr>
            <p:extLst/>
          </p:nvPr>
        </p:nvGraphicFramePr>
        <p:xfrm>
          <a:off x="1759972" y="2302330"/>
          <a:ext cx="3353929" cy="3216475"/>
        </p:xfrm>
        <a:graphic>
          <a:graphicData uri="http://schemas.openxmlformats.org/drawingml/2006/table">
            <a:tbl>
              <a:tblPr firstRow="1" firstCol="1" bandRow="1">
                <a:tableStyleId>{68D230F3-CF80-4859-8CE7-A43EE81993B5}</a:tableStyleId>
              </a:tblPr>
              <a:tblGrid>
                <a:gridCol w="3353929"/>
              </a:tblGrid>
              <a:tr h="561621">
                <a:tc>
                  <a:txBody>
                    <a:bodyPr/>
                    <a:lstStyle/>
                    <a:p>
                      <a:pPr marL="0" marR="0" algn="ctr">
                        <a:lnSpc>
                          <a:spcPct val="107000"/>
                        </a:lnSpc>
                        <a:spcBef>
                          <a:spcPts val="0"/>
                        </a:spcBef>
                        <a:spcAft>
                          <a:spcPts val="0"/>
                        </a:spcAft>
                      </a:pPr>
                      <a:r>
                        <a:rPr lang="es-CO" sz="1500" noProof="0" smtClean="0">
                          <a:effectLst/>
                        </a:rPr>
                        <a:t>Conocimiento tradicional – Paquete tecnológico</a:t>
                      </a:r>
                      <a:endParaRPr lang="es-CO" sz="1500" noProof="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r>
              <a:tr h="280811">
                <a:tc>
                  <a:txBody>
                    <a:bodyPr/>
                    <a:lstStyle/>
                    <a:p>
                      <a:pPr marL="0" marR="0" algn="ctr">
                        <a:lnSpc>
                          <a:spcPct val="107000"/>
                        </a:lnSpc>
                        <a:spcBef>
                          <a:spcPts val="0"/>
                        </a:spcBef>
                        <a:spcAft>
                          <a:spcPts val="0"/>
                        </a:spcAft>
                      </a:pPr>
                      <a:r>
                        <a:rPr lang="es-CO" sz="1400" b="0" noProof="0" dirty="0" smtClean="0">
                          <a:effectLst>
                            <a:outerShdw blurRad="38100" dist="38100" dir="2700000" algn="tl">
                              <a:srgbClr val="000000">
                                <a:alpha val="43137"/>
                              </a:srgbClr>
                            </a:outerShdw>
                          </a:effectLst>
                        </a:rPr>
                        <a:t>Profundidad efectiva</a:t>
                      </a:r>
                      <a:r>
                        <a:rPr lang="es-CO" sz="1400" b="0" baseline="0" noProof="0" dirty="0" smtClean="0">
                          <a:effectLst>
                            <a:outerShdw blurRad="38100" dist="38100" dir="2700000" algn="tl">
                              <a:srgbClr val="000000">
                                <a:alpha val="43137"/>
                              </a:srgbClr>
                            </a:outerShdw>
                          </a:effectLst>
                        </a:rPr>
                        <a:t> suelo </a:t>
                      </a:r>
                      <a:r>
                        <a:rPr lang="es-CO" sz="1400" b="0" noProof="0" dirty="0" smtClean="0">
                          <a:effectLst/>
                        </a:rPr>
                        <a:t>&gt; 30 cm</a:t>
                      </a:r>
                      <a:endParaRPr lang="es-CO" sz="1400" b="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r>
              <a:tr h="280811">
                <a:tc>
                  <a:txBody>
                    <a:bodyPr/>
                    <a:lstStyle/>
                    <a:p>
                      <a:pPr marL="0" marR="0" algn="ctr">
                        <a:lnSpc>
                          <a:spcPct val="107000"/>
                        </a:lnSpc>
                        <a:spcBef>
                          <a:spcPts val="0"/>
                        </a:spcBef>
                        <a:spcAft>
                          <a:spcPts val="0"/>
                        </a:spcAft>
                      </a:pPr>
                      <a:r>
                        <a:rPr lang="es-CO" sz="1400" b="0" noProof="0" dirty="0" smtClean="0">
                          <a:effectLst>
                            <a:outerShdw blurRad="38100" dist="38100" dir="2700000" algn="tl">
                              <a:srgbClr val="000000">
                                <a:alpha val="43137"/>
                              </a:srgbClr>
                            </a:outerShdw>
                          </a:effectLst>
                        </a:rPr>
                        <a:t>pH</a:t>
                      </a:r>
                      <a:r>
                        <a:rPr lang="es-CO" sz="1400" b="0" noProof="0" dirty="0" smtClean="0">
                          <a:effectLst/>
                        </a:rPr>
                        <a:t> 5.5-6.5</a:t>
                      </a:r>
                      <a:endParaRPr lang="es-CO" sz="1400" b="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r>
              <a:tr h="341135">
                <a:tc>
                  <a:txBody>
                    <a:bodyPr/>
                    <a:lstStyle/>
                    <a:p>
                      <a:pPr marL="0" marR="0" algn="ctr">
                        <a:lnSpc>
                          <a:spcPct val="107000"/>
                        </a:lnSpc>
                        <a:spcBef>
                          <a:spcPts val="0"/>
                        </a:spcBef>
                        <a:spcAft>
                          <a:spcPts val="0"/>
                        </a:spcAft>
                      </a:pPr>
                      <a:r>
                        <a:rPr lang="es-CO" sz="1400" b="0" noProof="0" dirty="0" smtClean="0">
                          <a:effectLst>
                            <a:outerShdw blurRad="38100" dist="38100" dir="2700000" algn="tl">
                              <a:srgbClr val="000000">
                                <a:alpha val="43137"/>
                              </a:srgbClr>
                            </a:outerShdw>
                          </a:effectLst>
                        </a:rPr>
                        <a:t>Distancia </a:t>
                      </a:r>
                      <a:r>
                        <a:rPr lang="es-CO" sz="1400" b="0" noProof="0" smtClean="0">
                          <a:effectLst>
                            <a:outerShdw blurRad="38100" dist="38100" dir="2700000" algn="tl">
                              <a:srgbClr val="000000">
                                <a:alpha val="43137"/>
                              </a:srgbClr>
                            </a:outerShdw>
                          </a:effectLst>
                        </a:rPr>
                        <a:t>entre plantas </a:t>
                      </a:r>
                      <a:r>
                        <a:rPr lang="es-CO" sz="1400" b="0" noProof="0" smtClean="0">
                          <a:effectLst/>
                        </a:rPr>
                        <a:t>0.17m </a:t>
                      </a:r>
                      <a:r>
                        <a:rPr lang="es-CO" sz="1400" b="0" noProof="0" dirty="0" smtClean="0">
                          <a:effectLst/>
                        </a:rPr>
                        <a:t>– 0.2m</a:t>
                      </a:r>
                      <a:endParaRPr lang="es-CO" sz="1400" b="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r>
              <a:tr h="280811">
                <a:tc>
                  <a:txBody>
                    <a:bodyPr/>
                    <a:lstStyle/>
                    <a:p>
                      <a:pPr marL="0" marR="0" algn="ctr">
                        <a:lnSpc>
                          <a:spcPct val="107000"/>
                        </a:lnSpc>
                        <a:spcBef>
                          <a:spcPts val="0"/>
                        </a:spcBef>
                        <a:spcAft>
                          <a:spcPts val="0"/>
                        </a:spcAft>
                      </a:pPr>
                      <a:r>
                        <a:rPr lang="es-CO" sz="1400" b="0" noProof="0" dirty="0" smtClean="0">
                          <a:effectLst>
                            <a:outerShdw blurRad="38100" dist="38100" dir="2700000" algn="tl">
                              <a:srgbClr val="000000">
                                <a:alpha val="43137"/>
                              </a:srgbClr>
                            </a:outerShdw>
                          </a:effectLst>
                        </a:rPr>
                        <a:t>Nutrientes requeridos </a:t>
                      </a:r>
                      <a:r>
                        <a:rPr lang="es-CO" sz="1400" b="0" noProof="0" dirty="0" smtClean="0">
                          <a:effectLst/>
                        </a:rPr>
                        <a:t>N, P, K, Mg, S</a:t>
                      </a:r>
                      <a:endParaRPr lang="es-CO" sz="1400" b="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r>
              <a:tr h="348044">
                <a:tc>
                  <a:txBody>
                    <a:bodyPr/>
                    <a:lstStyle/>
                    <a:p>
                      <a:pPr marL="0" marR="0" algn="ctr">
                        <a:lnSpc>
                          <a:spcPct val="107000"/>
                        </a:lnSpc>
                        <a:spcBef>
                          <a:spcPts val="0"/>
                        </a:spcBef>
                        <a:spcAft>
                          <a:spcPts val="0"/>
                        </a:spcAft>
                      </a:pPr>
                      <a:r>
                        <a:rPr lang="es-CO" sz="1400" b="0" noProof="0" dirty="0" smtClean="0">
                          <a:effectLst>
                            <a:outerShdw blurRad="38100" dist="38100" dir="2700000" algn="tl">
                              <a:srgbClr val="000000">
                                <a:alpha val="43137"/>
                              </a:srgbClr>
                            </a:outerShdw>
                          </a:effectLst>
                        </a:rPr>
                        <a:t>Población a los 20 d</a:t>
                      </a:r>
                      <a:r>
                        <a:rPr lang="es-CO" sz="1400" b="0" noProof="0" dirty="0" smtClean="0">
                          <a:effectLst/>
                        </a:rPr>
                        <a:t>: 50000 – 70000 DDE</a:t>
                      </a:r>
                      <a:endParaRPr lang="es-CO" sz="1400" b="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r>
              <a:tr h="561621">
                <a:tc>
                  <a:txBody>
                    <a:bodyPr/>
                    <a:lstStyle/>
                    <a:p>
                      <a:pPr marL="0" marR="0" algn="ctr">
                        <a:lnSpc>
                          <a:spcPct val="107000"/>
                        </a:lnSpc>
                        <a:spcBef>
                          <a:spcPts val="0"/>
                        </a:spcBef>
                        <a:spcAft>
                          <a:spcPts val="0"/>
                        </a:spcAft>
                      </a:pPr>
                      <a:r>
                        <a:rPr lang="es-CO" sz="1400" b="0" noProof="0" dirty="0" smtClean="0">
                          <a:effectLst>
                            <a:outerShdw blurRad="38100" dist="38100" dir="2700000" algn="tl">
                              <a:srgbClr val="000000">
                                <a:alpha val="43137"/>
                              </a:srgbClr>
                            </a:outerShdw>
                          </a:effectLst>
                        </a:rPr>
                        <a:t>Control</a:t>
                      </a:r>
                      <a:r>
                        <a:rPr lang="es-CO" sz="1400" b="0" baseline="0" noProof="0" dirty="0" smtClean="0">
                          <a:effectLst>
                            <a:outerShdw blurRad="38100" dist="38100" dir="2700000" algn="tl">
                              <a:srgbClr val="000000">
                                <a:alpha val="43137"/>
                              </a:srgbClr>
                            </a:outerShdw>
                          </a:effectLst>
                        </a:rPr>
                        <a:t> arvenses</a:t>
                      </a:r>
                      <a:r>
                        <a:rPr lang="es-CO" sz="1400" b="0" noProof="0" dirty="0" smtClean="0">
                          <a:effectLst/>
                        </a:rPr>
                        <a:t>: al menos 1 control (8 DAS – 2 DDS)</a:t>
                      </a:r>
                      <a:endParaRPr lang="es-CO" sz="1400" b="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r>
              <a:tr h="561621">
                <a:tc>
                  <a:txBody>
                    <a:bodyPr/>
                    <a:lstStyle/>
                    <a:p>
                      <a:pPr marL="0" marR="0" algn="ctr">
                        <a:lnSpc>
                          <a:spcPct val="107000"/>
                        </a:lnSpc>
                        <a:spcBef>
                          <a:spcPts val="0"/>
                        </a:spcBef>
                        <a:spcAft>
                          <a:spcPts val="0"/>
                        </a:spcAft>
                      </a:pPr>
                      <a:r>
                        <a:rPr lang="es-CO" sz="1400" b="0" noProof="0" dirty="0" smtClean="0">
                          <a:effectLst>
                            <a:outerShdw blurRad="38100" dist="38100" dir="2700000" algn="tl">
                              <a:srgbClr val="000000">
                                <a:alpha val="43137"/>
                              </a:srgbClr>
                            </a:outerShdw>
                          </a:effectLst>
                        </a:rPr>
                        <a:t>Control enfermedades</a:t>
                      </a:r>
                      <a:r>
                        <a:rPr lang="es-CO" sz="1400" b="0" noProof="0" dirty="0" smtClean="0">
                          <a:effectLst/>
                        </a:rPr>
                        <a:t>: Al menos 1 (10 Días antes de floración)</a:t>
                      </a:r>
                      <a:endParaRPr lang="es-CO" sz="1400" b="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r>
            </a:tbl>
          </a:graphicData>
        </a:graphic>
      </p:graphicFrame>
      <p:graphicFrame>
        <p:nvGraphicFramePr>
          <p:cNvPr id="3" name="Table 2"/>
          <p:cNvGraphicFramePr>
            <a:graphicFrameLocks noGrp="1"/>
          </p:cNvGraphicFramePr>
          <p:nvPr>
            <p:extLst/>
          </p:nvPr>
        </p:nvGraphicFramePr>
        <p:xfrm>
          <a:off x="6600356" y="2449285"/>
          <a:ext cx="3692087" cy="1757972"/>
        </p:xfrm>
        <a:graphic>
          <a:graphicData uri="http://schemas.openxmlformats.org/drawingml/2006/table">
            <a:tbl>
              <a:tblPr firstRow="1" firstCol="1" bandRow="1">
                <a:tableStyleId>{68D230F3-CF80-4859-8CE7-A43EE81993B5}</a:tableStyleId>
              </a:tblPr>
              <a:tblGrid>
                <a:gridCol w="3692087"/>
              </a:tblGrid>
              <a:tr h="875613">
                <a:tc>
                  <a:txBody>
                    <a:bodyPr/>
                    <a:lstStyle/>
                    <a:p>
                      <a:pPr marL="0" marR="0" algn="ctr">
                        <a:lnSpc>
                          <a:spcPct val="107000"/>
                        </a:lnSpc>
                        <a:spcBef>
                          <a:spcPts val="0"/>
                        </a:spcBef>
                        <a:spcAft>
                          <a:spcPts val="0"/>
                        </a:spcAft>
                      </a:pPr>
                      <a:r>
                        <a:rPr lang="es-CO" sz="1500" b="1" kern="1200" noProof="0" dirty="0" smtClean="0">
                          <a:solidFill>
                            <a:schemeClr val="tx1"/>
                          </a:solidFill>
                          <a:effectLst/>
                          <a:latin typeface="+mn-lt"/>
                          <a:ea typeface="+mn-ea"/>
                          <a:cs typeface="+mn-cs"/>
                        </a:rPr>
                        <a:t>Agricultura climáticamente inteligente  guiada por datos ( Big Data -minería de datos, aprendizaje automático y profundo)</a:t>
                      </a:r>
                      <a:endParaRPr lang="es-CO" sz="1500" b="1" kern="1200" noProof="0" dirty="0">
                        <a:solidFill>
                          <a:schemeClr val="tx1"/>
                        </a:solidFill>
                        <a:effectLst/>
                        <a:latin typeface="+mn-lt"/>
                        <a:ea typeface="+mn-ea"/>
                        <a:cs typeface="+mn-cs"/>
                      </a:endParaRPr>
                    </a:p>
                  </a:txBody>
                  <a:tcPr marL="51435" marR="51435" marT="0" marB="0"/>
                </a:tc>
              </a:tr>
              <a:tr h="427901">
                <a:tc>
                  <a:txBody>
                    <a:bodyPr/>
                    <a:lstStyle/>
                    <a:p>
                      <a:pPr marL="0" marR="0" algn="ctr">
                        <a:lnSpc>
                          <a:spcPct val="107000"/>
                        </a:lnSpc>
                        <a:spcBef>
                          <a:spcPts val="0"/>
                        </a:spcBef>
                        <a:spcAft>
                          <a:spcPts val="0"/>
                        </a:spcAft>
                      </a:pPr>
                      <a:r>
                        <a:rPr lang="es-CO" sz="1400" b="0" kern="1200" noProof="0" dirty="0" smtClean="0">
                          <a:solidFill>
                            <a:schemeClr val="tx1"/>
                          </a:solidFill>
                          <a:effectLst>
                            <a:outerShdw blurRad="38100" dist="38100" dir="2700000" algn="tl">
                              <a:srgbClr val="000000">
                                <a:alpha val="43137"/>
                              </a:srgbClr>
                            </a:outerShdw>
                          </a:effectLst>
                          <a:latin typeface="+mn-lt"/>
                          <a:ea typeface="+mn-ea"/>
                          <a:cs typeface="+mn-cs"/>
                        </a:rPr>
                        <a:t>Fósforo</a:t>
                      </a:r>
                      <a:r>
                        <a:rPr lang="es-CO" sz="1400" b="0" kern="1200" baseline="0" noProof="0" dirty="0" smtClean="0">
                          <a:solidFill>
                            <a:schemeClr val="tx1"/>
                          </a:solidFill>
                          <a:effectLst>
                            <a:outerShdw blurRad="38100" dist="38100" dir="2700000" algn="tl">
                              <a:srgbClr val="000000">
                                <a:alpha val="43137"/>
                              </a:srgbClr>
                            </a:outerShdw>
                          </a:effectLst>
                          <a:latin typeface="+mn-lt"/>
                          <a:ea typeface="+mn-ea"/>
                          <a:cs typeface="+mn-cs"/>
                        </a:rPr>
                        <a:t> total aplicado </a:t>
                      </a:r>
                      <a:r>
                        <a:rPr lang="es-CO" sz="1400" b="0" kern="1200" noProof="0" dirty="0" smtClean="0">
                          <a:solidFill>
                            <a:schemeClr val="tx1"/>
                          </a:solidFill>
                          <a:effectLst>
                            <a:outerShdw blurRad="38100" dist="38100" dir="2700000" algn="tl">
                              <a:srgbClr val="000000">
                                <a:alpha val="43137"/>
                              </a:srgbClr>
                            </a:outerShdw>
                          </a:effectLst>
                          <a:latin typeface="+mn-lt"/>
                          <a:ea typeface="+mn-ea"/>
                          <a:cs typeface="+mn-cs"/>
                        </a:rPr>
                        <a:t>: 25 - 30 kg /ha</a:t>
                      </a:r>
                      <a:endParaRPr lang="es-CO" sz="1400" b="0" kern="1200" noProof="0" dirty="0">
                        <a:solidFill>
                          <a:schemeClr val="tx1"/>
                        </a:solidFill>
                        <a:effectLst>
                          <a:outerShdw blurRad="38100" dist="38100" dir="2700000" algn="tl">
                            <a:srgbClr val="000000">
                              <a:alpha val="43137"/>
                            </a:srgbClr>
                          </a:outerShdw>
                        </a:effectLst>
                        <a:latin typeface="+mn-lt"/>
                        <a:ea typeface="+mn-ea"/>
                        <a:cs typeface="+mn-cs"/>
                      </a:endParaRPr>
                    </a:p>
                  </a:txBody>
                  <a:tcPr marL="51435" marR="51435" marT="0" marB="0"/>
                </a:tc>
              </a:tr>
              <a:tr h="454458">
                <a:tc>
                  <a:txBody>
                    <a:bodyPr/>
                    <a:lstStyle/>
                    <a:p>
                      <a:pPr marL="0" marR="0" algn="ctr">
                        <a:lnSpc>
                          <a:spcPct val="107000"/>
                        </a:lnSpc>
                        <a:spcBef>
                          <a:spcPts val="0"/>
                        </a:spcBef>
                        <a:spcAft>
                          <a:spcPts val="0"/>
                        </a:spcAft>
                      </a:pPr>
                      <a:r>
                        <a:rPr lang="es-CO" sz="1400" b="0" noProof="0" dirty="0" err="1" smtClean="0">
                          <a:effectLst>
                            <a:outerShdw blurRad="38100" dist="38100" dir="2700000" algn="tl">
                              <a:srgbClr val="000000">
                                <a:alpha val="43137"/>
                              </a:srgbClr>
                            </a:outerShdw>
                          </a:effectLst>
                        </a:rPr>
                        <a:t>Ploblación</a:t>
                      </a:r>
                      <a:r>
                        <a:rPr lang="es-CO" sz="1400" b="0" noProof="0" dirty="0" smtClean="0">
                          <a:effectLst>
                            <a:outerShdw blurRad="38100" dist="38100" dir="2700000" algn="tl">
                              <a:srgbClr val="000000">
                                <a:alpha val="43137"/>
                              </a:srgbClr>
                            </a:outerShdw>
                          </a:effectLst>
                        </a:rPr>
                        <a:t> a los 20 d:</a:t>
                      </a:r>
                      <a:r>
                        <a:rPr lang="es-CO" sz="1400" b="0" baseline="0" noProof="0" dirty="0" smtClean="0">
                          <a:effectLst>
                            <a:outerShdw blurRad="38100" dist="38100" dir="2700000" algn="tl">
                              <a:srgbClr val="000000">
                                <a:alpha val="43137"/>
                              </a:srgbClr>
                            </a:outerShdw>
                          </a:effectLst>
                        </a:rPr>
                        <a:t> </a:t>
                      </a:r>
                      <a:r>
                        <a:rPr lang="es-CO" sz="1400" b="0" kern="1200" noProof="0" dirty="0" smtClean="0">
                          <a:solidFill>
                            <a:schemeClr val="tx1"/>
                          </a:solidFill>
                          <a:effectLst>
                            <a:outerShdw blurRad="38100" dist="38100" dir="2700000" algn="tl">
                              <a:srgbClr val="000000">
                                <a:alpha val="43137"/>
                              </a:srgbClr>
                            </a:outerShdw>
                          </a:effectLst>
                          <a:latin typeface="+mn-lt"/>
                          <a:ea typeface="+mn-ea"/>
                          <a:cs typeface="+mn-cs"/>
                        </a:rPr>
                        <a:t>Al menos 65000 DDE</a:t>
                      </a:r>
                      <a:endParaRPr lang="es-CO" sz="1400" b="0" kern="1200" noProof="0" dirty="0">
                        <a:solidFill>
                          <a:schemeClr val="tx1"/>
                        </a:solidFill>
                        <a:effectLst>
                          <a:outerShdw blurRad="38100" dist="38100" dir="2700000" algn="tl">
                            <a:srgbClr val="000000">
                              <a:alpha val="43137"/>
                            </a:srgbClr>
                          </a:outerShdw>
                        </a:effectLst>
                        <a:latin typeface="+mn-lt"/>
                        <a:ea typeface="+mn-ea"/>
                        <a:cs typeface="+mn-cs"/>
                      </a:endParaRPr>
                    </a:p>
                  </a:txBody>
                  <a:tcPr marL="51435" marR="51435" marT="0" marB="0"/>
                </a:tc>
              </a:tr>
            </a:tbl>
          </a:graphicData>
        </a:graphic>
      </p:graphicFrame>
      <p:sp>
        <p:nvSpPr>
          <p:cNvPr id="4" name="Rectangle 3"/>
          <p:cNvSpPr/>
          <p:nvPr/>
        </p:nvSpPr>
        <p:spPr>
          <a:xfrm>
            <a:off x="4381946" y="1716769"/>
            <a:ext cx="2888868" cy="438133"/>
          </a:xfrm>
          <a:prstGeom prst="rect">
            <a:avLst/>
          </a:prstGeom>
        </p:spPr>
        <p:txBody>
          <a:bodyPr wrap="none">
            <a:spAutoFit/>
          </a:bodyPr>
          <a:lstStyle/>
          <a:p>
            <a:pPr algn="ctr">
              <a:lnSpc>
                <a:spcPct val="107000"/>
              </a:lnSpc>
              <a:spcAft>
                <a:spcPts val="600"/>
              </a:spcAft>
            </a:pPr>
            <a:r>
              <a:rPr lang="es-CO" sz="2100" b="1"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El caso de Maíz Córdoba</a:t>
            </a:r>
            <a:endParaRPr lang="es-CO" sz="2100"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endParaRPr>
          </a:p>
        </p:txBody>
      </p:sp>
      <p:sp>
        <p:nvSpPr>
          <p:cNvPr id="5" name="Plus 4"/>
          <p:cNvSpPr/>
          <p:nvPr/>
        </p:nvSpPr>
        <p:spPr>
          <a:xfrm>
            <a:off x="5218957" y="3192397"/>
            <a:ext cx="1214846" cy="1214846"/>
          </a:xfrm>
          <a:prstGeom prst="mathPlus">
            <a:avLst/>
          </a:prstGeom>
          <a:solidFill>
            <a:srgbClr val="FFC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CO" sz="1050"/>
          </a:p>
        </p:txBody>
      </p:sp>
      <p:pic>
        <p:nvPicPr>
          <p:cNvPr id="8" name="Picture 4" descr="Resultado de imagen para maiz"/>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7163" y="861304"/>
            <a:ext cx="1283198" cy="855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6290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71723" y="5432903"/>
            <a:ext cx="8858592" cy="323165"/>
          </a:xfrm>
          <a:prstGeom prst="rect">
            <a:avLst/>
          </a:prstGeom>
          <a:noFill/>
        </p:spPr>
        <p:txBody>
          <a:bodyPr wrap="square" rtlCol="0">
            <a:spAutoFit/>
          </a:bodyPr>
          <a:lstStyle/>
          <a:p>
            <a:pPr algn="ctr"/>
            <a:r>
              <a:rPr lang="en-US" sz="1500" b="1" dirty="0"/>
              <a:t>Di</a:t>
            </a:r>
            <a:r>
              <a:rPr lang="es-CO" sz="1500" b="1" dirty="0" err="1"/>
              <a:t>stribuciones</a:t>
            </a:r>
            <a:r>
              <a:rPr lang="es-CO" sz="1500" b="1" dirty="0"/>
              <a:t> de rendimientos observados par los tres subgrupos de manejo en</a:t>
            </a:r>
            <a:r>
              <a:rPr lang="en-US" sz="1500" b="1" dirty="0"/>
              <a:t>Córdoba- Colombia</a:t>
            </a:r>
          </a:p>
        </p:txBody>
      </p:sp>
      <p:grpSp>
        <p:nvGrpSpPr>
          <p:cNvPr id="20" name="Group 19"/>
          <p:cNvGrpSpPr/>
          <p:nvPr/>
        </p:nvGrpSpPr>
        <p:grpSpPr>
          <a:xfrm>
            <a:off x="2567532" y="1763550"/>
            <a:ext cx="8260831" cy="3504828"/>
            <a:chOff x="1510376" y="1208400"/>
            <a:chExt cx="11014441" cy="4673104"/>
          </a:xfrm>
        </p:grpSpPr>
        <p:grpSp>
          <p:nvGrpSpPr>
            <p:cNvPr id="15" name="Group 14"/>
            <p:cNvGrpSpPr/>
            <p:nvPr/>
          </p:nvGrpSpPr>
          <p:grpSpPr>
            <a:xfrm>
              <a:off x="1510376" y="1208400"/>
              <a:ext cx="11014441" cy="4673104"/>
              <a:chOff x="1755701" y="1208400"/>
              <a:chExt cx="11014441" cy="4673104"/>
            </a:xfrm>
          </p:grpSpPr>
          <p:grpSp>
            <p:nvGrpSpPr>
              <p:cNvPr id="3" name="Group 2"/>
              <p:cNvGrpSpPr/>
              <p:nvPr/>
            </p:nvGrpSpPr>
            <p:grpSpPr>
              <a:xfrm>
                <a:off x="1755701" y="1208400"/>
                <a:ext cx="7083181" cy="4673104"/>
                <a:chOff x="1755701" y="1208400"/>
                <a:chExt cx="7083181" cy="4673104"/>
              </a:xfrm>
            </p:grpSpPr>
            <p:pic>
              <p:nvPicPr>
                <p:cNvPr id="9" name="Picture 8" descr="C:\Users\sdelerce\Documents\YieldGapCordoba.tiff"/>
                <p:cNvPicPr/>
                <p:nvPr/>
              </p:nvPicPr>
              <p:blipFill rotWithShape="1">
                <a:blip r:embed="rId3" cstate="print">
                  <a:extLst>
                    <a:ext uri="{28A0092B-C50C-407E-A947-70E740481C1C}">
                      <a14:useLocalDpi xmlns:a14="http://schemas.microsoft.com/office/drawing/2010/main"/>
                    </a:ext>
                  </a:extLst>
                </a:blip>
                <a:srcRect/>
                <a:stretch/>
              </p:blipFill>
              <p:spPr bwMode="auto">
                <a:xfrm>
                  <a:off x="1755701" y="1208400"/>
                  <a:ext cx="7083181" cy="4607060"/>
                </a:xfrm>
                <a:prstGeom prst="rect">
                  <a:avLst/>
                </a:prstGeom>
                <a:noFill/>
                <a:ln>
                  <a:noFill/>
                </a:ln>
                <a:extLst>
                  <a:ext uri="{53640926-AAD7-44D8-BBD7-CCE9431645EC}">
                    <a14:shadowObscured xmlns:a14="http://schemas.microsoft.com/office/drawing/2010/main"/>
                  </a:ext>
                </a:extLst>
              </p:spPr>
            </p:pic>
            <p:sp>
              <p:nvSpPr>
                <p:cNvPr id="12" name="TextBox 11"/>
                <p:cNvSpPr txBox="1"/>
                <p:nvPr/>
              </p:nvSpPr>
              <p:spPr>
                <a:xfrm>
                  <a:off x="3213358" y="5542949"/>
                  <a:ext cx="3757598" cy="338555"/>
                </a:xfrm>
                <a:prstGeom prst="rect">
                  <a:avLst/>
                </a:prstGeom>
                <a:solidFill>
                  <a:schemeClr val="bg1"/>
                </a:solidFill>
              </p:spPr>
              <p:txBody>
                <a:bodyPr wrap="square" rtlCol="0">
                  <a:spAutoFit/>
                </a:bodyPr>
                <a:lstStyle/>
                <a:p>
                  <a:pPr algn="ctr"/>
                  <a:r>
                    <a:rPr lang="es-CO" sz="1050" b="1"/>
                    <a:t>Productividad observada (Kg/ha)</a:t>
                  </a:r>
                  <a:endParaRPr lang="es-CO" sz="1050"/>
                </a:p>
              </p:txBody>
            </p:sp>
            <p:sp>
              <p:nvSpPr>
                <p:cNvPr id="13" name="TextBox 12"/>
                <p:cNvSpPr txBox="1"/>
                <p:nvPr/>
              </p:nvSpPr>
              <p:spPr>
                <a:xfrm rot="16200000">
                  <a:off x="65157" y="3277004"/>
                  <a:ext cx="3757599" cy="338555"/>
                </a:xfrm>
                <a:prstGeom prst="rect">
                  <a:avLst/>
                </a:prstGeom>
                <a:solidFill>
                  <a:schemeClr val="bg1"/>
                </a:solidFill>
              </p:spPr>
              <p:txBody>
                <a:bodyPr wrap="square" rtlCol="0">
                  <a:spAutoFit/>
                </a:bodyPr>
                <a:lstStyle/>
                <a:p>
                  <a:pPr algn="ctr"/>
                  <a:r>
                    <a:rPr lang="es-CO" sz="1050" b="1"/>
                    <a:t>Número de observaciones</a:t>
                  </a:r>
                  <a:endParaRPr lang="es-CO" sz="1050"/>
                </a:p>
              </p:txBody>
            </p:sp>
          </p:grpSp>
          <p:sp>
            <p:nvSpPr>
              <p:cNvPr id="6" name="TextBox 5"/>
              <p:cNvSpPr txBox="1"/>
              <p:nvPr/>
            </p:nvSpPr>
            <p:spPr>
              <a:xfrm>
                <a:off x="8185611" y="2915324"/>
                <a:ext cx="4584531" cy="338555"/>
              </a:xfrm>
              <a:prstGeom prst="rect">
                <a:avLst/>
              </a:prstGeom>
              <a:solidFill>
                <a:schemeClr val="bg1"/>
              </a:solidFill>
            </p:spPr>
            <p:txBody>
              <a:bodyPr wrap="square" rtlCol="0">
                <a:spAutoFit/>
              </a:bodyPr>
              <a:lstStyle/>
              <a:p>
                <a:r>
                  <a:rPr lang="es-CO" sz="1050" b="1"/>
                  <a:t>Bajo (no implementan ni tradicional ni con base en datos) </a:t>
                </a:r>
                <a:endParaRPr lang="es-CO" sz="1200"/>
              </a:p>
            </p:txBody>
          </p:sp>
          <p:sp>
            <p:nvSpPr>
              <p:cNvPr id="7" name="TextBox 6"/>
              <p:cNvSpPr txBox="1"/>
              <p:nvPr/>
            </p:nvSpPr>
            <p:spPr>
              <a:xfrm>
                <a:off x="8185611" y="3200925"/>
                <a:ext cx="4107957" cy="338555"/>
              </a:xfrm>
              <a:prstGeom prst="rect">
                <a:avLst/>
              </a:prstGeom>
              <a:solidFill>
                <a:schemeClr val="bg1"/>
              </a:solidFill>
            </p:spPr>
            <p:txBody>
              <a:bodyPr wrap="square" rtlCol="0">
                <a:spAutoFit/>
              </a:bodyPr>
              <a:lstStyle/>
              <a:p>
                <a:r>
                  <a:rPr lang="es-CO" sz="1050" b="1" dirty="0"/>
                  <a:t>Elite ( los que aplicaron con base en datos)</a:t>
                </a:r>
                <a:endParaRPr lang="es-CO" sz="1200" dirty="0"/>
              </a:p>
            </p:txBody>
          </p:sp>
          <p:sp>
            <p:nvSpPr>
              <p:cNvPr id="8" name="TextBox 7"/>
              <p:cNvSpPr txBox="1"/>
              <p:nvPr/>
            </p:nvSpPr>
            <p:spPr>
              <a:xfrm>
                <a:off x="8189193" y="3499831"/>
                <a:ext cx="3848613" cy="338555"/>
              </a:xfrm>
              <a:prstGeom prst="rect">
                <a:avLst/>
              </a:prstGeom>
              <a:solidFill>
                <a:schemeClr val="bg1"/>
              </a:solidFill>
            </p:spPr>
            <p:txBody>
              <a:bodyPr wrap="square" rtlCol="0">
                <a:spAutoFit/>
              </a:bodyPr>
              <a:lstStyle/>
              <a:p>
                <a:r>
                  <a:rPr lang="es-CO" sz="1050" b="1" dirty="0"/>
                  <a:t>Normal (paquete tradicional ) </a:t>
                </a:r>
                <a:endParaRPr lang="es-CO" sz="1200" dirty="0"/>
              </a:p>
            </p:txBody>
          </p:sp>
        </p:grpSp>
        <p:sp>
          <p:nvSpPr>
            <p:cNvPr id="16" name="Right Arrow 15"/>
            <p:cNvSpPr/>
            <p:nvPr/>
          </p:nvSpPr>
          <p:spPr>
            <a:xfrm>
              <a:off x="4254965" y="1705439"/>
              <a:ext cx="1975028" cy="289744"/>
            </a:xfrm>
            <a:prstGeom prst="rightArrow">
              <a:avLst/>
            </a:prstGeom>
            <a:solidFill>
              <a:srgbClr val="E94B4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es-CO" sz="1050"/>
            </a:p>
          </p:txBody>
        </p:sp>
        <p:sp>
          <p:nvSpPr>
            <p:cNvPr id="17" name="Right Arrow 16"/>
            <p:cNvSpPr/>
            <p:nvPr/>
          </p:nvSpPr>
          <p:spPr>
            <a:xfrm>
              <a:off x="4947069" y="2511499"/>
              <a:ext cx="1375672" cy="276904"/>
            </a:xfrm>
            <a:prstGeom prst="rightArrow">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es-CO" sz="1050"/>
            </a:p>
          </p:txBody>
        </p:sp>
        <p:sp>
          <p:nvSpPr>
            <p:cNvPr id="18" name="Text Box 2"/>
            <p:cNvSpPr txBox="1">
              <a:spLocks noChangeArrowheads="1"/>
            </p:cNvSpPr>
            <p:nvPr/>
          </p:nvSpPr>
          <p:spPr bwMode="auto">
            <a:xfrm>
              <a:off x="6322741" y="2309379"/>
              <a:ext cx="2684657" cy="340572"/>
            </a:xfrm>
            <a:prstGeom prst="rect">
              <a:avLst/>
            </a:prstGeom>
            <a:ln w="31750">
              <a:headEnd/>
              <a:tailEnd/>
            </a:ln>
          </p:spPr>
          <p:style>
            <a:lnRef idx="2">
              <a:schemeClr val="accent5"/>
            </a:lnRef>
            <a:fillRef idx="1">
              <a:schemeClr val="lt1"/>
            </a:fillRef>
            <a:effectRef idx="0">
              <a:schemeClr val="accent5"/>
            </a:effectRef>
            <a:fontRef idx="minor">
              <a:schemeClr val="dk1"/>
            </a:fontRef>
          </p:style>
          <p:txBody>
            <a:bodyPr rot="0" vert="horz" wrap="square" lIns="68580" tIns="34290" rIns="68580" bIns="34290" anchor="t" anchorCtr="0">
              <a:noAutofit/>
            </a:bodyPr>
            <a:lstStyle/>
            <a:p>
              <a:pPr>
                <a:lnSpc>
                  <a:spcPct val="107000"/>
                </a:lnSpc>
                <a:spcAft>
                  <a:spcPts val="600"/>
                </a:spcAft>
              </a:pPr>
              <a:r>
                <a:rPr lang="en-US" sz="1200" dirty="0">
                  <a:ea typeface="Calibri" panose="020F0502020204030204" pitchFamily="34" charset="0"/>
                  <a:cs typeface="Times New Roman" panose="02020603050405020304" pitchFamily="18" charset="0"/>
                </a:rPr>
                <a:t>+ </a:t>
              </a:r>
              <a:r>
                <a:rPr lang="en-US" sz="1200" dirty="0" err="1">
                  <a:ea typeface="Calibri" panose="020F0502020204030204" pitchFamily="34" charset="0"/>
                  <a:cs typeface="Times New Roman" panose="02020603050405020304" pitchFamily="18" charset="0"/>
                </a:rPr>
                <a:t>Aprox</a:t>
              </a:r>
              <a:r>
                <a:rPr lang="en-US" sz="1200" dirty="0">
                  <a:ea typeface="Calibri" panose="020F0502020204030204" pitchFamily="34" charset="0"/>
                  <a:cs typeface="Times New Roman" panose="02020603050405020304" pitchFamily="18" charset="0"/>
                </a:rPr>
                <a:t> 1. 7 Tons</a:t>
              </a:r>
              <a:r>
                <a:rPr lang="es-CO" sz="1200" dirty="0">
                  <a:ea typeface="Calibri" panose="020F0502020204030204" pitchFamily="34" charset="0"/>
                  <a:cs typeface="Times New Roman" panose="02020603050405020304" pitchFamily="18" charset="0"/>
                </a:rPr>
                <a:t>.ha</a:t>
              </a:r>
              <a:r>
                <a:rPr lang="es-CO" sz="1200" baseline="30000" dirty="0">
                  <a:ea typeface="Calibri" panose="020F0502020204030204" pitchFamily="34" charset="0"/>
                  <a:cs typeface="Times New Roman" panose="02020603050405020304" pitchFamily="18" charset="0"/>
                </a:rPr>
                <a:t>-1</a:t>
              </a:r>
              <a:endParaRPr lang="es-CO" sz="1200" dirty="0">
                <a:ea typeface="Calibri" panose="020F0502020204030204" pitchFamily="34" charset="0"/>
                <a:cs typeface="Times New Roman" panose="02020603050405020304" pitchFamily="18" charset="0"/>
              </a:endParaRPr>
            </a:p>
          </p:txBody>
        </p:sp>
        <p:sp useBgFill="1">
          <p:nvSpPr>
            <p:cNvPr id="19" name="Text Box 2"/>
            <p:cNvSpPr txBox="1">
              <a:spLocks noChangeArrowheads="1"/>
            </p:cNvSpPr>
            <p:nvPr/>
          </p:nvSpPr>
          <p:spPr bwMode="auto">
            <a:xfrm>
              <a:off x="6317265" y="1593905"/>
              <a:ext cx="2590625" cy="401278"/>
            </a:xfrm>
            <a:prstGeom prst="rect">
              <a:avLst/>
            </a:prstGeom>
            <a:ln w="31750">
              <a:solidFill>
                <a:srgbClr val="C00000"/>
              </a:solidFill>
              <a:headEnd/>
              <a:tailEnd/>
            </a:ln>
          </p:spPr>
          <p:style>
            <a:lnRef idx="2">
              <a:schemeClr val="accent2"/>
            </a:lnRef>
            <a:fillRef idx="1">
              <a:schemeClr val="lt1"/>
            </a:fillRef>
            <a:effectRef idx="0">
              <a:schemeClr val="accent2"/>
            </a:effectRef>
            <a:fontRef idx="minor">
              <a:schemeClr val="dk1"/>
            </a:fontRef>
          </p:style>
          <p:txBody>
            <a:bodyPr rot="0" vert="horz" wrap="square" lIns="68580" tIns="34290" rIns="68580" bIns="34290" anchor="t" anchorCtr="0">
              <a:noAutofit/>
            </a:bodyPr>
            <a:lstStyle/>
            <a:p>
              <a:pPr>
                <a:lnSpc>
                  <a:spcPct val="107000"/>
                </a:lnSpc>
                <a:spcAft>
                  <a:spcPts val="600"/>
                </a:spcAft>
              </a:pPr>
              <a:r>
                <a:rPr lang="en-US" sz="1200" dirty="0">
                  <a:ea typeface="Calibri" panose="020F0502020204030204" pitchFamily="34" charset="0"/>
                  <a:cs typeface="Times New Roman" panose="02020603050405020304" pitchFamily="18" charset="0"/>
                </a:rPr>
                <a:t>+ </a:t>
              </a:r>
              <a:r>
                <a:rPr lang="en-US" sz="1200" dirty="0" err="1">
                  <a:ea typeface="Calibri" panose="020F0502020204030204" pitchFamily="34" charset="0"/>
                  <a:cs typeface="Times New Roman" panose="02020603050405020304" pitchFamily="18" charset="0"/>
                </a:rPr>
                <a:t>Aprox</a:t>
              </a:r>
              <a:r>
                <a:rPr lang="en-US" sz="1200" dirty="0">
                  <a:ea typeface="Calibri" panose="020F0502020204030204" pitchFamily="34" charset="0"/>
                  <a:cs typeface="Times New Roman" panose="02020603050405020304" pitchFamily="18" charset="0"/>
                </a:rPr>
                <a:t> 2. 5 Tons</a:t>
              </a:r>
              <a:r>
                <a:rPr lang="es-CO" sz="1200" dirty="0">
                  <a:ea typeface="Calibri" panose="020F0502020204030204" pitchFamily="34" charset="0"/>
                  <a:cs typeface="Times New Roman" panose="02020603050405020304" pitchFamily="18" charset="0"/>
                </a:rPr>
                <a:t>.ha</a:t>
              </a:r>
              <a:r>
                <a:rPr lang="es-CO" sz="1200" baseline="30000" dirty="0">
                  <a:ea typeface="Calibri" panose="020F0502020204030204" pitchFamily="34" charset="0"/>
                  <a:cs typeface="Times New Roman" panose="02020603050405020304" pitchFamily="18" charset="0"/>
                </a:rPr>
                <a:t>-1</a:t>
              </a:r>
              <a:endParaRPr lang="es-CO" sz="1200" dirty="0">
                <a:ea typeface="Calibri" panose="020F0502020204030204" pitchFamily="34" charset="0"/>
                <a:cs typeface="Times New Roman" panose="02020603050405020304" pitchFamily="18" charset="0"/>
              </a:endParaRPr>
            </a:p>
          </p:txBody>
        </p:sp>
      </p:grpSp>
      <p:sp>
        <p:nvSpPr>
          <p:cNvPr id="23" name="Rectangle 22"/>
          <p:cNvSpPr/>
          <p:nvPr/>
        </p:nvSpPr>
        <p:spPr>
          <a:xfrm>
            <a:off x="1631456" y="852483"/>
            <a:ext cx="8588488" cy="461665"/>
          </a:xfrm>
          <a:prstGeom prst="rect">
            <a:avLst/>
          </a:prstGeom>
        </p:spPr>
        <p:txBody>
          <a:bodyPr wrap="square">
            <a:spAutoFit/>
          </a:bodyPr>
          <a:lstStyle/>
          <a:p>
            <a:pPr lvl="1"/>
            <a:r>
              <a:rPr lang="en-US" sz="2400" b="1" dirty="0" err="1">
                <a:solidFill>
                  <a:srgbClr val="C00000"/>
                </a:solidFill>
                <a:cs typeface="Arial" pitchFamily="34" charset="0"/>
              </a:rPr>
              <a:t>Cómo</a:t>
            </a:r>
            <a:r>
              <a:rPr lang="en-US" sz="2400" b="1" dirty="0">
                <a:solidFill>
                  <a:srgbClr val="C00000"/>
                </a:solidFill>
                <a:cs typeface="Arial" pitchFamily="34" charset="0"/>
              </a:rPr>
              <a:t> </a:t>
            </a:r>
            <a:r>
              <a:rPr lang="en-US" sz="2400" b="1" dirty="0" err="1">
                <a:solidFill>
                  <a:srgbClr val="C00000"/>
                </a:solidFill>
                <a:cs typeface="Arial" pitchFamily="34" charset="0"/>
              </a:rPr>
              <a:t>sembrar</a:t>
            </a:r>
            <a:r>
              <a:rPr lang="en-US" sz="2400" b="1" dirty="0">
                <a:solidFill>
                  <a:srgbClr val="C00000"/>
                </a:solidFill>
                <a:cs typeface="Arial" pitchFamily="34" charset="0"/>
              </a:rPr>
              <a:t> ?  </a:t>
            </a:r>
            <a:r>
              <a:rPr lang="en-US" sz="2250" b="1" dirty="0">
                <a:solidFill>
                  <a:srgbClr val="C00000"/>
                </a:solidFill>
                <a:cs typeface="Arial" panose="020B0604020202020204" pitchFamily="34" charset="0"/>
              </a:rPr>
              <a:t>El </a:t>
            </a:r>
            <a:r>
              <a:rPr lang="en-US" sz="2250" b="1" dirty="0" err="1">
                <a:solidFill>
                  <a:srgbClr val="C00000"/>
                </a:solidFill>
                <a:cs typeface="Arial" panose="020B0604020202020204" pitchFamily="34" charset="0"/>
              </a:rPr>
              <a:t>caso</a:t>
            </a:r>
            <a:r>
              <a:rPr lang="en-US" sz="2250" b="1" dirty="0">
                <a:solidFill>
                  <a:srgbClr val="C00000"/>
                </a:solidFill>
                <a:cs typeface="Arial" panose="020B0604020202020204" pitchFamily="34" charset="0"/>
              </a:rPr>
              <a:t>  de </a:t>
            </a:r>
            <a:r>
              <a:rPr lang="en-US" sz="2250" b="1" dirty="0" err="1">
                <a:solidFill>
                  <a:srgbClr val="C00000"/>
                </a:solidFill>
                <a:cs typeface="Arial" panose="020B0604020202020204" pitchFamily="34" charset="0"/>
              </a:rPr>
              <a:t>Maiz</a:t>
            </a:r>
            <a:r>
              <a:rPr lang="en-US" sz="2250" b="1" dirty="0">
                <a:solidFill>
                  <a:srgbClr val="C00000"/>
                </a:solidFill>
                <a:cs typeface="Arial" panose="020B0604020202020204" pitchFamily="34" charset="0"/>
              </a:rPr>
              <a:t> </a:t>
            </a:r>
            <a:r>
              <a:rPr lang="en-US" sz="2250" b="1" dirty="0" err="1">
                <a:solidFill>
                  <a:srgbClr val="C00000"/>
                </a:solidFill>
                <a:cs typeface="Arial" panose="020B0604020202020204" pitchFamily="34" charset="0"/>
              </a:rPr>
              <a:t>en</a:t>
            </a:r>
            <a:r>
              <a:rPr lang="en-US" sz="2250" b="1" dirty="0">
                <a:solidFill>
                  <a:srgbClr val="C00000"/>
                </a:solidFill>
                <a:cs typeface="Arial" panose="020B0604020202020204" pitchFamily="34" charset="0"/>
              </a:rPr>
              <a:t> Córdoba - </a:t>
            </a:r>
            <a:r>
              <a:rPr lang="en-US" sz="2250" b="1" dirty="0" err="1">
                <a:solidFill>
                  <a:srgbClr val="C00000"/>
                </a:solidFill>
                <a:cs typeface="Arial" panose="020B0604020202020204" pitchFamily="34" charset="0"/>
              </a:rPr>
              <a:t>Productividad</a:t>
            </a:r>
            <a:endParaRPr lang="en-US" sz="2250" b="1" dirty="0">
              <a:solidFill>
                <a:srgbClr val="C00000"/>
              </a:solidFill>
              <a:cs typeface="Arial" panose="020B0604020202020204" pitchFamily="34" charset="0"/>
            </a:endParaRPr>
          </a:p>
        </p:txBody>
      </p:sp>
      <p:pic>
        <p:nvPicPr>
          <p:cNvPr id="21" name="Picture 4" descr="Resultado de imagen para maiz"/>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7807" y="852483"/>
            <a:ext cx="1283198" cy="855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734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4393053" y="1371601"/>
            <a:ext cx="124714" cy="249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1722" tIns="30861" rIns="61722" bIns="30861" numCol="1" anchor="ctr" anchorCtr="0" compatLnSpc="1">
            <a:prstTxWarp prst="textNoShape">
              <a:avLst/>
            </a:prstTxWarp>
            <a:spAutoFit/>
          </a:bodyPr>
          <a:lstStyle/>
          <a:p>
            <a:endParaRPr lang="en-GB" sz="1215"/>
          </a:p>
        </p:txBody>
      </p:sp>
      <p:sp>
        <p:nvSpPr>
          <p:cNvPr id="17" name="TextBox 16"/>
          <p:cNvSpPr txBox="1"/>
          <p:nvPr/>
        </p:nvSpPr>
        <p:spPr>
          <a:xfrm>
            <a:off x="1524000" y="457201"/>
            <a:ext cx="9067800" cy="369332"/>
          </a:xfrm>
          <a:prstGeom prst="rect">
            <a:avLst/>
          </a:prstGeom>
          <a:noFill/>
        </p:spPr>
        <p:txBody>
          <a:bodyPr wrap="square" rtlCol="0">
            <a:spAutoFit/>
          </a:bodyPr>
          <a:lstStyle/>
          <a:p>
            <a:r>
              <a:rPr lang="en-US" b="1" dirty="0" smtClean="0">
                <a:solidFill>
                  <a:srgbClr val="C00000"/>
                </a:solidFill>
              </a:rPr>
              <a:t> </a:t>
            </a:r>
            <a:endParaRPr lang="en-US" b="1" dirty="0">
              <a:solidFill>
                <a:srgbClr val="C00000"/>
              </a:solidFill>
            </a:endParaRPr>
          </a:p>
        </p:txBody>
      </p:sp>
      <p:sp>
        <p:nvSpPr>
          <p:cNvPr id="18" name="Rectangle 17"/>
          <p:cNvSpPr/>
          <p:nvPr/>
        </p:nvSpPr>
        <p:spPr>
          <a:xfrm>
            <a:off x="218047" y="318701"/>
            <a:ext cx="9378043" cy="646331"/>
          </a:xfrm>
          <a:prstGeom prst="rect">
            <a:avLst/>
          </a:prstGeom>
        </p:spPr>
        <p:txBody>
          <a:bodyPr wrap="square">
            <a:spAutoFit/>
          </a:bodyPr>
          <a:lstStyle/>
          <a:p>
            <a:r>
              <a:rPr lang="es-CO" b="1" dirty="0" err="1">
                <a:solidFill>
                  <a:srgbClr val="C00000"/>
                </a:solidFill>
              </a:rPr>
              <a:t>Random</a:t>
            </a:r>
            <a:r>
              <a:rPr lang="es-CO" b="1" dirty="0">
                <a:solidFill>
                  <a:srgbClr val="C00000"/>
                </a:solidFill>
              </a:rPr>
              <a:t> </a:t>
            </a:r>
            <a:r>
              <a:rPr lang="es-CO" b="1" dirty="0" err="1">
                <a:solidFill>
                  <a:srgbClr val="C00000"/>
                </a:solidFill>
              </a:rPr>
              <a:t>Forest</a:t>
            </a:r>
            <a:endParaRPr lang="es-CO" b="1" dirty="0">
              <a:solidFill>
                <a:srgbClr val="C00000"/>
              </a:solidFill>
            </a:endParaRPr>
          </a:p>
          <a:p>
            <a:r>
              <a:rPr lang="es-CO" b="1" dirty="0" smtClean="0"/>
              <a:t>Datos</a:t>
            </a:r>
            <a:r>
              <a:rPr lang="es-CO" b="1" dirty="0"/>
              <a:t>: 2006 – </a:t>
            </a:r>
            <a:r>
              <a:rPr lang="es-CO" b="1" dirty="0" smtClean="0"/>
              <a:t>2010, </a:t>
            </a:r>
            <a:r>
              <a:rPr lang="en-US" b="1" dirty="0" smtClean="0">
                <a:cs typeface="Calibri" pitchFamily="34" charset="0"/>
              </a:rPr>
              <a:t>N = 2188 datos de entrada – </a:t>
            </a:r>
            <a:r>
              <a:rPr lang="en-US" b="1" dirty="0" err="1" smtClean="0">
                <a:cs typeface="Calibri" pitchFamily="34" charset="0"/>
              </a:rPr>
              <a:t>Banano</a:t>
            </a:r>
            <a:r>
              <a:rPr lang="en-US" b="1" dirty="0" smtClean="0">
                <a:cs typeface="Calibri" pitchFamily="34" charset="0"/>
              </a:rPr>
              <a:t> de Exportación </a:t>
            </a:r>
            <a:r>
              <a:rPr lang="en-US" b="1" dirty="0" err="1" smtClean="0">
                <a:cs typeface="Calibri" pitchFamily="34" charset="0"/>
              </a:rPr>
              <a:t>subgrupo</a:t>
            </a:r>
            <a:r>
              <a:rPr lang="en-US" b="1" dirty="0" smtClean="0">
                <a:cs typeface="Calibri" pitchFamily="34" charset="0"/>
              </a:rPr>
              <a:t> </a:t>
            </a:r>
            <a:r>
              <a:rPr lang="en-US" b="1" dirty="0">
                <a:cs typeface="Calibri" pitchFamily="34" charset="0"/>
              </a:rPr>
              <a:t>Cavendish</a:t>
            </a:r>
            <a:endParaRPr lang="es-CO"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016" t="1424" r="2714" b="1360"/>
          <a:stretch/>
        </p:blipFill>
        <p:spPr>
          <a:xfrm>
            <a:off x="532778" y="1496250"/>
            <a:ext cx="4374291" cy="7123143"/>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6250" r="4514" b="4861"/>
          <a:stretch/>
        </p:blipFill>
        <p:spPr>
          <a:xfrm>
            <a:off x="6356383" y="931511"/>
            <a:ext cx="3929063" cy="2286000"/>
          </a:xfrm>
          <a:prstGeom prst="rect">
            <a:avLst/>
          </a:prstGeom>
        </p:spPr>
      </p:pic>
      <p:sp>
        <p:nvSpPr>
          <p:cNvPr id="15" name="TextBox 14"/>
          <p:cNvSpPr txBox="1"/>
          <p:nvPr/>
        </p:nvSpPr>
        <p:spPr>
          <a:xfrm>
            <a:off x="6465247" y="3210580"/>
            <a:ext cx="3876168" cy="523220"/>
          </a:xfrm>
          <a:prstGeom prst="rect">
            <a:avLst/>
          </a:prstGeom>
          <a:noFill/>
        </p:spPr>
        <p:txBody>
          <a:bodyPr wrap="square" rtlCol="0">
            <a:spAutoFit/>
          </a:bodyPr>
          <a:lstStyle/>
          <a:p>
            <a:r>
              <a:rPr lang="en-US" sz="1400" b="1" dirty="0">
                <a:solidFill>
                  <a:srgbClr val="FF0000"/>
                </a:solidFill>
              </a:rPr>
              <a:t>Cobre en el suelo </a:t>
            </a:r>
            <a:r>
              <a:rPr lang="en-US" sz="1400" b="1" dirty="0"/>
              <a:t>podría ser un factor importante en el peso del racimo</a:t>
            </a:r>
            <a:endParaRPr lang="es-MX" sz="1400" b="1" dirty="0"/>
          </a:p>
        </p:txBody>
      </p:sp>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t="6800" r="4000" b="3600"/>
          <a:stretch/>
        </p:blipFill>
        <p:spPr>
          <a:xfrm>
            <a:off x="6474295" y="3812977"/>
            <a:ext cx="3918857" cy="2286000"/>
          </a:xfrm>
          <a:prstGeom prst="rect">
            <a:avLst/>
          </a:prstGeom>
        </p:spPr>
      </p:pic>
      <p:sp>
        <p:nvSpPr>
          <p:cNvPr id="20" name="Rectangle 19"/>
          <p:cNvSpPr/>
          <p:nvPr/>
        </p:nvSpPr>
        <p:spPr>
          <a:xfrm>
            <a:off x="2665926" y="3217511"/>
            <a:ext cx="2286000" cy="1384995"/>
          </a:xfrm>
          <a:prstGeom prst="rect">
            <a:avLst/>
          </a:prstGeom>
        </p:spPr>
        <p:txBody>
          <a:bodyPr wrap="square">
            <a:spAutoFit/>
          </a:bodyPr>
          <a:lstStyle/>
          <a:p>
            <a:pPr algn="just"/>
            <a:r>
              <a:rPr lang="es-CO" sz="1400" b="1" dirty="0"/>
              <a:t>Los elementos de los análisis de suelo y foliares representan más del </a:t>
            </a:r>
            <a:r>
              <a:rPr lang="es-CO" sz="1400" b="1" dirty="0">
                <a:solidFill>
                  <a:srgbClr val="C00000"/>
                </a:solidFill>
              </a:rPr>
              <a:t>80%</a:t>
            </a:r>
            <a:r>
              <a:rPr lang="es-CO" sz="1400" b="1" dirty="0"/>
              <a:t> de la variabilidad en el peso del racimo (kg) del banano comercial.</a:t>
            </a:r>
            <a:endParaRPr lang="es-CO" sz="1400" b="1" dirty="0">
              <a:solidFill>
                <a:srgbClr val="FF0000"/>
              </a:solidFill>
            </a:endParaRPr>
          </a:p>
        </p:txBody>
      </p:sp>
      <p:sp>
        <p:nvSpPr>
          <p:cNvPr id="16" name="TextBox 15"/>
          <p:cNvSpPr txBox="1"/>
          <p:nvPr/>
        </p:nvSpPr>
        <p:spPr>
          <a:xfrm>
            <a:off x="6490009" y="6099826"/>
            <a:ext cx="3810000" cy="523220"/>
          </a:xfrm>
          <a:prstGeom prst="rect">
            <a:avLst/>
          </a:prstGeom>
          <a:noFill/>
        </p:spPr>
        <p:txBody>
          <a:bodyPr wrap="square" rtlCol="0">
            <a:spAutoFit/>
          </a:bodyPr>
          <a:lstStyle/>
          <a:p>
            <a:r>
              <a:rPr lang="en-US" sz="1400" b="1" dirty="0"/>
              <a:t>Igualmente,</a:t>
            </a:r>
            <a:r>
              <a:rPr lang="en-US" sz="1400" b="1" dirty="0">
                <a:solidFill>
                  <a:srgbClr val="FF0000"/>
                </a:solidFill>
              </a:rPr>
              <a:t> Sodio en el suelo</a:t>
            </a:r>
            <a:endParaRPr lang="es-MX" sz="1400" b="1" dirty="0">
              <a:solidFill>
                <a:srgbClr val="FF0000"/>
              </a:solidFill>
            </a:endParaRPr>
          </a:p>
          <a:p>
            <a:endParaRPr lang="en-US" sz="1400" dirty="0"/>
          </a:p>
        </p:txBody>
      </p:sp>
      <p:sp>
        <p:nvSpPr>
          <p:cNvPr id="21" name="1 Título"/>
          <p:cNvSpPr txBox="1">
            <a:spLocks/>
          </p:cNvSpPr>
          <p:nvPr/>
        </p:nvSpPr>
        <p:spPr>
          <a:xfrm>
            <a:off x="1600200" y="-579586"/>
            <a:ext cx="8524056" cy="157018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CO" sz="2000" b="1" dirty="0">
                <a:latin typeface="Arial"/>
                <a:ea typeface="Arial"/>
                <a:cs typeface="Arial" pitchFamily="34" charset="0"/>
                <a:sym typeface="Arial"/>
              </a:rPr>
              <a:t>Caso de estudio</a:t>
            </a:r>
            <a:r>
              <a:rPr lang="es-CO" sz="2000" b="1" dirty="0">
                <a:solidFill>
                  <a:srgbClr val="C00000"/>
                </a:solidFill>
                <a:latin typeface="Arial"/>
                <a:ea typeface="Arial"/>
                <a:cs typeface="Arial" pitchFamily="34" charset="0"/>
                <a:sym typeface="Arial"/>
              </a:rPr>
              <a:t>: </a:t>
            </a:r>
            <a:r>
              <a:rPr lang="en-US" sz="2000" b="1" dirty="0" err="1">
                <a:solidFill>
                  <a:srgbClr val="C00000"/>
                </a:solidFill>
                <a:latin typeface="Arial"/>
                <a:ea typeface="Arial"/>
                <a:cs typeface="Arial" pitchFamily="34" charset="0"/>
                <a:sym typeface="Arial"/>
              </a:rPr>
              <a:t>Banano</a:t>
            </a:r>
            <a:r>
              <a:rPr lang="en-US" sz="2000" b="1" dirty="0">
                <a:solidFill>
                  <a:srgbClr val="C00000"/>
                </a:solidFill>
                <a:latin typeface="Arial"/>
                <a:ea typeface="Arial"/>
                <a:cs typeface="Arial" pitchFamily="34" charset="0"/>
                <a:sym typeface="Arial"/>
              </a:rPr>
              <a:t> en Magdalena, </a:t>
            </a:r>
            <a:r>
              <a:rPr lang="en-US" sz="2000" b="1" dirty="0" err="1">
                <a:solidFill>
                  <a:srgbClr val="C00000"/>
                </a:solidFill>
                <a:latin typeface="Arial"/>
                <a:ea typeface="Arial"/>
                <a:cs typeface="Arial" pitchFamily="34" charset="0"/>
                <a:sym typeface="Arial"/>
              </a:rPr>
              <a:t>manejo</a:t>
            </a:r>
            <a:r>
              <a:rPr lang="en-US" sz="2000" b="1" dirty="0">
                <a:solidFill>
                  <a:srgbClr val="C00000"/>
                </a:solidFill>
                <a:latin typeface="Arial"/>
                <a:ea typeface="Arial"/>
                <a:cs typeface="Arial" pitchFamily="34" charset="0"/>
                <a:sym typeface="Arial"/>
              </a:rPr>
              <a:t> </a:t>
            </a:r>
            <a:r>
              <a:rPr lang="en-US" sz="2000" b="1" dirty="0" err="1">
                <a:solidFill>
                  <a:srgbClr val="C00000"/>
                </a:solidFill>
                <a:latin typeface="Arial"/>
                <a:ea typeface="Arial"/>
                <a:cs typeface="Arial" pitchFamily="34" charset="0"/>
                <a:sym typeface="Arial"/>
              </a:rPr>
              <a:t>agronómico</a:t>
            </a:r>
            <a:endParaRPr lang="es-CO" sz="2000" b="1" dirty="0">
              <a:solidFill>
                <a:srgbClr val="C00000"/>
              </a:solidFill>
              <a:latin typeface="Arial"/>
              <a:ea typeface="Arial"/>
              <a:cs typeface="Arial" pitchFamily="34" charset="0"/>
              <a:sym typeface="Arial"/>
            </a:endParaRPr>
          </a:p>
        </p:txBody>
      </p:sp>
      <p:sp>
        <p:nvSpPr>
          <p:cNvPr id="3" name="TextBox 2"/>
          <p:cNvSpPr txBox="1"/>
          <p:nvPr/>
        </p:nvSpPr>
        <p:spPr>
          <a:xfrm>
            <a:off x="7924800" y="2999602"/>
            <a:ext cx="1143000" cy="276999"/>
          </a:xfrm>
          <a:prstGeom prst="rect">
            <a:avLst/>
          </a:prstGeom>
          <a:noFill/>
        </p:spPr>
        <p:txBody>
          <a:bodyPr wrap="square" rtlCol="0">
            <a:spAutoFit/>
          </a:bodyPr>
          <a:lstStyle/>
          <a:p>
            <a:r>
              <a:rPr lang="en-US" sz="1200" dirty="0"/>
              <a:t>ppm</a:t>
            </a:r>
          </a:p>
        </p:txBody>
      </p:sp>
      <p:sp>
        <p:nvSpPr>
          <p:cNvPr id="14" name="TextBox 13"/>
          <p:cNvSpPr txBox="1"/>
          <p:nvPr/>
        </p:nvSpPr>
        <p:spPr>
          <a:xfrm>
            <a:off x="7620000" y="5867400"/>
            <a:ext cx="1143000" cy="261610"/>
          </a:xfrm>
          <a:prstGeom prst="rect">
            <a:avLst/>
          </a:prstGeom>
          <a:noFill/>
        </p:spPr>
        <p:txBody>
          <a:bodyPr wrap="square" rtlCol="0">
            <a:spAutoFit/>
          </a:bodyPr>
          <a:lstStyle/>
          <a:p>
            <a:r>
              <a:rPr lang="en-US" sz="1050" dirty="0" err="1"/>
              <a:t>Meq</a:t>
            </a:r>
            <a:r>
              <a:rPr lang="en-US" sz="1050" dirty="0"/>
              <a:t>/100g</a:t>
            </a:r>
          </a:p>
        </p:txBody>
      </p:sp>
      <p:pic>
        <p:nvPicPr>
          <p:cNvPr id="1026" name="Picture 2" descr="Resultado de imagen para bananos"/>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5261" t="19048" r="14058" b="16246"/>
          <a:stretch/>
        </p:blipFill>
        <p:spPr bwMode="auto">
          <a:xfrm>
            <a:off x="10175515" y="-159388"/>
            <a:ext cx="1650063" cy="1233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27914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42" name="Shape 42"/>
          <p:cNvSpPr/>
          <p:nvPr/>
        </p:nvSpPr>
        <p:spPr>
          <a:xfrm>
            <a:off x="1828801" y="381001"/>
            <a:ext cx="8367463" cy="584775"/>
          </a:xfrm>
          <a:prstGeom prst="rect">
            <a:avLst/>
          </a:prstGeom>
          <a:noFill/>
          <a:ln>
            <a:noFill/>
          </a:ln>
        </p:spPr>
        <p:txBody>
          <a:bodyPr lIns="91425" tIns="45700" rIns="91425" bIns="45700" anchor="t" anchorCtr="0">
            <a:noAutofit/>
          </a:bodyPr>
          <a:lstStyle/>
          <a:p>
            <a:pPr>
              <a:spcBef>
                <a:spcPts val="0"/>
              </a:spcBef>
              <a:spcAft>
                <a:spcPts val="0"/>
              </a:spcAft>
              <a:buClr>
                <a:srgbClr val="C00000"/>
              </a:buClr>
              <a:buSzPct val="25000"/>
            </a:pPr>
            <a:r>
              <a:rPr lang="es-CO" sz="3200" b="1" dirty="0">
                <a:solidFill>
                  <a:srgbClr val="C00000"/>
                </a:solidFill>
                <a:latin typeface="Arial"/>
                <a:ea typeface="Arial"/>
                <a:cs typeface="Arial"/>
                <a:sym typeface="Arial"/>
                <a:rtl val="0"/>
              </a:rPr>
              <a:t>Qué hemos logrado </a:t>
            </a:r>
            <a:r>
              <a:rPr lang="es-CO" sz="3200" b="1" dirty="0" err="1" smtClean="0">
                <a:solidFill>
                  <a:srgbClr val="C00000"/>
                </a:solidFill>
                <a:latin typeface="Arial"/>
                <a:ea typeface="Arial"/>
                <a:cs typeface="Arial"/>
                <a:sym typeface="Arial"/>
                <a:rtl val="0"/>
              </a:rPr>
              <a:t>recientemnte</a:t>
            </a:r>
            <a:r>
              <a:rPr lang="es-CO" sz="3200" b="1" dirty="0" smtClean="0">
                <a:solidFill>
                  <a:srgbClr val="C00000"/>
                </a:solidFill>
                <a:latin typeface="Arial"/>
                <a:ea typeface="Arial"/>
                <a:cs typeface="Arial"/>
                <a:sym typeface="Arial"/>
                <a:rtl val="0"/>
              </a:rPr>
              <a:t>?- </a:t>
            </a:r>
            <a:r>
              <a:rPr lang="es-CO" sz="2800" b="1" dirty="0">
                <a:solidFill>
                  <a:schemeClr val="dk1"/>
                </a:solidFill>
                <a:latin typeface="Arial"/>
                <a:ea typeface="Arial"/>
                <a:cs typeface="Arial"/>
                <a:sym typeface="Arial"/>
                <a:rtl val="0"/>
              </a:rPr>
              <a:t>Socios capacitados</a:t>
            </a:r>
          </a:p>
        </p:txBody>
      </p:sp>
      <p:sp>
        <p:nvSpPr>
          <p:cNvPr id="43" name="Shape 43"/>
          <p:cNvSpPr txBox="1">
            <a:spLocks noGrp="1"/>
          </p:cNvSpPr>
          <p:nvPr>
            <p:ph type="body" idx="1"/>
          </p:nvPr>
        </p:nvSpPr>
        <p:spPr>
          <a:xfrm>
            <a:off x="0" y="1894114"/>
            <a:ext cx="5774000" cy="4851111"/>
          </a:xfrm>
          <a:prstGeom prst="rect">
            <a:avLst/>
          </a:prstGeom>
          <a:noFill/>
          <a:ln>
            <a:noFill/>
          </a:ln>
        </p:spPr>
        <p:txBody>
          <a:bodyPr lIns="91425" tIns="91425" rIns="91425" bIns="91425" anchor="t" anchorCtr="0">
            <a:noAutofit/>
          </a:bodyPr>
          <a:lstStyle/>
          <a:p>
            <a:pPr marL="742932" lvl="1" indent="-107948">
              <a:lnSpc>
                <a:spcPct val="100000"/>
              </a:lnSpc>
              <a:spcBef>
                <a:spcPts val="560"/>
              </a:spcBef>
              <a:spcAft>
                <a:spcPts val="0"/>
              </a:spcAft>
              <a:buClr>
                <a:schemeClr val="dk1"/>
              </a:buClr>
              <a:buSzPct val="100000"/>
              <a:buFont typeface="Arial"/>
              <a:buChar char="–"/>
            </a:pPr>
            <a:endParaRPr lang="es-CO" dirty="0" smtClean="0">
              <a:solidFill>
                <a:schemeClr val="dk1"/>
              </a:solidFill>
              <a:latin typeface="Calibri"/>
              <a:ea typeface="Calibri"/>
              <a:cs typeface="Calibri"/>
              <a:sym typeface="Calibri"/>
              <a:rtl val="0"/>
            </a:endParaRPr>
          </a:p>
          <a:p>
            <a:pPr marL="742932" lvl="1" indent="-107948">
              <a:lnSpc>
                <a:spcPct val="100000"/>
              </a:lnSpc>
              <a:spcBef>
                <a:spcPts val="560"/>
              </a:spcBef>
              <a:spcAft>
                <a:spcPts val="0"/>
              </a:spcAft>
              <a:buClr>
                <a:schemeClr val="dk1"/>
              </a:buClr>
              <a:buSzPct val="100000"/>
              <a:buFont typeface="Arial"/>
              <a:buChar char="–"/>
            </a:pPr>
            <a:endParaRPr lang="es-CO" dirty="0" smtClean="0">
              <a:solidFill>
                <a:schemeClr val="dk1"/>
              </a:solidFill>
              <a:latin typeface="Calibri"/>
              <a:ea typeface="Calibri"/>
              <a:cs typeface="Calibri"/>
              <a:sym typeface="Calibri"/>
              <a:rtl val="0"/>
            </a:endParaRPr>
          </a:p>
          <a:p>
            <a:pPr marL="742932" lvl="1" indent="-107948">
              <a:lnSpc>
                <a:spcPct val="100000"/>
              </a:lnSpc>
              <a:spcBef>
                <a:spcPts val="560"/>
              </a:spcBef>
              <a:spcAft>
                <a:spcPts val="0"/>
              </a:spcAft>
              <a:buClr>
                <a:schemeClr val="dk1"/>
              </a:buClr>
              <a:buSzPct val="100000"/>
              <a:buFont typeface="Arial"/>
              <a:buChar char="–"/>
            </a:pPr>
            <a:r>
              <a:rPr lang="es-CO" dirty="0" smtClean="0">
                <a:solidFill>
                  <a:schemeClr val="dk1"/>
                </a:solidFill>
                <a:latin typeface="Calibri"/>
                <a:ea typeface="Calibri"/>
                <a:cs typeface="Calibri"/>
                <a:sym typeface="Calibri"/>
                <a:rtl val="0"/>
              </a:rPr>
              <a:t>Almacenamiento </a:t>
            </a:r>
            <a:r>
              <a:rPr lang="es-CO" dirty="0">
                <a:solidFill>
                  <a:schemeClr val="dk1"/>
                </a:solidFill>
                <a:latin typeface="Calibri"/>
                <a:ea typeface="Calibri"/>
                <a:cs typeface="Calibri"/>
                <a:sym typeface="Calibri"/>
                <a:rtl val="0"/>
              </a:rPr>
              <a:t>de datos a través de la plataforma AEPS (más de </a:t>
            </a:r>
            <a:r>
              <a:rPr lang="es-CO" dirty="0" smtClean="0">
                <a:solidFill>
                  <a:schemeClr val="dk1"/>
                </a:solidFill>
                <a:latin typeface="Calibri"/>
                <a:ea typeface="Calibri"/>
                <a:cs typeface="Calibri"/>
                <a:sym typeface="Calibri"/>
                <a:rtl val="0"/>
              </a:rPr>
              <a:t>2000 </a:t>
            </a:r>
            <a:r>
              <a:rPr lang="es-CO" dirty="0">
                <a:solidFill>
                  <a:schemeClr val="dk1"/>
                </a:solidFill>
                <a:latin typeface="Calibri"/>
                <a:ea typeface="Calibri"/>
                <a:cs typeface="Calibri"/>
                <a:sym typeface="Calibri"/>
                <a:rtl val="0"/>
              </a:rPr>
              <a:t>eventos de maíz y frijol registrados)</a:t>
            </a:r>
          </a:p>
          <a:p>
            <a:pPr marL="203195" indent="0">
              <a:lnSpc>
                <a:spcPct val="100000"/>
              </a:lnSpc>
              <a:spcBef>
                <a:spcPts val="640"/>
              </a:spcBef>
              <a:spcAft>
                <a:spcPts val="0"/>
              </a:spcAft>
              <a:buClr>
                <a:schemeClr val="dk1"/>
              </a:buClr>
              <a:buNone/>
            </a:pPr>
            <a:endParaRPr sz="2000" dirty="0">
              <a:solidFill>
                <a:schemeClr val="dk1"/>
              </a:solidFill>
              <a:latin typeface="Calibri"/>
              <a:ea typeface="Calibri"/>
              <a:cs typeface="Calibri"/>
              <a:sym typeface="Calibri"/>
              <a:rtl val="0"/>
            </a:endParaRPr>
          </a:p>
          <a:p>
            <a:pPr marL="342891" indent="-139697">
              <a:lnSpc>
                <a:spcPct val="100000"/>
              </a:lnSpc>
              <a:spcBef>
                <a:spcPts val="640"/>
              </a:spcBef>
              <a:spcAft>
                <a:spcPts val="0"/>
              </a:spcAft>
              <a:buClr>
                <a:schemeClr val="dk1"/>
              </a:buClr>
              <a:buSzPct val="100000"/>
              <a:buFont typeface="Arial"/>
              <a:buChar char="•"/>
            </a:pPr>
            <a:endParaRPr lang="es-CO" sz="2000" dirty="0" smtClean="0">
              <a:solidFill>
                <a:schemeClr val="dk1"/>
              </a:solidFill>
              <a:latin typeface="Calibri"/>
              <a:ea typeface="Calibri"/>
              <a:cs typeface="Calibri"/>
              <a:sym typeface="Calibri"/>
              <a:rtl val="0"/>
            </a:endParaRPr>
          </a:p>
          <a:p>
            <a:pPr marL="342891" indent="-139697">
              <a:lnSpc>
                <a:spcPct val="100000"/>
              </a:lnSpc>
              <a:spcBef>
                <a:spcPts val="640"/>
              </a:spcBef>
              <a:spcAft>
                <a:spcPts val="0"/>
              </a:spcAft>
              <a:buClr>
                <a:schemeClr val="dk1"/>
              </a:buClr>
              <a:buSzPct val="100000"/>
              <a:buFont typeface="Arial"/>
              <a:buChar char="•"/>
            </a:pPr>
            <a:endParaRPr lang="es-CO" sz="2000" dirty="0">
              <a:solidFill>
                <a:schemeClr val="dk1"/>
              </a:solidFill>
              <a:latin typeface="Calibri"/>
              <a:ea typeface="Calibri"/>
              <a:cs typeface="Calibri"/>
              <a:sym typeface="Calibri"/>
              <a:rtl val="0"/>
            </a:endParaRPr>
          </a:p>
          <a:p>
            <a:pPr marL="342891" indent="-139697">
              <a:lnSpc>
                <a:spcPct val="100000"/>
              </a:lnSpc>
              <a:spcBef>
                <a:spcPts val="640"/>
              </a:spcBef>
              <a:spcAft>
                <a:spcPts val="0"/>
              </a:spcAft>
              <a:buClr>
                <a:schemeClr val="dk1"/>
              </a:buClr>
              <a:buSzPct val="100000"/>
              <a:buFont typeface="Arial"/>
              <a:buChar char="•"/>
            </a:pPr>
            <a:endParaRPr lang="es-CO" sz="2000" dirty="0" smtClean="0">
              <a:solidFill>
                <a:schemeClr val="dk1"/>
              </a:solidFill>
              <a:latin typeface="Calibri"/>
              <a:ea typeface="Calibri"/>
              <a:cs typeface="Calibri"/>
              <a:sym typeface="Calibri"/>
              <a:rtl val="0"/>
            </a:endParaRPr>
          </a:p>
          <a:p>
            <a:pPr marL="742932" lvl="1" indent="-107948">
              <a:lnSpc>
                <a:spcPct val="100000"/>
              </a:lnSpc>
              <a:spcBef>
                <a:spcPts val="560"/>
              </a:spcBef>
              <a:spcAft>
                <a:spcPts val="0"/>
              </a:spcAft>
              <a:buClr>
                <a:schemeClr val="dk1"/>
              </a:buClr>
              <a:buSzPct val="100000"/>
              <a:buFont typeface="Arial"/>
              <a:buChar char="–"/>
            </a:pPr>
            <a:endParaRPr lang="es-CO" dirty="0">
              <a:solidFill>
                <a:schemeClr val="dk1"/>
              </a:solidFill>
              <a:latin typeface="Calibri"/>
              <a:ea typeface="Calibri"/>
              <a:cs typeface="Calibri"/>
              <a:sym typeface="Calibri"/>
              <a:rtl val="0"/>
            </a:endParaRPr>
          </a:p>
          <a:p>
            <a:pPr marL="742932" lvl="1" indent="-107948">
              <a:lnSpc>
                <a:spcPct val="100000"/>
              </a:lnSpc>
              <a:spcBef>
                <a:spcPts val="560"/>
              </a:spcBef>
              <a:spcAft>
                <a:spcPts val="0"/>
              </a:spcAft>
              <a:buClr>
                <a:schemeClr val="dk1"/>
              </a:buClr>
              <a:buSzPct val="100000"/>
              <a:buFont typeface="Arial"/>
              <a:buChar char="–"/>
            </a:pPr>
            <a:r>
              <a:rPr lang="es-CO" dirty="0" smtClean="0">
                <a:solidFill>
                  <a:schemeClr val="dk1"/>
                </a:solidFill>
                <a:latin typeface="Calibri"/>
                <a:ea typeface="Calibri"/>
                <a:cs typeface="Calibri"/>
                <a:sym typeface="Calibri"/>
                <a:rtl val="0"/>
              </a:rPr>
              <a:t>3 </a:t>
            </a:r>
            <a:r>
              <a:rPr lang="es-CO" dirty="0">
                <a:solidFill>
                  <a:schemeClr val="dk1"/>
                </a:solidFill>
                <a:latin typeface="Calibri"/>
                <a:ea typeface="Calibri"/>
                <a:cs typeface="Calibri"/>
                <a:sym typeface="Calibri"/>
                <a:rtl val="0"/>
              </a:rPr>
              <a:t>personas capacitadas en realizar análisis</a:t>
            </a:r>
          </a:p>
          <a:p>
            <a:pPr marL="742932" lvl="1" indent="-107948">
              <a:lnSpc>
                <a:spcPct val="100000"/>
              </a:lnSpc>
              <a:spcBef>
                <a:spcPts val="560"/>
              </a:spcBef>
              <a:spcAft>
                <a:spcPts val="0"/>
              </a:spcAft>
              <a:buClr>
                <a:schemeClr val="dk1"/>
              </a:buClr>
              <a:buSzPct val="100000"/>
              <a:buFont typeface="Arial"/>
              <a:buChar char="–"/>
            </a:pPr>
            <a:r>
              <a:rPr lang="es-CO" dirty="0">
                <a:solidFill>
                  <a:schemeClr val="dk1"/>
                </a:solidFill>
                <a:latin typeface="Calibri"/>
                <a:ea typeface="Calibri"/>
                <a:cs typeface="Calibri"/>
                <a:sym typeface="Calibri"/>
                <a:rtl val="0"/>
              </a:rPr>
              <a:t> 30 técnicos sensibilizados en el enfoque AEPS y interpretando resultados de análisis</a:t>
            </a:r>
          </a:p>
          <a:p>
            <a:pPr marL="203195" indent="0">
              <a:lnSpc>
                <a:spcPct val="100000"/>
              </a:lnSpc>
              <a:spcBef>
                <a:spcPts val="640"/>
              </a:spcBef>
              <a:spcAft>
                <a:spcPts val="0"/>
              </a:spcAft>
              <a:buClr>
                <a:schemeClr val="dk1"/>
              </a:buClr>
              <a:buNone/>
            </a:pPr>
            <a:endParaRPr sz="2800" dirty="0">
              <a:solidFill>
                <a:schemeClr val="dk1"/>
              </a:solidFill>
              <a:latin typeface="Calibri"/>
              <a:ea typeface="Calibri"/>
              <a:cs typeface="Calibri"/>
              <a:sym typeface="Calibri"/>
              <a:rtl val="0"/>
            </a:endParaRPr>
          </a:p>
        </p:txBody>
      </p:sp>
      <p:sp>
        <p:nvSpPr>
          <p:cNvPr id="44" name="Shape 44"/>
          <p:cNvSpPr txBox="1"/>
          <p:nvPr/>
        </p:nvSpPr>
        <p:spPr>
          <a:xfrm>
            <a:off x="6330090" y="1805789"/>
            <a:ext cx="5861910" cy="5596127"/>
          </a:xfrm>
          <a:prstGeom prst="rect">
            <a:avLst/>
          </a:prstGeom>
          <a:noFill/>
          <a:ln>
            <a:noFill/>
          </a:ln>
        </p:spPr>
        <p:txBody>
          <a:bodyPr lIns="91425" tIns="91425" rIns="91425" bIns="91425" anchor="t" anchorCtr="0">
            <a:noAutofit/>
          </a:bodyPr>
          <a:lstStyle/>
          <a:p>
            <a:pPr marL="742932" lvl="1" indent="-107948">
              <a:spcBef>
                <a:spcPts val="560"/>
              </a:spcBef>
              <a:spcAft>
                <a:spcPts val="0"/>
              </a:spcAft>
              <a:buClr>
                <a:schemeClr val="dk1"/>
              </a:buClr>
              <a:buSzPct val="100000"/>
              <a:buFont typeface="Arial"/>
              <a:buChar char="–"/>
            </a:pPr>
            <a:endParaRPr lang="es-CO" dirty="0" smtClean="0">
              <a:solidFill>
                <a:schemeClr val="dk1"/>
              </a:solidFill>
              <a:latin typeface="Calibri"/>
              <a:ea typeface="Calibri"/>
              <a:cs typeface="Calibri"/>
              <a:sym typeface="Calibri"/>
              <a:rtl val="0"/>
            </a:endParaRPr>
          </a:p>
          <a:p>
            <a:pPr marL="742932" lvl="1" indent="-107948">
              <a:spcBef>
                <a:spcPts val="560"/>
              </a:spcBef>
              <a:spcAft>
                <a:spcPts val="0"/>
              </a:spcAft>
              <a:buClr>
                <a:schemeClr val="dk1"/>
              </a:buClr>
              <a:buSzPct val="100000"/>
              <a:buFont typeface="Arial"/>
              <a:buChar char="–"/>
            </a:pPr>
            <a:endParaRPr lang="es-CO" dirty="0" smtClean="0">
              <a:solidFill>
                <a:schemeClr val="dk1"/>
              </a:solidFill>
              <a:latin typeface="Calibri"/>
              <a:ea typeface="Calibri"/>
              <a:cs typeface="Calibri"/>
              <a:sym typeface="Calibri"/>
              <a:rtl val="0"/>
            </a:endParaRPr>
          </a:p>
          <a:p>
            <a:pPr marL="742932" lvl="1" indent="-107948">
              <a:spcBef>
                <a:spcPts val="560"/>
              </a:spcBef>
              <a:spcAft>
                <a:spcPts val="0"/>
              </a:spcAft>
              <a:buClr>
                <a:schemeClr val="dk1"/>
              </a:buClr>
              <a:buSzPct val="100000"/>
              <a:buFont typeface="Arial"/>
              <a:buChar char="–"/>
            </a:pPr>
            <a:r>
              <a:rPr lang="es-CO" dirty="0" smtClean="0">
                <a:solidFill>
                  <a:schemeClr val="dk1"/>
                </a:solidFill>
                <a:latin typeface="Calibri"/>
                <a:ea typeface="Calibri"/>
                <a:cs typeface="Calibri"/>
                <a:sym typeface="Calibri"/>
                <a:rtl val="0"/>
              </a:rPr>
              <a:t>Compra </a:t>
            </a:r>
            <a:r>
              <a:rPr lang="es-CO" dirty="0">
                <a:solidFill>
                  <a:schemeClr val="dk1"/>
                </a:solidFill>
                <a:latin typeface="Calibri"/>
                <a:ea typeface="Calibri"/>
                <a:cs typeface="Calibri"/>
                <a:sym typeface="Calibri"/>
                <a:rtl val="0"/>
              </a:rPr>
              <a:t>de un servidor</a:t>
            </a:r>
          </a:p>
          <a:p>
            <a:pPr marL="742932" lvl="1" indent="-107948">
              <a:spcBef>
                <a:spcPts val="560"/>
              </a:spcBef>
              <a:spcAft>
                <a:spcPts val="0"/>
              </a:spcAft>
              <a:buClr>
                <a:schemeClr val="dk1"/>
              </a:buClr>
              <a:buSzPct val="100000"/>
              <a:buFont typeface="Arial"/>
              <a:buChar char="–"/>
            </a:pPr>
            <a:r>
              <a:rPr lang="es-CO" dirty="0">
                <a:solidFill>
                  <a:schemeClr val="dk1"/>
                </a:solidFill>
                <a:latin typeface="Calibri"/>
                <a:ea typeface="Calibri"/>
                <a:cs typeface="Calibri"/>
                <a:sym typeface="Calibri"/>
                <a:rtl val="0"/>
              </a:rPr>
              <a:t>Manejo de datos conjunto entre Área técnica y económica </a:t>
            </a:r>
          </a:p>
          <a:p>
            <a:pPr marL="742932" lvl="1" indent="-107948">
              <a:spcBef>
                <a:spcPts val="560"/>
              </a:spcBef>
              <a:spcAft>
                <a:spcPts val="0"/>
              </a:spcAft>
              <a:buClr>
                <a:schemeClr val="dk1"/>
              </a:buClr>
              <a:buSzPct val="100000"/>
              <a:buFont typeface="Arial"/>
              <a:buChar char="–"/>
            </a:pPr>
            <a:r>
              <a:rPr lang="es-CO" dirty="0" smtClean="0">
                <a:solidFill>
                  <a:schemeClr val="dk1"/>
                </a:solidFill>
                <a:latin typeface="Calibri"/>
                <a:ea typeface="Calibri"/>
                <a:cs typeface="Calibri"/>
                <a:sym typeface="Calibri"/>
                <a:rtl val="0"/>
              </a:rPr>
              <a:t>Bases </a:t>
            </a:r>
            <a:r>
              <a:rPr lang="es-CO" dirty="0">
                <a:solidFill>
                  <a:schemeClr val="dk1"/>
                </a:solidFill>
                <a:latin typeface="Calibri"/>
                <a:ea typeface="Calibri"/>
                <a:cs typeface="Calibri"/>
                <a:sym typeface="Calibri"/>
                <a:rtl val="0"/>
              </a:rPr>
              <a:t>de datos históricos organizadas para análisis AEPS</a:t>
            </a:r>
          </a:p>
          <a:p>
            <a:pPr marL="203195">
              <a:spcBef>
                <a:spcPts val="640"/>
              </a:spcBef>
              <a:spcAft>
                <a:spcPts val="0"/>
              </a:spcAft>
              <a:buClr>
                <a:schemeClr val="dk1"/>
              </a:buClr>
            </a:pPr>
            <a:endParaRPr dirty="0">
              <a:solidFill>
                <a:schemeClr val="dk1"/>
              </a:solidFill>
              <a:latin typeface="Calibri"/>
              <a:ea typeface="Calibri"/>
              <a:cs typeface="Calibri"/>
              <a:sym typeface="Calibri"/>
              <a:rtl val="0"/>
            </a:endParaRPr>
          </a:p>
          <a:p>
            <a:pPr marL="742932" lvl="1" indent="-107948">
              <a:spcBef>
                <a:spcPts val="560"/>
              </a:spcBef>
              <a:spcAft>
                <a:spcPts val="0"/>
              </a:spcAft>
              <a:buClr>
                <a:schemeClr val="dk1"/>
              </a:buClr>
              <a:buSzPct val="100000"/>
              <a:buFont typeface="Arial"/>
              <a:buChar char="–"/>
            </a:pPr>
            <a:endParaRPr lang="es-CO" dirty="0">
              <a:solidFill>
                <a:schemeClr val="dk1"/>
              </a:solidFill>
              <a:latin typeface="Calibri"/>
              <a:ea typeface="Calibri"/>
              <a:cs typeface="Calibri"/>
              <a:sym typeface="Calibri"/>
              <a:rtl val="0"/>
            </a:endParaRPr>
          </a:p>
          <a:p>
            <a:pPr marL="742932" lvl="1" indent="-107948">
              <a:spcBef>
                <a:spcPts val="560"/>
              </a:spcBef>
              <a:spcAft>
                <a:spcPts val="0"/>
              </a:spcAft>
              <a:buClr>
                <a:schemeClr val="dk1"/>
              </a:buClr>
              <a:buSzPct val="100000"/>
              <a:buFont typeface="Arial"/>
              <a:buChar char="–"/>
            </a:pPr>
            <a:endParaRPr lang="es-CO" dirty="0" smtClean="0">
              <a:solidFill>
                <a:schemeClr val="dk1"/>
              </a:solidFill>
              <a:latin typeface="Calibri"/>
              <a:ea typeface="Calibri"/>
              <a:cs typeface="Calibri"/>
              <a:sym typeface="Calibri"/>
              <a:rtl val="0"/>
            </a:endParaRPr>
          </a:p>
          <a:p>
            <a:pPr marL="742932" lvl="1" indent="-107948">
              <a:spcBef>
                <a:spcPts val="560"/>
              </a:spcBef>
              <a:spcAft>
                <a:spcPts val="0"/>
              </a:spcAft>
              <a:buClr>
                <a:schemeClr val="dk1"/>
              </a:buClr>
              <a:buSzPct val="100000"/>
              <a:buFont typeface="Arial"/>
              <a:buChar char="–"/>
            </a:pPr>
            <a:r>
              <a:rPr lang="es-CO" dirty="0" smtClean="0">
                <a:solidFill>
                  <a:schemeClr val="dk1"/>
                </a:solidFill>
                <a:latin typeface="Calibri"/>
                <a:ea typeface="Calibri"/>
                <a:cs typeface="Calibri"/>
                <a:sym typeface="Calibri"/>
                <a:rtl val="0"/>
              </a:rPr>
              <a:t>6 </a:t>
            </a:r>
            <a:r>
              <a:rPr lang="es-CO" dirty="0">
                <a:solidFill>
                  <a:schemeClr val="dk1"/>
                </a:solidFill>
                <a:latin typeface="Calibri"/>
                <a:ea typeface="Calibri"/>
                <a:cs typeface="Calibri"/>
                <a:sym typeface="Calibri"/>
                <a:rtl val="0"/>
              </a:rPr>
              <a:t>personas capacitadas en realizar análisis</a:t>
            </a:r>
          </a:p>
          <a:p>
            <a:pPr marL="742932" lvl="1" indent="-107948">
              <a:spcBef>
                <a:spcPts val="560"/>
              </a:spcBef>
              <a:spcAft>
                <a:spcPts val="0"/>
              </a:spcAft>
              <a:buClr>
                <a:schemeClr val="dk1"/>
              </a:buClr>
              <a:buSzPct val="100000"/>
              <a:buFont typeface="Arial"/>
              <a:buChar char="–"/>
            </a:pPr>
            <a:r>
              <a:rPr lang="es-CO" dirty="0">
                <a:solidFill>
                  <a:schemeClr val="dk1"/>
                </a:solidFill>
                <a:latin typeface="Calibri"/>
                <a:ea typeface="Calibri"/>
                <a:cs typeface="Calibri"/>
                <a:sym typeface="Calibri"/>
                <a:rtl val="0"/>
              </a:rPr>
              <a:t> 100 técnicos sensibilizados en el enfoque AEPS y interpretando resultados de análisis</a:t>
            </a:r>
          </a:p>
          <a:p>
            <a:pPr marL="634984" lvl="1">
              <a:spcBef>
                <a:spcPts val="560"/>
              </a:spcBef>
              <a:spcAft>
                <a:spcPts val="0"/>
              </a:spcAft>
              <a:buClr>
                <a:schemeClr val="dk1"/>
              </a:buClr>
            </a:pPr>
            <a:endParaRPr sz="2800" dirty="0">
              <a:solidFill>
                <a:schemeClr val="dk1"/>
              </a:solidFill>
              <a:latin typeface="Calibri"/>
              <a:ea typeface="Calibri"/>
              <a:cs typeface="Calibri"/>
              <a:sym typeface="Calibri"/>
              <a:rtl val="0"/>
            </a:endParaRPr>
          </a:p>
        </p:txBody>
      </p:sp>
      <p:sp>
        <p:nvSpPr>
          <p:cNvPr id="2" name="TextBox 1"/>
          <p:cNvSpPr txBox="1"/>
          <p:nvPr/>
        </p:nvSpPr>
        <p:spPr>
          <a:xfrm>
            <a:off x="2863155" y="2049105"/>
            <a:ext cx="6417128" cy="461665"/>
          </a:xfrm>
          <a:prstGeom prst="rect">
            <a:avLst/>
          </a:prstGeom>
          <a:noFill/>
        </p:spPr>
        <p:txBody>
          <a:bodyPr wrap="square" rtlCol="0">
            <a:spAutoFit/>
          </a:bodyPr>
          <a:lstStyle/>
          <a:p>
            <a:pPr algn="ctr"/>
            <a:r>
              <a:rPr lang="en-US" sz="2400" b="1" dirty="0" smtClean="0">
                <a:solidFill>
                  <a:srgbClr val="002060"/>
                </a:solidFill>
              </a:rPr>
              <a:t>CAMBIOS INSTITUCIONALES.</a:t>
            </a:r>
            <a:endParaRPr lang="es-CO" sz="2400" b="1" dirty="0">
              <a:solidFill>
                <a:srgbClr val="002060"/>
              </a:solidFill>
            </a:endParaRPr>
          </a:p>
        </p:txBody>
      </p:sp>
      <p:sp>
        <p:nvSpPr>
          <p:cNvPr id="3" name="Rectangle 2"/>
          <p:cNvSpPr/>
          <p:nvPr/>
        </p:nvSpPr>
        <p:spPr>
          <a:xfrm>
            <a:off x="1961962" y="1299530"/>
            <a:ext cx="2209059" cy="584775"/>
          </a:xfrm>
          <a:prstGeom prst="rect">
            <a:avLst/>
          </a:prstGeom>
          <a:ln w="28575">
            <a:solidFill>
              <a:schemeClr val="accent5">
                <a:lumMod val="50000"/>
              </a:schemeClr>
            </a:solidFill>
          </a:ln>
        </p:spPr>
        <p:txBody>
          <a:bodyPr wrap="square">
            <a:spAutoFit/>
          </a:bodyPr>
          <a:lstStyle/>
          <a:p>
            <a:pPr marL="203195" indent="0">
              <a:lnSpc>
                <a:spcPct val="100000"/>
              </a:lnSpc>
              <a:spcBef>
                <a:spcPts val="0"/>
              </a:spcBef>
              <a:spcAft>
                <a:spcPts val="0"/>
              </a:spcAft>
              <a:buClr>
                <a:schemeClr val="dk1"/>
              </a:buClr>
              <a:buSzPct val="25000"/>
              <a:buNone/>
            </a:pPr>
            <a:r>
              <a:rPr lang="es-CO" sz="3200" b="1" dirty="0">
                <a:solidFill>
                  <a:schemeClr val="dk1"/>
                </a:solidFill>
                <a:latin typeface="Calibri"/>
                <a:ea typeface="Calibri"/>
                <a:cs typeface="Calibri"/>
                <a:sym typeface="Calibri"/>
                <a:rtl val="0"/>
              </a:rPr>
              <a:t>FENALCE</a:t>
            </a:r>
          </a:p>
        </p:txBody>
      </p:sp>
      <p:sp>
        <p:nvSpPr>
          <p:cNvPr id="4" name="Rectangle 3"/>
          <p:cNvSpPr/>
          <p:nvPr/>
        </p:nvSpPr>
        <p:spPr>
          <a:xfrm>
            <a:off x="7635293" y="1265176"/>
            <a:ext cx="2405210" cy="584775"/>
          </a:xfrm>
          <a:prstGeom prst="rect">
            <a:avLst/>
          </a:prstGeom>
          <a:ln w="28575">
            <a:solidFill>
              <a:schemeClr val="accent5">
                <a:lumMod val="50000"/>
              </a:schemeClr>
            </a:solidFill>
          </a:ln>
        </p:spPr>
        <p:txBody>
          <a:bodyPr wrap="none">
            <a:spAutoFit/>
          </a:bodyPr>
          <a:lstStyle/>
          <a:p>
            <a:pPr marL="203195" algn="ctr">
              <a:spcBef>
                <a:spcPts val="0"/>
              </a:spcBef>
              <a:spcAft>
                <a:spcPts val="0"/>
              </a:spcAft>
              <a:buClr>
                <a:schemeClr val="dk1"/>
              </a:buClr>
              <a:buSzPct val="25000"/>
            </a:pPr>
            <a:r>
              <a:rPr lang="es-CO" sz="3200" b="1" dirty="0">
                <a:solidFill>
                  <a:schemeClr val="dk1"/>
                </a:solidFill>
                <a:latin typeface="Calibri"/>
                <a:ea typeface="Calibri"/>
                <a:cs typeface="Calibri"/>
                <a:sym typeface="Calibri"/>
                <a:rtl val="0"/>
              </a:rPr>
              <a:t>FEDEARROZ</a:t>
            </a:r>
          </a:p>
        </p:txBody>
      </p:sp>
      <p:sp>
        <p:nvSpPr>
          <p:cNvPr id="8" name="TextBox 7"/>
          <p:cNvSpPr txBox="1"/>
          <p:nvPr/>
        </p:nvSpPr>
        <p:spPr>
          <a:xfrm>
            <a:off x="3034441" y="4373021"/>
            <a:ext cx="6417128" cy="461665"/>
          </a:xfrm>
          <a:prstGeom prst="rect">
            <a:avLst/>
          </a:prstGeom>
          <a:noFill/>
        </p:spPr>
        <p:txBody>
          <a:bodyPr wrap="square" rtlCol="0">
            <a:spAutoFit/>
          </a:bodyPr>
          <a:lstStyle/>
          <a:p>
            <a:pPr algn="ctr"/>
            <a:r>
              <a:rPr lang="en-US" sz="2400" b="1" dirty="0" smtClean="0">
                <a:solidFill>
                  <a:srgbClr val="002060"/>
                </a:solidFill>
              </a:rPr>
              <a:t>PERSONAL EMPODERADO.</a:t>
            </a:r>
            <a:endParaRPr lang="es-CO" sz="2400" b="1" dirty="0">
              <a:solidFill>
                <a:srgbClr val="002060"/>
              </a:solidFill>
            </a:endParaRPr>
          </a:p>
        </p:txBody>
      </p:sp>
      <p:cxnSp>
        <p:nvCxnSpPr>
          <p:cNvPr id="7" name="Straight Connector 6"/>
          <p:cNvCxnSpPr/>
          <p:nvPr/>
        </p:nvCxnSpPr>
        <p:spPr>
          <a:xfrm>
            <a:off x="6012532" y="2589088"/>
            <a:ext cx="0" cy="15042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032370" y="5001802"/>
            <a:ext cx="0" cy="1504214"/>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Shape 53"/>
          <p:cNvPicPr preferRelativeResize="0"/>
          <p:nvPr/>
        </p:nvPicPr>
        <p:blipFill rotWithShape="1">
          <a:blip r:embed="rId3">
            <a:alphaModFix/>
          </a:blip>
          <a:srcRect/>
          <a:stretch/>
        </p:blipFill>
        <p:spPr>
          <a:xfrm>
            <a:off x="1291561" y="4093302"/>
            <a:ext cx="1613695" cy="1375568"/>
          </a:xfrm>
          <a:prstGeom prst="rect">
            <a:avLst/>
          </a:prstGeom>
          <a:noFill/>
          <a:ln>
            <a:noFill/>
          </a:ln>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0787" y="1414328"/>
            <a:ext cx="1692737" cy="1269553"/>
          </a:xfrm>
          <a:prstGeom prst="rect">
            <a:avLst/>
          </a:prstGeom>
        </p:spPr>
      </p:pic>
      <p:pic>
        <p:nvPicPr>
          <p:cNvPr id="15" name="Shape 52"/>
          <p:cNvPicPr preferRelativeResize="0"/>
          <p:nvPr/>
        </p:nvPicPr>
        <p:blipFill rotWithShape="1">
          <a:blip r:embed="rId5">
            <a:alphaModFix/>
          </a:blip>
          <a:srcRect/>
          <a:stretch/>
        </p:blipFill>
        <p:spPr>
          <a:xfrm>
            <a:off x="9055344" y="4093302"/>
            <a:ext cx="1309189" cy="1029073"/>
          </a:xfrm>
          <a:prstGeom prst="rect">
            <a:avLst/>
          </a:prstGeom>
          <a:noFill/>
          <a:ln>
            <a:noFill/>
          </a:ln>
        </p:spPr>
      </p:pic>
    </p:spTree>
    <p:extLst>
      <p:ext uri="{BB962C8B-B14F-4D97-AF65-F5344CB8AC3E}">
        <p14:creationId xmlns:p14="http://schemas.microsoft.com/office/powerpoint/2010/main" val="2189493354"/>
      </p:ext>
    </p:extLst>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82" y="1752337"/>
            <a:ext cx="4004136" cy="2442523"/>
          </a:xfrm>
          <a:prstGeom prst="rect">
            <a:avLst/>
          </a:prstGeom>
        </p:spPr>
      </p:pic>
      <p:pic>
        <p:nvPicPr>
          <p:cNvPr id="4" name="Picture 3" descr="C:\Users\hadorado\Pictures\amazon-mercado.jpg"/>
          <p:cNvPicPr>
            <a:picLocks noChangeAspect="1" noChangeArrowheads="1"/>
          </p:cNvPicPr>
          <p:nvPr/>
        </p:nvPicPr>
        <p:blipFill rotWithShape="1">
          <a:blip r:embed="rId4">
            <a:extLst>
              <a:ext uri="{28A0092B-C50C-407E-A947-70E740481C1C}">
                <a14:useLocalDpi xmlns:a14="http://schemas.microsoft.com/office/drawing/2010/main" val="0"/>
              </a:ext>
            </a:extLst>
          </a:blip>
          <a:srcRect t="14762" b="12780"/>
          <a:stretch/>
        </p:blipFill>
        <p:spPr bwMode="auto">
          <a:xfrm>
            <a:off x="4181623" y="4964710"/>
            <a:ext cx="2443917" cy="158756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hadorado\Pictures\rastrear-un-celula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413" y="4964709"/>
            <a:ext cx="2659519" cy="2118019"/>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1"/>
          <p:cNvSpPr txBox="1"/>
          <p:nvPr/>
        </p:nvSpPr>
        <p:spPr>
          <a:xfrm>
            <a:off x="4085006" y="2811430"/>
            <a:ext cx="2562959" cy="430887"/>
          </a:xfrm>
          <a:prstGeom prst="rect">
            <a:avLst/>
          </a:prstGeom>
          <a:noFill/>
        </p:spPr>
        <p:txBody>
          <a:bodyPr wrap="square" rtlCol="0">
            <a:spAutoFit/>
          </a:bodyPr>
          <a:lstStyle/>
          <a:p>
            <a:r>
              <a:rPr lang="es-US" sz="1100" dirty="0">
                <a:latin typeface="+mj-lt"/>
              </a:rPr>
              <a:t>M</a:t>
            </a:r>
            <a:r>
              <a:rPr lang="es-US" sz="1100" dirty="0" smtClean="0">
                <a:latin typeface="+mj-lt"/>
              </a:rPr>
              <a:t>ás </a:t>
            </a:r>
            <a:r>
              <a:rPr lang="es-US" sz="1100" dirty="0">
                <a:latin typeface="+mj-lt"/>
              </a:rPr>
              <a:t>de 40.000 </a:t>
            </a:r>
            <a:r>
              <a:rPr lang="es-US" sz="1100" dirty="0" smtClean="0">
                <a:latin typeface="+mj-lt"/>
              </a:rPr>
              <a:t>búsquedas por segundo de google!</a:t>
            </a:r>
            <a:endParaRPr lang="es-CO" sz="1100" dirty="0">
              <a:latin typeface="+mj-lt"/>
            </a:endParaRPr>
          </a:p>
        </p:txBody>
      </p:sp>
      <p:sp>
        <p:nvSpPr>
          <p:cNvPr id="7" name="CuadroTexto 8"/>
          <p:cNvSpPr txBox="1"/>
          <p:nvPr/>
        </p:nvSpPr>
        <p:spPr>
          <a:xfrm>
            <a:off x="3872190" y="4226263"/>
            <a:ext cx="2292439" cy="261610"/>
          </a:xfrm>
          <a:prstGeom prst="rect">
            <a:avLst/>
          </a:prstGeom>
          <a:noFill/>
        </p:spPr>
        <p:txBody>
          <a:bodyPr wrap="square" rtlCol="0">
            <a:spAutoFit/>
          </a:bodyPr>
          <a:lstStyle/>
          <a:p>
            <a:r>
              <a:rPr lang="es-US" sz="1100" dirty="0">
                <a:latin typeface="+mj-lt"/>
              </a:rPr>
              <a:t>6000 tweets por segundo!</a:t>
            </a:r>
            <a:endParaRPr lang="es-CO" sz="1100" dirty="0">
              <a:latin typeface="+mj-lt"/>
            </a:endParaRPr>
          </a:p>
        </p:txBody>
      </p:sp>
      <p:sp>
        <p:nvSpPr>
          <p:cNvPr id="8" name="CuadroTexto 9"/>
          <p:cNvSpPr txBox="1"/>
          <p:nvPr/>
        </p:nvSpPr>
        <p:spPr>
          <a:xfrm>
            <a:off x="3872190" y="1884866"/>
            <a:ext cx="2292439" cy="276999"/>
          </a:xfrm>
          <a:prstGeom prst="rect">
            <a:avLst/>
          </a:prstGeom>
          <a:noFill/>
        </p:spPr>
        <p:txBody>
          <a:bodyPr wrap="square" rtlCol="0">
            <a:spAutoFit/>
          </a:bodyPr>
          <a:lstStyle/>
          <a:p>
            <a:r>
              <a:rPr lang="es-US" sz="1200" dirty="0">
                <a:latin typeface="+mj-lt"/>
              </a:rPr>
              <a:t>1.6 billones de usuarios activos</a:t>
            </a:r>
            <a:endParaRPr lang="es-CO" sz="1200" dirty="0">
              <a:latin typeface="+mj-lt"/>
            </a:endParaRPr>
          </a:p>
        </p:txBody>
      </p:sp>
      <p:sp>
        <p:nvSpPr>
          <p:cNvPr id="9" name="Rectángulo 2"/>
          <p:cNvSpPr/>
          <p:nvPr/>
        </p:nvSpPr>
        <p:spPr>
          <a:xfrm>
            <a:off x="4704833" y="6552271"/>
            <a:ext cx="2940076" cy="276999"/>
          </a:xfrm>
          <a:prstGeom prst="rect">
            <a:avLst/>
          </a:prstGeom>
        </p:spPr>
        <p:txBody>
          <a:bodyPr wrap="square">
            <a:spAutoFit/>
          </a:bodyPr>
          <a:lstStyle/>
          <a:p>
            <a:r>
              <a:rPr lang="es-CO" sz="1200" dirty="0"/>
              <a:t>http://www.internetlivestats.com/</a:t>
            </a:r>
          </a:p>
        </p:txBody>
      </p:sp>
      <p:pic>
        <p:nvPicPr>
          <p:cNvPr id="10" name="Imagen 2"/>
          <p:cNvPicPr>
            <a:picLocks noChangeAspect="1"/>
          </p:cNvPicPr>
          <p:nvPr/>
        </p:nvPicPr>
        <p:blipFill rotWithShape="1">
          <a:blip r:embed="rId6">
            <a:extLst>
              <a:ext uri="{28A0092B-C50C-407E-A947-70E740481C1C}">
                <a14:useLocalDpi xmlns:a14="http://schemas.microsoft.com/office/drawing/2010/main" val="0"/>
              </a:ext>
            </a:extLst>
          </a:blip>
          <a:srcRect t="24238"/>
          <a:stretch/>
        </p:blipFill>
        <p:spPr>
          <a:xfrm>
            <a:off x="7131301" y="1363802"/>
            <a:ext cx="4972443" cy="2662810"/>
          </a:xfrm>
          <a:prstGeom prst="rect">
            <a:avLst/>
          </a:prstGeom>
        </p:spPr>
      </p:pic>
      <p:sp>
        <p:nvSpPr>
          <p:cNvPr id="11" name="TextBox 10"/>
          <p:cNvSpPr txBox="1"/>
          <p:nvPr/>
        </p:nvSpPr>
        <p:spPr>
          <a:xfrm>
            <a:off x="245998" y="142694"/>
            <a:ext cx="11857746" cy="830997"/>
          </a:xfrm>
          <a:prstGeom prst="rect">
            <a:avLst/>
          </a:prstGeom>
          <a:noFill/>
        </p:spPr>
        <p:txBody>
          <a:bodyPr wrap="square" rtlCol="0">
            <a:spAutoFit/>
          </a:bodyPr>
          <a:lstStyle/>
          <a:p>
            <a:r>
              <a:rPr lang="es-CO" sz="2400" b="1" i="1" dirty="0" smtClean="0">
                <a:solidFill>
                  <a:srgbClr val="C00000"/>
                </a:solidFill>
                <a:cs typeface="Arial" pitchFamily="34" charset="0"/>
              </a:rPr>
              <a:t>“Hubo </a:t>
            </a:r>
            <a:r>
              <a:rPr lang="es-CO" sz="2400" b="1" i="1" dirty="0">
                <a:solidFill>
                  <a:srgbClr val="C00000"/>
                </a:solidFill>
                <a:cs typeface="Arial" pitchFamily="34" charset="0"/>
              </a:rPr>
              <a:t>5 exabytes de información creada entre comienzos de la civilización hasta el 2003, pero </a:t>
            </a:r>
            <a:r>
              <a:rPr lang="es-CO" sz="2400" b="1" i="1" dirty="0" smtClean="0">
                <a:solidFill>
                  <a:srgbClr val="C00000"/>
                </a:solidFill>
                <a:cs typeface="Arial" pitchFamily="34" charset="0"/>
              </a:rPr>
              <a:t>ahora esa </a:t>
            </a:r>
            <a:r>
              <a:rPr lang="es-CO" sz="2400" b="1" i="1" dirty="0">
                <a:solidFill>
                  <a:srgbClr val="C00000"/>
                </a:solidFill>
                <a:cs typeface="Arial" pitchFamily="34" charset="0"/>
              </a:rPr>
              <a:t>información es creada cada 2 días</a:t>
            </a:r>
            <a:r>
              <a:rPr lang="es-CO" sz="2400" b="1" i="1" dirty="0" smtClean="0">
                <a:solidFill>
                  <a:srgbClr val="C00000"/>
                </a:solidFill>
                <a:cs typeface="Arial" pitchFamily="34" charset="0"/>
              </a:rPr>
              <a:t>.”  </a:t>
            </a:r>
            <a:r>
              <a:rPr lang="es-CO" sz="2400" b="1" dirty="0" smtClean="0">
                <a:solidFill>
                  <a:srgbClr val="C00000"/>
                </a:solidFill>
                <a:cs typeface="Arial" pitchFamily="34" charset="0"/>
              </a:rPr>
              <a:t>Erick Schmidt, de google</a:t>
            </a:r>
            <a:endParaRPr lang="es-CO" sz="2400" b="1" dirty="0">
              <a:solidFill>
                <a:srgbClr val="C00000"/>
              </a:solidFill>
              <a:cs typeface="Arial" pitchFamily="34" charset="0"/>
            </a:endParaRPr>
          </a:p>
        </p:txBody>
      </p:sp>
      <p:sp>
        <p:nvSpPr>
          <p:cNvPr id="13" name="TextBox 12"/>
          <p:cNvSpPr txBox="1"/>
          <p:nvPr/>
        </p:nvSpPr>
        <p:spPr>
          <a:xfrm>
            <a:off x="7381579" y="5268177"/>
            <a:ext cx="3608439" cy="830997"/>
          </a:xfrm>
          <a:prstGeom prst="rect">
            <a:avLst/>
          </a:prstGeom>
          <a:noFill/>
        </p:spPr>
        <p:txBody>
          <a:bodyPr wrap="square" rtlCol="0">
            <a:spAutoFit/>
          </a:bodyPr>
          <a:lstStyle/>
          <a:p>
            <a:pPr algn="ctr"/>
            <a:r>
              <a:rPr lang="es-CO" b="1" dirty="0" smtClean="0">
                <a:solidFill>
                  <a:srgbClr val="FF0000"/>
                </a:solidFill>
              </a:rPr>
              <a:t>¿</a:t>
            </a:r>
            <a:r>
              <a:rPr lang="es-CO" sz="2400" b="1" dirty="0" smtClean="0">
                <a:solidFill>
                  <a:srgbClr val="FF0000"/>
                </a:solidFill>
              </a:rPr>
              <a:t>Que viene pasando en la agricultura?</a:t>
            </a:r>
            <a:endParaRPr lang="es-CO" sz="2400" b="1" dirty="0">
              <a:solidFill>
                <a:srgbClr val="FF0000"/>
              </a:solidFill>
            </a:endParaRPr>
          </a:p>
        </p:txBody>
      </p:sp>
    </p:spTree>
    <p:extLst>
      <p:ext uri="{BB962C8B-B14F-4D97-AF65-F5344CB8AC3E}">
        <p14:creationId xmlns:p14="http://schemas.microsoft.com/office/powerpoint/2010/main" val="9925209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40" name="Rectangle 28"/>
          <p:cNvSpPr>
            <a:spLocks noChangeArrowheads="1"/>
          </p:cNvSpPr>
          <p:nvPr/>
        </p:nvSpPr>
        <p:spPr bwMode="auto">
          <a:xfrm>
            <a:off x="1524001" y="43935"/>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4" name="Text Placeholder 1"/>
          <p:cNvSpPr txBox="1">
            <a:spLocks/>
          </p:cNvSpPr>
          <p:nvPr/>
        </p:nvSpPr>
        <p:spPr>
          <a:xfrm>
            <a:off x="1794165" y="685802"/>
            <a:ext cx="8645235" cy="1140319"/>
          </a:xfrm>
          <a:prstGeom prst="rect">
            <a:avLst/>
          </a:prstGeom>
        </p:spPr>
        <p:txBody>
          <a:bodyPr vert="horz" lIns="0" tIns="0" rIns="0" bIns="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2000" b="1" dirty="0"/>
              <a:t>Reconocimiento mundial por el trabajo conjunto</a:t>
            </a:r>
            <a:br>
              <a:rPr lang="es-CO" sz="2000" b="1" dirty="0"/>
            </a:br>
            <a:r>
              <a:rPr lang="es-CO" sz="2000" b="1" dirty="0"/>
              <a:t>MADR-CIAT-FEDEARROZ</a:t>
            </a:r>
          </a:p>
        </p:txBody>
      </p:sp>
      <p:pic>
        <p:nvPicPr>
          <p:cNvPr id="1026" name="Picture 2" descr="D:\Daniel\Fotos_Recuperando\2014\NY\To FB\Roibert Or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50215" y="4876799"/>
            <a:ext cx="2666567" cy="185125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r="31535"/>
          <a:stretch/>
        </p:blipFill>
        <p:spPr>
          <a:xfrm>
            <a:off x="6734344" y="4876799"/>
            <a:ext cx="2433221" cy="1851257"/>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3114" y="1263493"/>
            <a:ext cx="6323287" cy="3613307"/>
          </a:xfrm>
          <a:prstGeom prst="rect">
            <a:avLst/>
          </a:prstGeom>
        </p:spPr>
      </p:pic>
      <p:sp>
        <p:nvSpPr>
          <p:cNvPr id="10" name="Shape 58"/>
          <p:cNvSpPr/>
          <p:nvPr/>
        </p:nvSpPr>
        <p:spPr>
          <a:xfrm>
            <a:off x="1676401" y="1"/>
            <a:ext cx="8367463" cy="584775"/>
          </a:xfrm>
          <a:prstGeom prst="rect">
            <a:avLst/>
          </a:prstGeom>
          <a:noFill/>
          <a:ln>
            <a:noFill/>
          </a:ln>
        </p:spPr>
        <p:txBody>
          <a:bodyPr lIns="91425" tIns="45700" rIns="91425" bIns="45700" anchor="t" anchorCtr="0">
            <a:noAutofit/>
          </a:bodyPr>
          <a:lstStyle/>
          <a:p>
            <a:pPr>
              <a:spcBef>
                <a:spcPts val="0"/>
              </a:spcBef>
              <a:spcAft>
                <a:spcPts val="0"/>
              </a:spcAft>
              <a:buClr>
                <a:srgbClr val="C00000"/>
              </a:buClr>
              <a:buSzPct val="25000"/>
            </a:pPr>
            <a:r>
              <a:rPr lang="es-CO" sz="3200" b="1" dirty="0">
                <a:solidFill>
                  <a:srgbClr val="C00000"/>
                </a:solidFill>
                <a:latin typeface="Arial"/>
                <a:ea typeface="Arial"/>
                <a:cs typeface="Arial"/>
                <a:sym typeface="Arial"/>
                <a:rtl val="0"/>
              </a:rPr>
              <a:t>Qué hemos logrado ?-</a:t>
            </a:r>
            <a:r>
              <a:rPr lang="es-CO" sz="2000" b="1" dirty="0">
                <a:solidFill>
                  <a:srgbClr val="C00000"/>
                </a:solidFill>
                <a:latin typeface="Arial"/>
                <a:ea typeface="Arial"/>
                <a:cs typeface="Arial"/>
                <a:sym typeface="Arial"/>
                <a:rtl val="0"/>
              </a:rPr>
              <a:t> </a:t>
            </a:r>
            <a:r>
              <a:rPr lang="es-CO" b="1" dirty="0">
                <a:solidFill>
                  <a:schemeClr val="dk1"/>
                </a:solidFill>
                <a:latin typeface="Arial"/>
                <a:ea typeface="Arial"/>
                <a:cs typeface="Arial"/>
                <a:sym typeface="Arial"/>
                <a:rtl val="0"/>
              </a:rPr>
              <a:t>Productores adoptando el enfoque</a:t>
            </a:r>
          </a:p>
        </p:txBody>
      </p:sp>
      <p:sp>
        <p:nvSpPr>
          <p:cNvPr id="2" name="TextBox 1"/>
          <p:cNvSpPr txBox="1"/>
          <p:nvPr/>
        </p:nvSpPr>
        <p:spPr>
          <a:xfrm>
            <a:off x="589987" y="1502955"/>
            <a:ext cx="2480256" cy="646331"/>
          </a:xfrm>
          <a:prstGeom prst="rect">
            <a:avLst/>
          </a:prstGeom>
          <a:noFill/>
        </p:spPr>
        <p:txBody>
          <a:bodyPr wrap="square" rtlCol="0">
            <a:spAutoFit/>
          </a:bodyPr>
          <a:lstStyle/>
          <a:p>
            <a:r>
              <a:rPr lang="es-CO" dirty="0" smtClean="0"/>
              <a:t>Mejor iniciativa para adaptación al clima</a:t>
            </a:r>
            <a:endParaRPr lang="es-CO" dirty="0"/>
          </a:p>
        </p:txBody>
      </p:sp>
    </p:spTree>
    <p:extLst>
      <p:ext uri="{BB962C8B-B14F-4D97-AF65-F5344CB8AC3E}">
        <p14:creationId xmlns:p14="http://schemas.microsoft.com/office/powerpoint/2010/main" val="23166093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121730" y="3390900"/>
            <a:ext cx="5549900" cy="3200400"/>
            <a:chOff x="239716" y="1470679"/>
            <a:chExt cx="7371246" cy="4063420"/>
          </a:xfrm>
        </p:grpSpPr>
        <p:grpSp>
          <p:nvGrpSpPr>
            <p:cNvPr id="4" name="Group 3"/>
            <p:cNvGrpSpPr/>
            <p:nvPr/>
          </p:nvGrpSpPr>
          <p:grpSpPr>
            <a:xfrm>
              <a:off x="239716" y="4625088"/>
              <a:ext cx="7133336" cy="909011"/>
              <a:chOff x="283028" y="3405380"/>
              <a:chExt cx="9154886" cy="1166620"/>
            </a:xfrm>
          </p:grpSpPr>
          <p:pic>
            <p:nvPicPr>
              <p:cNvPr id="6" name="Picture 5"/>
              <p:cNvPicPr>
                <a:picLocks noChangeAspect="1"/>
              </p:cNvPicPr>
              <p:nvPr/>
            </p:nvPicPr>
            <p:blipFill rotWithShape="1">
              <a:blip r:embed="rId2"/>
              <a:srcRect l="3936" t="73001" r="31853" b="10064"/>
              <a:stretch/>
            </p:blipFill>
            <p:spPr>
              <a:xfrm>
                <a:off x="381000" y="3712029"/>
                <a:ext cx="9056914" cy="859971"/>
              </a:xfrm>
              <a:prstGeom prst="rect">
                <a:avLst/>
              </a:prstGeom>
            </p:spPr>
          </p:pic>
          <p:pic>
            <p:nvPicPr>
              <p:cNvPr id="7" name="Picture 6"/>
              <p:cNvPicPr>
                <a:picLocks noChangeAspect="1"/>
              </p:cNvPicPr>
              <p:nvPr/>
            </p:nvPicPr>
            <p:blipFill rotWithShape="1">
              <a:blip r:embed="rId2"/>
              <a:srcRect l="3164" t="48741" r="50452" b="45435"/>
              <a:stretch/>
            </p:blipFill>
            <p:spPr>
              <a:xfrm>
                <a:off x="283028" y="3405380"/>
                <a:ext cx="6542315" cy="295763"/>
              </a:xfrm>
              <a:prstGeom prst="rect">
                <a:avLst/>
              </a:prstGeom>
            </p:spPr>
          </p:pic>
        </p:grpSp>
        <p:pic>
          <p:nvPicPr>
            <p:cNvPr id="5" name="Picture 4"/>
            <p:cNvPicPr>
              <a:picLocks noChangeAspect="1"/>
            </p:cNvPicPr>
            <p:nvPr/>
          </p:nvPicPr>
          <p:blipFill>
            <a:blip r:embed="rId3"/>
            <a:stretch>
              <a:fillRect/>
            </a:stretch>
          </p:blipFill>
          <p:spPr>
            <a:xfrm>
              <a:off x="257662" y="1470679"/>
              <a:ext cx="7353300" cy="3257550"/>
            </a:xfrm>
            <a:prstGeom prst="rect">
              <a:avLst/>
            </a:prstGeom>
          </p:spPr>
        </p:pic>
      </p:grpSp>
      <p:pic>
        <p:nvPicPr>
          <p:cNvPr id="9" name="Picture 8"/>
          <p:cNvPicPr>
            <a:picLocks noChangeAspect="1"/>
          </p:cNvPicPr>
          <p:nvPr/>
        </p:nvPicPr>
        <p:blipFill>
          <a:blip r:embed="rId4"/>
          <a:stretch>
            <a:fillRect/>
          </a:stretch>
        </p:blipFill>
        <p:spPr>
          <a:xfrm>
            <a:off x="833196" y="1170214"/>
            <a:ext cx="6191251" cy="2762251"/>
          </a:xfrm>
          <a:prstGeom prst="rect">
            <a:avLst/>
          </a:prstGeom>
        </p:spPr>
      </p:pic>
      <p:sp>
        <p:nvSpPr>
          <p:cNvPr id="10" name="Shape 58"/>
          <p:cNvSpPr/>
          <p:nvPr/>
        </p:nvSpPr>
        <p:spPr>
          <a:xfrm>
            <a:off x="1676401" y="1"/>
            <a:ext cx="8367463" cy="584775"/>
          </a:xfrm>
          <a:prstGeom prst="rect">
            <a:avLst/>
          </a:prstGeom>
          <a:noFill/>
          <a:ln>
            <a:noFill/>
          </a:ln>
        </p:spPr>
        <p:txBody>
          <a:bodyPr lIns="91425" tIns="45700" rIns="91425" bIns="45700" anchor="t" anchorCtr="0">
            <a:noAutofit/>
          </a:bodyPr>
          <a:lstStyle/>
          <a:p>
            <a:pPr>
              <a:spcBef>
                <a:spcPts val="0"/>
              </a:spcBef>
              <a:spcAft>
                <a:spcPts val="0"/>
              </a:spcAft>
              <a:buClr>
                <a:srgbClr val="C00000"/>
              </a:buClr>
              <a:buSzPct val="25000"/>
            </a:pPr>
            <a:r>
              <a:rPr lang="es-CO" sz="3200" b="1" dirty="0">
                <a:solidFill>
                  <a:srgbClr val="C00000"/>
                </a:solidFill>
                <a:latin typeface="Arial"/>
                <a:ea typeface="Arial"/>
                <a:cs typeface="Arial"/>
                <a:sym typeface="Arial"/>
                <a:rtl val="0"/>
              </a:rPr>
              <a:t>Qué hemos logrado ?-</a:t>
            </a:r>
            <a:r>
              <a:rPr lang="es-CO" sz="2000" b="1" dirty="0">
                <a:solidFill>
                  <a:srgbClr val="C00000"/>
                </a:solidFill>
                <a:latin typeface="Arial"/>
                <a:ea typeface="Arial"/>
                <a:cs typeface="Arial"/>
                <a:sym typeface="Arial"/>
                <a:rtl val="0"/>
              </a:rPr>
              <a:t> </a:t>
            </a:r>
            <a:r>
              <a:rPr lang="es-CO" b="1" dirty="0" smtClean="0">
                <a:solidFill>
                  <a:schemeClr val="dk1"/>
                </a:solidFill>
                <a:latin typeface="Arial"/>
                <a:ea typeface="Arial"/>
                <a:cs typeface="Arial"/>
                <a:sym typeface="Arial"/>
                <a:rtl val="0"/>
              </a:rPr>
              <a:t>Publicaciones</a:t>
            </a:r>
            <a:endParaRPr lang="es-CO" b="1" dirty="0">
              <a:solidFill>
                <a:schemeClr val="dk1"/>
              </a:solidFill>
              <a:latin typeface="Arial"/>
              <a:ea typeface="Arial"/>
              <a:cs typeface="Arial"/>
              <a:sym typeface="Arial"/>
              <a:rtl val="0"/>
            </a:endParaRPr>
          </a:p>
        </p:txBody>
      </p:sp>
      <p:sp>
        <p:nvSpPr>
          <p:cNvPr id="2" name="Rectangle 1"/>
          <p:cNvSpPr/>
          <p:nvPr/>
        </p:nvSpPr>
        <p:spPr>
          <a:xfrm>
            <a:off x="1140123" y="5506020"/>
            <a:ext cx="3315010" cy="646331"/>
          </a:xfrm>
          <a:prstGeom prst="rect">
            <a:avLst/>
          </a:prstGeom>
        </p:spPr>
        <p:txBody>
          <a:bodyPr wrap="none">
            <a:spAutoFit/>
          </a:bodyPr>
          <a:lstStyle/>
          <a:p>
            <a:r>
              <a:rPr lang="es-CO" dirty="0">
                <a:hlinkClick r:id="rId5"/>
              </a:rPr>
              <a:t>http://journals.plos.org/plosone</a:t>
            </a:r>
            <a:r>
              <a:rPr lang="es-CO" dirty="0" smtClean="0">
                <a:hlinkClick r:id="rId5"/>
              </a:rPr>
              <a:t>/</a:t>
            </a:r>
            <a:endParaRPr lang="es-CO" dirty="0" smtClean="0"/>
          </a:p>
          <a:p>
            <a:endParaRPr lang="es-CO" dirty="0"/>
          </a:p>
        </p:txBody>
      </p:sp>
    </p:spTree>
    <p:extLst>
      <p:ext uri="{BB962C8B-B14F-4D97-AF65-F5344CB8AC3E}">
        <p14:creationId xmlns:p14="http://schemas.microsoft.com/office/powerpoint/2010/main" val="6688674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0158186" y="6196239"/>
            <a:ext cx="732971" cy="476250"/>
          </a:xfrm>
        </p:spPr>
        <p:txBody>
          <a:bodyPr/>
          <a:lstStyle/>
          <a:p>
            <a:pPr>
              <a:defRPr/>
            </a:pPr>
            <a:fld id="{10B977BC-06FF-44A0-BA96-788D613FB350}" type="slidenum">
              <a:rPr lang="fr-FR" smtClean="0"/>
              <a:pPr>
                <a:defRPr/>
              </a:pPr>
              <a:t>22</a:t>
            </a:fld>
            <a:endParaRPr lang="fr-FR" dirty="0"/>
          </a:p>
        </p:txBody>
      </p:sp>
      <p:sp>
        <p:nvSpPr>
          <p:cNvPr id="4" name="Shape 58"/>
          <p:cNvSpPr/>
          <p:nvPr/>
        </p:nvSpPr>
        <p:spPr>
          <a:xfrm>
            <a:off x="566058" y="293914"/>
            <a:ext cx="8367463" cy="584775"/>
          </a:xfrm>
          <a:prstGeom prst="rect">
            <a:avLst/>
          </a:prstGeom>
          <a:noFill/>
          <a:ln>
            <a:noFill/>
          </a:ln>
        </p:spPr>
        <p:txBody>
          <a:bodyPr lIns="91425" tIns="45700" rIns="91425" bIns="45700" anchor="t" anchorCtr="0">
            <a:noAutofit/>
          </a:bodyPr>
          <a:lstStyle/>
          <a:p>
            <a:pPr>
              <a:spcBef>
                <a:spcPts val="0"/>
              </a:spcBef>
              <a:spcAft>
                <a:spcPts val="0"/>
              </a:spcAft>
              <a:buClr>
                <a:srgbClr val="C00000"/>
              </a:buClr>
              <a:buSzPct val="25000"/>
            </a:pPr>
            <a:r>
              <a:rPr lang="es-CO" sz="3200" b="1" dirty="0" smtClean="0">
                <a:solidFill>
                  <a:srgbClr val="C00000"/>
                </a:solidFill>
                <a:latin typeface="Arial"/>
                <a:ea typeface="Arial"/>
                <a:cs typeface="Arial"/>
                <a:sym typeface="Arial"/>
                <a:rtl val="0"/>
              </a:rPr>
              <a:t>Próximos pasos!</a:t>
            </a:r>
            <a:endParaRPr lang="es-CO" b="1" dirty="0">
              <a:solidFill>
                <a:schemeClr val="dk1"/>
              </a:solidFill>
              <a:latin typeface="Arial"/>
              <a:ea typeface="Arial"/>
              <a:cs typeface="Arial"/>
              <a:sym typeface="Arial"/>
              <a:rtl val="0"/>
            </a:endParaRPr>
          </a:p>
        </p:txBody>
      </p:sp>
      <p:sp>
        <p:nvSpPr>
          <p:cNvPr id="6" name="TextBox 5"/>
          <p:cNvSpPr txBox="1"/>
          <p:nvPr/>
        </p:nvSpPr>
        <p:spPr>
          <a:xfrm>
            <a:off x="444919" y="989301"/>
            <a:ext cx="3996647" cy="646331"/>
          </a:xfrm>
          <a:prstGeom prst="rect">
            <a:avLst/>
          </a:prstGeom>
          <a:noFill/>
        </p:spPr>
        <p:txBody>
          <a:bodyPr wrap="square" rtlCol="0">
            <a:spAutoFit/>
          </a:bodyPr>
          <a:lstStyle/>
          <a:p>
            <a:pPr algn="ctr"/>
            <a:r>
              <a:rPr lang="es-CO" b="1" dirty="0" smtClean="0"/>
              <a:t>Análisis espectrales de la vegetación a través de fotografías áreas.</a:t>
            </a:r>
            <a:endParaRPr lang="es-CO" b="1" dirty="0"/>
          </a:p>
        </p:txBody>
      </p:sp>
      <p:pic>
        <p:nvPicPr>
          <p:cNvPr id="7" name="Picture 6"/>
          <p:cNvPicPr>
            <a:picLocks noChangeAspect="1"/>
          </p:cNvPicPr>
          <p:nvPr/>
        </p:nvPicPr>
        <p:blipFill>
          <a:blip r:embed="rId3"/>
          <a:stretch>
            <a:fillRect/>
          </a:stretch>
        </p:blipFill>
        <p:spPr>
          <a:xfrm>
            <a:off x="6211577" y="3292529"/>
            <a:ext cx="2037562" cy="1305215"/>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39888" y="2378178"/>
            <a:ext cx="2327949" cy="1240872"/>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92056" y="3732535"/>
            <a:ext cx="2199756" cy="1104209"/>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69581" y="4968404"/>
            <a:ext cx="2122231" cy="1131218"/>
          </a:xfrm>
          <a:prstGeom prst="rect">
            <a:avLst/>
          </a:prstGeom>
        </p:spPr>
      </p:pic>
      <p:cxnSp>
        <p:nvCxnSpPr>
          <p:cNvPr id="11" name="Straight Arrow Connector 10"/>
          <p:cNvCxnSpPr>
            <a:endCxn id="13" idx="2"/>
          </p:cNvCxnSpPr>
          <p:nvPr/>
        </p:nvCxnSpPr>
        <p:spPr>
          <a:xfrm>
            <a:off x="7846892" y="3429000"/>
            <a:ext cx="913363" cy="83955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19156" y="980797"/>
            <a:ext cx="2169412" cy="1156366"/>
          </a:xfrm>
          <a:prstGeom prst="rect">
            <a:avLst/>
          </a:prstGeom>
        </p:spPr>
      </p:pic>
      <p:sp>
        <p:nvSpPr>
          <p:cNvPr id="13" name="Oval 12"/>
          <p:cNvSpPr/>
          <p:nvPr/>
        </p:nvSpPr>
        <p:spPr>
          <a:xfrm>
            <a:off x="8760255" y="3568701"/>
            <a:ext cx="2437738" cy="139970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4" name="Title 1"/>
          <p:cNvSpPr txBox="1">
            <a:spLocks/>
          </p:cNvSpPr>
          <p:nvPr/>
        </p:nvSpPr>
        <p:spPr>
          <a:xfrm>
            <a:off x="6375595" y="1674430"/>
            <a:ext cx="2234137" cy="12291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O" sz="1400" dirty="0" smtClean="0"/>
              <a:t>Satélite: MODIS</a:t>
            </a:r>
          </a:p>
          <a:p>
            <a:r>
              <a:rPr lang="es-CO" sz="1400" dirty="0" smtClean="0"/>
              <a:t>Producto: MOD13Q1</a:t>
            </a:r>
            <a:endParaRPr lang="es-CO" sz="1400" dirty="0"/>
          </a:p>
          <a:p>
            <a:r>
              <a:rPr lang="es-CO" sz="1400" dirty="0" smtClean="0"/>
              <a:t>Resolución: 250 m</a:t>
            </a:r>
            <a:endParaRPr lang="es-CO" sz="1400" dirty="0"/>
          </a:p>
          <a:p>
            <a:r>
              <a:rPr lang="es-CO" sz="1400" dirty="0" smtClean="0"/>
              <a:t>Frecuencia: 16 días</a:t>
            </a:r>
            <a:endParaRPr lang="es-CO" sz="1400" dirty="0"/>
          </a:p>
        </p:txBody>
      </p:sp>
      <p:sp>
        <p:nvSpPr>
          <p:cNvPr id="15" name="TextBox 14"/>
          <p:cNvSpPr txBox="1"/>
          <p:nvPr/>
        </p:nvSpPr>
        <p:spPr>
          <a:xfrm>
            <a:off x="5612444" y="792140"/>
            <a:ext cx="3321077" cy="646331"/>
          </a:xfrm>
          <a:prstGeom prst="rect">
            <a:avLst/>
          </a:prstGeom>
          <a:noFill/>
        </p:spPr>
        <p:txBody>
          <a:bodyPr wrap="square" rtlCol="0">
            <a:spAutoFit/>
          </a:bodyPr>
          <a:lstStyle/>
          <a:p>
            <a:pPr algn="ctr"/>
            <a:r>
              <a:rPr lang="es-CO" b="1" dirty="0" smtClean="0"/>
              <a:t>Percepción remota para identificar fechas de siembra.</a:t>
            </a:r>
            <a:endParaRPr lang="es-CO" b="1" dirty="0"/>
          </a:p>
        </p:txBody>
      </p:sp>
      <p:pic>
        <p:nvPicPr>
          <p:cNvPr id="16" name="Picture 15"/>
          <p:cNvPicPr>
            <a:picLocks noChangeAspect="1"/>
          </p:cNvPicPr>
          <p:nvPr/>
        </p:nvPicPr>
        <p:blipFill rotWithShape="1">
          <a:blip r:embed="rId8"/>
          <a:srcRect l="12729" t="8704" r="24327" b="1184"/>
          <a:stretch/>
        </p:blipFill>
        <p:spPr>
          <a:xfrm>
            <a:off x="494012" y="5376318"/>
            <a:ext cx="2191819" cy="1446607"/>
          </a:xfrm>
          <a:prstGeom prst="rect">
            <a:avLst/>
          </a:prstGeom>
        </p:spPr>
      </p:pic>
      <p:pic>
        <p:nvPicPr>
          <p:cNvPr id="17" name="Picture 16"/>
          <p:cNvPicPr>
            <a:picLocks noChangeAspect="1"/>
          </p:cNvPicPr>
          <p:nvPr/>
        </p:nvPicPr>
        <p:blipFill rotWithShape="1">
          <a:blip r:embed="rId9" cstate="print">
            <a:extLst>
              <a:ext uri="{28A0092B-C50C-407E-A947-70E740481C1C}">
                <a14:useLocalDpi xmlns:a14="http://schemas.microsoft.com/office/drawing/2010/main" val="0"/>
              </a:ext>
            </a:extLst>
          </a:blip>
          <a:srcRect b="45030"/>
          <a:stretch/>
        </p:blipFill>
        <p:spPr>
          <a:xfrm>
            <a:off x="156271" y="2137163"/>
            <a:ext cx="2011576" cy="1155366"/>
          </a:xfrm>
          <a:prstGeom prst="rect">
            <a:avLst/>
          </a:prstGeom>
        </p:spPr>
      </p:pic>
      <p:sp>
        <p:nvSpPr>
          <p:cNvPr id="2" name="Rectangle 1"/>
          <p:cNvSpPr/>
          <p:nvPr/>
        </p:nvSpPr>
        <p:spPr>
          <a:xfrm>
            <a:off x="2405867" y="2210198"/>
            <a:ext cx="2885324" cy="1169551"/>
          </a:xfrm>
          <a:prstGeom prst="rect">
            <a:avLst/>
          </a:prstGeom>
        </p:spPr>
        <p:txBody>
          <a:bodyPr wrap="square">
            <a:spAutoFit/>
          </a:bodyPr>
          <a:lstStyle/>
          <a:p>
            <a:r>
              <a:rPr lang="es-CO" sz="1400" dirty="0">
                <a:latin typeface="+mj-lt"/>
                <a:ea typeface="+mj-ea"/>
                <a:cs typeface="+mj-cs"/>
              </a:rPr>
              <a:t>Autonomía 		2:30 horas</a:t>
            </a:r>
          </a:p>
          <a:p>
            <a:r>
              <a:rPr lang="es-CO" sz="1400" dirty="0">
                <a:latin typeface="+mj-lt"/>
                <a:ea typeface="+mj-ea"/>
                <a:cs typeface="+mj-cs"/>
              </a:rPr>
              <a:t>Velocidad máxima	50 [km/h]</a:t>
            </a:r>
          </a:p>
          <a:p>
            <a:r>
              <a:rPr lang="es-CO" sz="1400" dirty="0">
                <a:latin typeface="+mj-lt"/>
                <a:ea typeface="+mj-ea"/>
                <a:cs typeface="+mj-cs"/>
              </a:rPr>
              <a:t>Altura de vuelo 	150 [m]</a:t>
            </a:r>
          </a:p>
          <a:p>
            <a:r>
              <a:rPr lang="es-CO" sz="1400" dirty="0">
                <a:latin typeface="+mj-lt"/>
                <a:ea typeface="+mj-ea"/>
                <a:cs typeface="+mj-cs"/>
              </a:rPr>
              <a:t>Radiometría		10 [km]</a:t>
            </a:r>
          </a:p>
          <a:p>
            <a:r>
              <a:rPr lang="es-CO" sz="1400" dirty="0">
                <a:latin typeface="+mj-lt"/>
                <a:ea typeface="+mj-ea"/>
                <a:cs typeface="+mj-cs"/>
              </a:rPr>
              <a:t>Usos</a:t>
            </a:r>
          </a:p>
        </p:txBody>
      </p:sp>
      <p:pic>
        <p:nvPicPr>
          <p:cNvPr id="18" name="Picture 17"/>
          <p:cNvPicPr>
            <a:picLocks noChangeAspect="1"/>
          </p:cNvPicPr>
          <p:nvPr/>
        </p:nvPicPr>
        <p:blipFill rotWithShape="1">
          <a:blip r:embed="rId10" cstate="print">
            <a:extLst>
              <a:ext uri="{28A0092B-C50C-407E-A947-70E740481C1C}">
                <a14:useLocalDpi xmlns:a14="http://schemas.microsoft.com/office/drawing/2010/main" val="0"/>
              </a:ext>
            </a:extLst>
          </a:blip>
          <a:srcRect t="11509"/>
          <a:stretch/>
        </p:blipFill>
        <p:spPr>
          <a:xfrm>
            <a:off x="3272383" y="3697424"/>
            <a:ext cx="2427712" cy="1409584"/>
          </a:xfrm>
          <a:prstGeom prst="rect">
            <a:avLst/>
          </a:prstGeom>
        </p:spPr>
      </p:pic>
      <p:grpSp>
        <p:nvGrpSpPr>
          <p:cNvPr id="29" name="Group 28"/>
          <p:cNvGrpSpPr/>
          <p:nvPr/>
        </p:nvGrpSpPr>
        <p:grpSpPr>
          <a:xfrm>
            <a:off x="5096517" y="655563"/>
            <a:ext cx="603578" cy="5540676"/>
            <a:chOff x="5096517" y="655563"/>
            <a:chExt cx="603578" cy="5540676"/>
          </a:xfrm>
        </p:grpSpPr>
        <p:cxnSp>
          <p:nvCxnSpPr>
            <p:cNvPr id="20" name="Straight Connector 19"/>
            <p:cNvCxnSpPr/>
            <p:nvPr/>
          </p:nvCxnSpPr>
          <p:spPr>
            <a:xfrm>
              <a:off x="5700095" y="1558979"/>
              <a:ext cx="0" cy="4637260"/>
            </a:xfrm>
            <a:prstGeom prst="line">
              <a:avLst/>
            </a:prstGeom>
            <a:ln w="28575"/>
          </p:spPr>
          <p:style>
            <a:lnRef idx="1">
              <a:schemeClr val="accent3"/>
            </a:lnRef>
            <a:fillRef idx="0">
              <a:schemeClr val="accent3"/>
            </a:fillRef>
            <a:effectRef idx="0">
              <a:schemeClr val="accent3"/>
            </a:effectRef>
            <a:fontRef idx="minor">
              <a:schemeClr val="tx1"/>
            </a:fontRef>
          </p:style>
        </p:cxnSp>
        <p:cxnSp>
          <p:nvCxnSpPr>
            <p:cNvPr id="21" name="Straight Connector 20"/>
            <p:cNvCxnSpPr/>
            <p:nvPr/>
          </p:nvCxnSpPr>
          <p:spPr>
            <a:xfrm>
              <a:off x="5096517" y="655563"/>
              <a:ext cx="10274" cy="903416"/>
            </a:xfrm>
            <a:prstGeom prst="line">
              <a:avLst/>
            </a:prstGeom>
            <a:ln w="28575"/>
          </p:spPr>
          <p:style>
            <a:lnRef idx="1">
              <a:schemeClr val="accent3"/>
            </a:lnRef>
            <a:fillRef idx="0">
              <a:schemeClr val="accent3"/>
            </a:fillRef>
            <a:effectRef idx="0">
              <a:schemeClr val="accent3"/>
            </a:effectRef>
            <a:fontRef idx="minor">
              <a:schemeClr val="tx1"/>
            </a:fontRef>
          </p:style>
        </p:cxnSp>
        <p:cxnSp>
          <p:nvCxnSpPr>
            <p:cNvPr id="24" name="Straight Connector 23"/>
            <p:cNvCxnSpPr/>
            <p:nvPr/>
          </p:nvCxnSpPr>
          <p:spPr>
            <a:xfrm flipH="1">
              <a:off x="5106791" y="1558979"/>
              <a:ext cx="593304" cy="1290"/>
            </a:xfrm>
            <a:prstGeom prst="line">
              <a:avLst/>
            </a:prstGeom>
            <a:ln w="28575"/>
          </p:spPr>
          <p:style>
            <a:lnRef idx="1">
              <a:schemeClr val="accent3"/>
            </a:lnRef>
            <a:fillRef idx="0">
              <a:schemeClr val="accent3"/>
            </a:fillRef>
            <a:effectRef idx="0">
              <a:schemeClr val="accent3"/>
            </a:effectRef>
            <a:fontRef idx="minor">
              <a:schemeClr val="tx1"/>
            </a:fontRef>
          </p:style>
        </p:cxnSp>
      </p:grpSp>
      <p:sp>
        <p:nvSpPr>
          <p:cNvPr id="31" name="Rectangle 30"/>
          <p:cNvSpPr/>
          <p:nvPr/>
        </p:nvSpPr>
        <p:spPr>
          <a:xfrm>
            <a:off x="494012" y="3817440"/>
            <a:ext cx="6096000" cy="1169551"/>
          </a:xfrm>
          <a:prstGeom prst="rect">
            <a:avLst/>
          </a:prstGeom>
        </p:spPr>
        <p:txBody>
          <a:bodyPr>
            <a:spAutoFit/>
          </a:bodyPr>
          <a:lstStyle/>
          <a:p>
            <a:r>
              <a:rPr lang="es-CO" sz="1400" dirty="0">
                <a:latin typeface="+mj-lt"/>
                <a:ea typeface="+mj-ea"/>
                <a:cs typeface="+mj-cs"/>
              </a:rPr>
              <a:t>Autonomía 		2:30 horas</a:t>
            </a:r>
          </a:p>
          <a:p>
            <a:r>
              <a:rPr lang="es-CO" sz="1400" dirty="0">
                <a:latin typeface="+mj-lt"/>
                <a:ea typeface="+mj-ea"/>
                <a:cs typeface="+mj-cs"/>
              </a:rPr>
              <a:t>Velocidad máxima	50 [km/h]</a:t>
            </a:r>
          </a:p>
          <a:p>
            <a:r>
              <a:rPr lang="es-CO" sz="1400" dirty="0">
                <a:latin typeface="+mj-lt"/>
                <a:ea typeface="+mj-ea"/>
                <a:cs typeface="+mj-cs"/>
              </a:rPr>
              <a:t>Altura de vuelo 	150 [m]</a:t>
            </a:r>
          </a:p>
          <a:p>
            <a:r>
              <a:rPr lang="es-CO" sz="1400" dirty="0">
                <a:latin typeface="+mj-lt"/>
                <a:ea typeface="+mj-ea"/>
                <a:cs typeface="+mj-cs"/>
              </a:rPr>
              <a:t>Radiometría		10 [km]</a:t>
            </a:r>
          </a:p>
          <a:p>
            <a:r>
              <a:rPr lang="es-CO" sz="1400" dirty="0">
                <a:latin typeface="+mj-lt"/>
                <a:ea typeface="+mj-ea"/>
                <a:cs typeface="+mj-cs"/>
              </a:rPr>
              <a:t>Usos</a:t>
            </a:r>
          </a:p>
        </p:txBody>
      </p:sp>
      <p:sp>
        <p:nvSpPr>
          <p:cNvPr id="32" name="TextBox 31"/>
          <p:cNvSpPr txBox="1"/>
          <p:nvPr/>
        </p:nvSpPr>
        <p:spPr>
          <a:xfrm>
            <a:off x="292119" y="1847314"/>
            <a:ext cx="2113748" cy="261610"/>
          </a:xfrm>
          <a:prstGeom prst="rect">
            <a:avLst/>
          </a:prstGeom>
          <a:noFill/>
        </p:spPr>
        <p:txBody>
          <a:bodyPr wrap="square" rtlCol="0">
            <a:spAutoFit/>
          </a:bodyPr>
          <a:lstStyle/>
          <a:p>
            <a:pPr algn="ctr"/>
            <a:r>
              <a:rPr lang="en-US" sz="1100" b="1" dirty="0"/>
              <a:t>PHANTOM 3 ADVANCED</a:t>
            </a:r>
            <a:endParaRPr lang="es-CO" sz="1100" b="1" dirty="0"/>
          </a:p>
        </p:txBody>
      </p:sp>
      <p:pic>
        <p:nvPicPr>
          <p:cNvPr id="33" name="Picture 32"/>
          <p:cNvPicPr>
            <a:picLocks noChangeAspect="1"/>
          </p:cNvPicPr>
          <p:nvPr/>
        </p:nvPicPr>
        <p:blipFill>
          <a:blip r:embed="rId11"/>
          <a:stretch>
            <a:fillRect/>
          </a:stretch>
        </p:blipFill>
        <p:spPr>
          <a:xfrm>
            <a:off x="2644796" y="5209217"/>
            <a:ext cx="2564278" cy="1348620"/>
          </a:xfrm>
          <a:prstGeom prst="rect">
            <a:avLst/>
          </a:prstGeom>
        </p:spPr>
      </p:pic>
      <p:sp>
        <p:nvSpPr>
          <p:cNvPr id="5" name="TextBox 4"/>
          <p:cNvSpPr txBox="1"/>
          <p:nvPr/>
        </p:nvSpPr>
        <p:spPr>
          <a:xfrm>
            <a:off x="6375595" y="4721742"/>
            <a:ext cx="1835699" cy="369332"/>
          </a:xfrm>
          <a:prstGeom prst="rect">
            <a:avLst/>
          </a:prstGeom>
          <a:noFill/>
        </p:spPr>
        <p:txBody>
          <a:bodyPr wrap="square" rtlCol="0">
            <a:spAutoFit/>
          </a:bodyPr>
          <a:lstStyle/>
          <a:p>
            <a:pPr algn="ctr"/>
            <a:r>
              <a:rPr lang="es-CO" dirty="0" smtClean="0"/>
              <a:t>Arroz en Tolima</a:t>
            </a:r>
            <a:endParaRPr lang="es-CO" dirty="0"/>
          </a:p>
        </p:txBody>
      </p:sp>
    </p:spTree>
    <p:extLst>
      <p:ext uri="{BB962C8B-B14F-4D97-AF65-F5344CB8AC3E}">
        <p14:creationId xmlns:p14="http://schemas.microsoft.com/office/powerpoint/2010/main" val="1859940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Number Placeholder 3"/>
          <p:cNvSpPr>
            <a:spLocks noGrp="1"/>
          </p:cNvSpPr>
          <p:nvPr>
            <p:ph type="sldNum" sz="quarter" idx="4294967295"/>
          </p:nvPr>
        </p:nvSpPr>
        <p:spPr bwMode="auto">
          <a:xfrm>
            <a:off x="10591800" y="5624513"/>
            <a:ext cx="1600200"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555625" indent="-212725">
              <a:defRPr>
                <a:solidFill>
                  <a:schemeClr val="tx1"/>
                </a:solidFill>
                <a:latin typeface="Calibri" panose="020F0502020204030204" pitchFamily="34" charset="0"/>
              </a:defRPr>
            </a:lvl2pPr>
            <a:lvl3pPr marL="855663" indent="-169863">
              <a:defRPr>
                <a:solidFill>
                  <a:schemeClr val="tx1"/>
                </a:solidFill>
                <a:latin typeface="Calibri" panose="020F0502020204030204" pitchFamily="34" charset="0"/>
              </a:defRPr>
            </a:lvl3pPr>
            <a:lvl4pPr marL="1198563" indent="-169863">
              <a:defRPr>
                <a:solidFill>
                  <a:schemeClr val="tx1"/>
                </a:solidFill>
                <a:latin typeface="Calibri" panose="020F0502020204030204" pitchFamily="34" charset="0"/>
              </a:defRPr>
            </a:lvl4pPr>
            <a:lvl5pPr marL="1541463" indent="-169863">
              <a:defRPr>
                <a:solidFill>
                  <a:schemeClr val="tx1"/>
                </a:solidFill>
                <a:latin typeface="Calibri" panose="020F0502020204030204" pitchFamily="34" charset="0"/>
              </a:defRPr>
            </a:lvl5pPr>
            <a:lvl6pPr marL="1998663" indent="-169863" eaLnBrk="0" fontAlgn="base" hangingPunct="0">
              <a:spcBef>
                <a:spcPct val="0"/>
              </a:spcBef>
              <a:spcAft>
                <a:spcPct val="0"/>
              </a:spcAft>
              <a:defRPr>
                <a:solidFill>
                  <a:schemeClr val="tx1"/>
                </a:solidFill>
                <a:latin typeface="Calibri" panose="020F0502020204030204" pitchFamily="34" charset="0"/>
              </a:defRPr>
            </a:lvl6pPr>
            <a:lvl7pPr marL="2455863" indent="-169863" eaLnBrk="0" fontAlgn="base" hangingPunct="0">
              <a:spcBef>
                <a:spcPct val="0"/>
              </a:spcBef>
              <a:spcAft>
                <a:spcPct val="0"/>
              </a:spcAft>
              <a:defRPr>
                <a:solidFill>
                  <a:schemeClr val="tx1"/>
                </a:solidFill>
                <a:latin typeface="Calibri" panose="020F0502020204030204" pitchFamily="34" charset="0"/>
              </a:defRPr>
            </a:lvl7pPr>
            <a:lvl8pPr marL="2913063" indent="-169863" eaLnBrk="0" fontAlgn="base" hangingPunct="0">
              <a:spcBef>
                <a:spcPct val="0"/>
              </a:spcBef>
              <a:spcAft>
                <a:spcPct val="0"/>
              </a:spcAft>
              <a:defRPr>
                <a:solidFill>
                  <a:schemeClr val="tx1"/>
                </a:solidFill>
                <a:latin typeface="Calibri" panose="020F0502020204030204" pitchFamily="34" charset="0"/>
              </a:defRPr>
            </a:lvl8pPr>
            <a:lvl9pPr marL="3370263" indent="-169863" eaLnBrk="0" fontAlgn="base" hangingPunct="0">
              <a:spcBef>
                <a:spcPct val="0"/>
              </a:spcBef>
              <a:spcAft>
                <a:spcPct val="0"/>
              </a:spcAft>
              <a:defRPr>
                <a:solidFill>
                  <a:schemeClr val="tx1"/>
                </a:solidFill>
                <a:latin typeface="Calibri" panose="020F0502020204030204" pitchFamily="34" charset="0"/>
              </a:defRPr>
            </a:lvl9pPr>
          </a:lstStyle>
          <a:p>
            <a:pPr eaLnBrk="1" hangingPunct="1"/>
            <a:fld id="{81830973-A76C-44C0-9614-002A2D45DDDD}" type="slidenum">
              <a:rPr lang="en-US" altLang="en-US" sz="900">
                <a:solidFill>
                  <a:srgbClr val="898989"/>
                </a:solidFill>
                <a:ea typeface="ＭＳ Ｐゴシック" panose="020B0600070205080204" pitchFamily="34" charset="-128"/>
              </a:rPr>
              <a:pPr eaLnBrk="1" hangingPunct="1"/>
              <a:t>23</a:t>
            </a:fld>
            <a:endParaRPr lang="en-US" altLang="en-US" sz="900">
              <a:solidFill>
                <a:srgbClr val="898989"/>
              </a:solidFill>
              <a:ea typeface="ＭＳ Ｐゴシック" panose="020B0600070205080204" pitchFamily="34" charset="-128"/>
            </a:endParaRPr>
          </a:p>
        </p:txBody>
      </p:sp>
      <p:sp>
        <p:nvSpPr>
          <p:cNvPr id="51203" name="TextBox 2"/>
          <p:cNvSpPr txBox="1">
            <a:spLocks noChangeArrowheads="1"/>
          </p:cNvSpPr>
          <p:nvPr/>
        </p:nvSpPr>
        <p:spPr bwMode="auto">
          <a:xfrm>
            <a:off x="154626" y="688050"/>
            <a:ext cx="1125918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r>
              <a:rPr lang="es-CO" altLang="en-US" sz="2800" dirty="0" smtClean="0">
                <a:solidFill>
                  <a:srgbClr val="C00000"/>
                </a:solidFill>
                <a:cs typeface="Arial" panose="020B0604020202020204" pitchFamily="34" charset="0"/>
                <a:sym typeface="Arial" panose="020B0604020202020204" pitchFamily="34" charset="0"/>
              </a:rPr>
              <a:t>Propuestas ciencia + otros actores</a:t>
            </a:r>
            <a:endParaRPr lang="es-CO" altLang="en-US" sz="2800" dirty="0">
              <a:solidFill>
                <a:srgbClr val="C00000"/>
              </a:solidFill>
              <a:cs typeface="Arial" panose="020B0604020202020204" pitchFamily="34" charset="0"/>
              <a:sym typeface="Arial" panose="020B0604020202020204" pitchFamily="34" charset="0"/>
            </a:endParaRPr>
          </a:p>
        </p:txBody>
      </p:sp>
      <p:sp>
        <p:nvSpPr>
          <p:cNvPr id="9" name="Freeform 242"/>
          <p:cNvSpPr>
            <a:spLocks/>
          </p:cNvSpPr>
          <p:nvPr/>
        </p:nvSpPr>
        <p:spPr bwMode="auto">
          <a:xfrm>
            <a:off x="7945671" y="2959399"/>
            <a:ext cx="897928" cy="590123"/>
          </a:xfrm>
          <a:custGeom>
            <a:avLst/>
            <a:gdLst/>
            <a:ahLst/>
            <a:cxnLst>
              <a:cxn ang="0">
                <a:pos x="0" y="316"/>
              </a:cxn>
              <a:cxn ang="0">
                <a:pos x="245" y="73"/>
              </a:cxn>
              <a:cxn ang="0">
                <a:pos x="480" y="0"/>
              </a:cxn>
            </a:cxnLst>
            <a:rect l="0" t="0" r="r" b="b"/>
            <a:pathLst>
              <a:path w="480" h="316">
                <a:moveTo>
                  <a:pt x="0" y="316"/>
                </a:moveTo>
                <a:cubicBezTo>
                  <a:pt x="41" y="276"/>
                  <a:pt x="165" y="126"/>
                  <a:pt x="245" y="73"/>
                </a:cubicBezTo>
                <a:cubicBezTo>
                  <a:pt x="325" y="21"/>
                  <a:pt x="431" y="15"/>
                  <a:pt x="480" y="0"/>
                </a:cubicBezTo>
              </a:path>
            </a:pathLst>
          </a:custGeom>
          <a:noFill/>
          <a:ln w="23813" cap="flat">
            <a:solidFill>
              <a:srgbClr val="FF0000"/>
            </a:solidFill>
            <a:prstDash val="solid"/>
            <a:round/>
            <a:headEnd/>
            <a:tailEnd/>
          </a:ln>
        </p:spPr>
        <p:txBody>
          <a:bodyPr/>
          <a:lstStyle/>
          <a:p>
            <a:pPr>
              <a:defRPr/>
            </a:pPr>
            <a:endParaRPr lang="en-US">
              <a:solidFill>
                <a:srgbClr val="FF0000"/>
              </a:solidFill>
              <a:effectLst>
                <a:outerShdw blurRad="38100" dist="38100" dir="2700000" algn="tl">
                  <a:srgbClr val="000000">
                    <a:alpha val="43137"/>
                  </a:srgbClr>
                </a:outerShdw>
              </a:effectLst>
            </a:endParaRPr>
          </a:p>
        </p:txBody>
      </p:sp>
      <p:sp>
        <p:nvSpPr>
          <p:cNvPr id="12" name="Freeform 243"/>
          <p:cNvSpPr>
            <a:spLocks noEditPoints="1"/>
          </p:cNvSpPr>
          <p:nvPr/>
        </p:nvSpPr>
        <p:spPr bwMode="auto">
          <a:xfrm>
            <a:off x="8835848" y="2883661"/>
            <a:ext cx="403871" cy="78422"/>
          </a:xfrm>
          <a:custGeom>
            <a:avLst/>
            <a:gdLst/>
            <a:ahLst/>
            <a:cxnLst>
              <a:cxn ang="0">
                <a:pos x="47" y="110"/>
              </a:cxn>
              <a:cxn ang="0">
                <a:pos x="47" y="110"/>
              </a:cxn>
              <a:cxn ang="0">
                <a:pos x="102" y="154"/>
              </a:cxn>
              <a:cxn ang="0">
                <a:pos x="58" y="209"/>
              </a:cxn>
              <a:cxn ang="0">
                <a:pos x="58" y="209"/>
              </a:cxn>
              <a:cxn ang="0">
                <a:pos x="3" y="165"/>
              </a:cxn>
              <a:cxn ang="0">
                <a:pos x="47" y="110"/>
              </a:cxn>
              <a:cxn ang="0">
                <a:pos x="246" y="88"/>
              </a:cxn>
              <a:cxn ang="0">
                <a:pos x="246" y="88"/>
              </a:cxn>
              <a:cxn ang="0">
                <a:pos x="301" y="132"/>
              </a:cxn>
              <a:cxn ang="0">
                <a:pos x="257" y="187"/>
              </a:cxn>
              <a:cxn ang="0">
                <a:pos x="257" y="187"/>
              </a:cxn>
              <a:cxn ang="0">
                <a:pos x="202" y="143"/>
              </a:cxn>
              <a:cxn ang="0">
                <a:pos x="246" y="88"/>
              </a:cxn>
              <a:cxn ang="0">
                <a:pos x="445" y="66"/>
              </a:cxn>
              <a:cxn ang="0">
                <a:pos x="445" y="66"/>
              </a:cxn>
              <a:cxn ang="0">
                <a:pos x="500" y="110"/>
              </a:cxn>
              <a:cxn ang="0">
                <a:pos x="456" y="165"/>
              </a:cxn>
              <a:cxn ang="0">
                <a:pos x="456" y="165"/>
              </a:cxn>
              <a:cxn ang="0">
                <a:pos x="401" y="121"/>
              </a:cxn>
              <a:cxn ang="0">
                <a:pos x="445" y="66"/>
              </a:cxn>
              <a:cxn ang="0">
                <a:pos x="644" y="44"/>
              </a:cxn>
              <a:cxn ang="0">
                <a:pos x="644" y="44"/>
              </a:cxn>
              <a:cxn ang="0">
                <a:pos x="699" y="88"/>
              </a:cxn>
              <a:cxn ang="0">
                <a:pos x="655" y="143"/>
              </a:cxn>
              <a:cxn ang="0">
                <a:pos x="655" y="143"/>
              </a:cxn>
              <a:cxn ang="0">
                <a:pos x="599" y="99"/>
              </a:cxn>
              <a:cxn ang="0">
                <a:pos x="644" y="44"/>
              </a:cxn>
              <a:cxn ang="0">
                <a:pos x="843" y="23"/>
              </a:cxn>
              <a:cxn ang="0">
                <a:pos x="843" y="23"/>
              </a:cxn>
              <a:cxn ang="0">
                <a:pos x="898" y="67"/>
              </a:cxn>
              <a:cxn ang="0">
                <a:pos x="854" y="123"/>
              </a:cxn>
              <a:cxn ang="0">
                <a:pos x="854" y="123"/>
              </a:cxn>
              <a:cxn ang="0">
                <a:pos x="798" y="78"/>
              </a:cxn>
              <a:cxn ang="0">
                <a:pos x="843" y="23"/>
              </a:cxn>
              <a:cxn ang="0">
                <a:pos x="1042" y="3"/>
              </a:cxn>
              <a:cxn ang="0">
                <a:pos x="1042" y="3"/>
              </a:cxn>
              <a:cxn ang="0">
                <a:pos x="1097" y="47"/>
              </a:cxn>
              <a:cxn ang="0">
                <a:pos x="1053" y="102"/>
              </a:cxn>
              <a:cxn ang="0">
                <a:pos x="1053" y="102"/>
              </a:cxn>
              <a:cxn ang="0">
                <a:pos x="997" y="58"/>
              </a:cxn>
              <a:cxn ang="0">
                <a:pos x="1042" y="3"/>
              </a:cxn>
            </a:cxnLst>
            <a:rect l="0" t="0" r="r" b="b"/>
            <a:pathLst>
              <a:path w="1100" h="212">
                <a:moveTo>
                  <a:pt x="47" y="110"/>
                </a:moveTo>
                <a:lnTo>
                  <a:pt x="47" y="110"/>
                </a:lnTo>
                <a:cubicBezTo>
                  <a:pt x="74" y="107"/>
                  <a:pt x="99" y="126"/>
                  <a:pt x="102" y="154"/>
                </a:cubicBezTo>
                <a:cubicBezTo>
                  <a:pt x="105" y="181"/>
                  <a:pt x="86" y="206"/>
                  <a:pt x="58" y="209"/>
                </a:cubicBezTo>
                <a:lnTo>
                  <a:pt x="58" y="209"/>
                </a:lnTo>
                <a:cubicBezTo>
                  <a:pt x="31" y="212"/>
                  <a:pt x="6" y="193"/>
                  <a:pt x="3" y="165"/>
                </a:cubicBezTo>
                <a:cubicBezTo>
                  <a:pt x="0" y="138"/>
                  <a:pt x="19" y="113"/>
                  <a:pt x="47" y="110"/>
                </a:cubicBezTo>
                <a:close/>
                <a:moveTo>
                  <a:pt x="246" y="88"/>
                </a:moveTo>
                <a:lnTo>
                  <a:pt x="246" y="88"/>
                </a:lnTo>
                <a:cubicBezTo>
                  <a:pt x="273" y="85"/>
                  <a:pt x="298" y="104"/>
                  <a:pt x="301" y="132"/>
                </a:cubicBezTo>
                <a:cubicBezTo>
                  <a:pt x="304" y="159"/>
                  <a:pt x="285" y="184"/>
                  <a:pt x="257" y="187"/>
                </a:cubicBezTo>
                <a:lnTo>
                  <a:pt x="257" y="187"/>
                </a:lnTo>
                <a:cubicBezTo>
                  <a:pt x="230" y="190"/>
                  <a:pt x="205" y="171"/>
                  <a:pt x="202" y="143"/>
                </a:cubicBezTo>
                <a:cubicBezTo>
                  <a:pt x="199" y="116"/>
                  <a:pt x="218" y="91"/>
                  <a:pt x="246" y="88"/>
                </a:cubicBezTo>
                <a:close/>
                <a:moveTo>
                  <a:pt x="445" y="66"/>
                </a:moveTo>
                <a:lnTo>
                  <a:pt x="445" y="66"/>
                </a:lnTo>
                <a:cubicBezTo>
                  <a:pt x="472" y="63"/>
                  <a:pt x="497" y="82"/>
                  <a:pt x="500" y="110"/>
                </a:cubicBezTo>
                <a:cubicBezTo>
                  <a:pt x="503" y="137"/>
                  <a:pt x="483" y="162"/>
                  <a:pt x="456" y="165"/>
                </a:cubicBezTo>
                <a:lnTo>
                  <a:pt x="456" y="165"/>
                </a:lnTo>
                <a:cubicBezTo>
                  <a:pt x="428" y="168"/>
                  <a:pt x="404" y="149"/>
                  <a:pt x="401" y="121"/>
                </a:cubicBezTo>
                <a:cubicBezTo>
                  <a:pt x="397" y="94"/>
                  <a:pt x="417" y="69"/>
                  <a:pt x="445" y="66"/>
                </a:cubicBezTo>
                <a:close/>
                <a:moveTo>
                  <a:pt x="644" y="44"/>
                </a:moveTo>
                <a:lnTo>
                  <a:pt x="644" y="44"/>
                </a:lnTo>
                <a:cubicBezTo>
                  <a:pt x="671" y="41"/>
                  <a:pt x="696" y="61"/>
                  <a:pt x="699" y="88"/>
                </a:cubicBezTo>
                <a:cubicBezTo>
                  <a:pt x="702" y="116"/>
                  <a:pt x="682" y="140"/>
                  <a:pt x="655" y="143"/>
                </a:cubicBezTo>
                <a:lnTo>
                  <a:pt x="655" y="143"/>
                </a:lnTo>
                <a:cubicBezTo>
                  <a:pt x="627" y="146"/>
                  <a:pt x="602" y="127"/>
                  <a:pt x="599" y="99"/>
                </a:cubicBezTo>
                <a:cubicBezTo>
                  <a:pt x="596" y="72"/>
                  <a:pt x="616" y="47"/>
                  <a:pt x="644" y="44"/>
                </a:cubicBezTo>
                <a:close/>
                <a:moveTo>
                  <a:pt x="843" y="23"/>
                </a:moveTo>
                <a:lnTo>
                  <a:pt x="843" y="23"/>
                </a:lnTo>
                <a:cubicBezTo>
                  <a:pt x="870" y="20"/>
                  <a:pt x="895" y="40"/>
                  <a:pt x="898" y="67"/>
                </a:cubicBezTo>
                <a:cubicBezTo>
                  <a:pt x="901" y="95"/>
                  <a:pt x="881" y="120"/>
                  <a:pt x="854" y="123"/>
                </a:cubicBezTo>
                <a:lnTo>
                  <a:pt x="854" y="123"/>
                </a:lnTo>
                <a:cubicBezTo>
                  <a:pt x="826" y="126"/>
                  <a:pt x="801" y="106"/>
                  <a:pt x="798" y="78"/>
                </a:cubicBezTo>
                <a:cubicBezTo>
                  <a:pt x="795" y="51"/>
                  <a:pt x="815" y="26"/>
                  <a:pt x="843" y="23"/>
                </a:cubicBezTo>
                <a:close/>
                <a:moveTo>
                  <a:pt x="1042" y="3"/>
                </a:moveTo>
                <a:lnTo>
                  <a:pt x="1042" y="3"/>
                </a:lnTo>
                <a:cubicBezTo>
                  <a:pt x="1069" y="0"/>
                  <a:pt x="1094" y="19"/>
                  <a:pt x="1097" y="47"/>
                </a:cubicBezTo>
                <a:cubicBezTo>
                  <a:pt x="1100" y="74"/>
                  <a:pt x="1080" y="99"/>
                  <a:pt x="1053" y="102"/>
                </a:cubicBezTo>
                <a:lnTo>
                  <a:pt x="1053" y="102"/>
                </a:lnTo>
                <a:cubicBezTo>
                  <a:pt x="1025" y="105"/>
                  <a:pt x="1001" y="85"/>
                  <a:pt x="997" y="58"/>
                </a:cubicBezTo>
                <a:cubicBezTo>
                  <a:pt x="994" y="30"/>
                  <a:pt x="1014" y="6"/>
                  <a:pt x="1042" y="3"/>
                </a:cubicBezTo>
                <a:close/>
              </a:path>
            </a:pathLst>
          </a:custGeom>
          <a:solidFill>
            <a:srgbClr val="FF0000"/>
          </a:solidFill>
          <a:ln w="3175" cap="flat">
            <a:solidFill>
              <a:srgbClr val="FF0000"/>
            </a:solidFill>
            <a:prstDash val="solid"/>
            <a:bevel/>
            <a:headEnd/>
            <a:tailEnd/>
          </a:ln>
        </p:spPr>
        <p:txBody>
          <a:bodyPr/>
          <a:lstStyle/>
          <a:p>
            <a:pPr>
              <a:defRPr/>
            </a:pPr>
            <a:endParaRPr lang="en-US">
              <a:solidFill>
                <a:srgbClr val="FF0000"/>
              </a:solidFill>
              <a:effectLst>
                <a:outerShdw blurRad="38100" dist="38100" dir="2700000" algn="tl">
                  <a:srgbClr val="000000">
                    <a:alpha val="43137"/>
                  </a:srgbClr>
                </a:outerShdw>
              </a:effectLst>
            </a:endParaRPr>
          </a:p>
        </p:txBody>
      </p:sp>
      <p:sp>
        <p:nvSpPr>
          <p:cNvPr id="19" name="Rectangle 232"/>
          <p:cNvSpPr>
            <a:spLocks noChangeArrowheads="1"/>
          </p:cNvSpPr>
          <p:nvPr/>
        </p:nvSpPr>
        <p:spPr bwMode="auto">
          <a:xfrm>
            <a:off x="2480297" y="4406148"/>
            <a:ext cx="2098331" cy="230832"/>
          </a:xfrm>
          <a:prstGeom prst="rect">
            <a:avLst/>
          </a:prstGeom>
          <a:noFill/>
          <a:ln w="9525">
            <a:noFill/>
            <a:miter lim="800000"/>
            <a:headEnd/>
            <a:tailEnd/>
          </a:ln>
          <a:effectLst>
            <a:outerShdw dist="17961" dir="2700000" algn="ctr" rotWithShape="0">
              <a:schemeClr val="bg1"/>
            </a:outerShdw>
          </a:effectLst>
        </p:spPr>
        <p:txBody>
          <a:bodyPr wrap="none" lIns="0" tIns="0" rIns="0" bIns="0">
            <a:spAutoFit/>
          </a:bodyPr>
          <a:lstStyle/>
          <a:p>
            <a:pPr>
              <a:defRPr/>
            </a:pPr>
            <a:r>
              <a:rPr lang="es-CO" sz="1500" b="1" dirty="0">
                <a:latin typeface="Tahoma" pitchFamily="34" charset="0"/>
                <a:ea typeface="Tahoma" pitchFamily="34" charset="0"/>
                <a:cs typeface="Tahoma" pitchFamily="34" charset="0"/>
              </a:rPr>
              <a:t>Tecnología</a:t>
            </a:r>
            <a:r>
              <a:rPr lang="en-US" sz="1500" b="1" dirty="0">
                <a:latin typeface="Tahoma" pitchFamily="34" charset="0"/>
                <a:ea typeface="Tahoma" pitchFamily="34" charset="0"/>
                <a:cs typeface="Tahoma" pitchFamily="34" charset="0"/>
              </a:rPr>
              <a:t> </a:t>
            </a:r>
            <a:r>
              <a:rPr lang="es-CO" sz="1500" b="1" dirty="0">
                <a:latin typeface="Tahoma" pitchFamily="34" charset="0"/>
                <a:ea typeface="Tahoma" pitchFamily="34" charset="0"/>
                <a:cs typeface="Tahoma" pitchFamily="34" charset="0"/>
              </a:rPr>
              <a:t>importada</a:t>
            </a:r>
          </a:p>
        </p:txBody>
      </p:sp>
      <p:sp>
        <p:nvSpPr>
          <p:cNvPr id="21" name="Rectangle 232"/>
          <p:cNvSpPr>
            <a:spLocks noChangeArrowheads="1"/>
          </p:cNvSpPr>
          <p:nvPr/>
        </p:nvSpPr>
        <p:spPr bwMode="auto">
          <a:xfrm>
            <a:off x="3967523" y="2477988"/>
            <a:ext cx="4996073" cy="430887"/>
          </a:xfrm>
          <a:prstGeom prst="rect">
            <a:avLst/>
          </a:prstGeom>
          <a:noFill/>
          <a:ln w="9525">
            <a:noFill/>
            <a:miter lim="800000"/>
            <a:headEnd/>
            <a:tailEnd/>
          </a:ln>
          <a:effectLst>
            <a:outerShdw dist="17961" dir="2700000" algn="ctr" rotWithShape="0">
              <a:schemeClr val="bg1"/>
            </a:outerShdw>
          </a:effectLst>
        </p:spPr>
        <p:txBody>
          <a:bodyPr wrap="square" lIns="0" tIns="0" rIns="0" bIns="0">
            <a:spAutoFit/>
          </a:bodyPr>
          <a:lstStyle/>
          <a:p>
            <a:pPr algn="ctr">
              <a:defRPr/>
            </a:pPr>
            <a:r>
              <a:rPr lang="es-CO" sz="1400" b="1" dirty="0">
                <a:solidFill>
                  <a:srgbClr val="FF0000"/>
                </a:solidFill>
                <a:latin typeface="Tahoma" pitchFamily="34" charset="0"/>
                <a:ea typeface="Tahoma" pitchFamily="34" charset="0"/>
                <a:cs typeface="Tahoma" pitchFamily="34" charset="0"/>
              </a:rPr>
              <a:t>Agronomía impulsada por los </a:t>
            </a:r>
            <a:r>
              <a:rPr lang="es-CO" sz="1400" b="1" dirty="0" smtClean="0">
                <a:solidFill>
                  <a:srgbClr val="FF0000"/>
                </a:solidFill>
                <a:latin typeface="Tahoma" pitchFamily="34" charset="0"/>
                <a:ea typeface="Tahoma" pitchFamily="34" charset="0"/>
                <a:cs typeface="Tahoma" pitchFamily="34" charset="0"/>
              </a:rPr>
              <a:t>datos</a:t>
            </a:r>
            <a:endParaRPr lang="es-CO" sz="1400" b="1" dirty="0">
              <a:solidFill>
                <a:srgbClr val="FF0000"/>
              </a:solidFill>
              <a:latin typeface="Tahoma" pitchFamily="34" charset="0"/>
              <a:ea typeface="Tahoma" pitchFamily="34" charset="0"/>
              <a:cs typeface="Tahoma" pitchFamily="34" charset="0"/>
            </a:endParaRPr>
          </a:p>
          <a:p>
            <a:pPr algn="ctr">
              <a:defRPr/>
            </a:pPr>
            <a:r>
              <a:rPr lang="es-CO" sz="1400" b="1" dirty="0" smtClean="0">
                <a:solidFill>
                  <a:srgbClr val="FF0000"/>
                </a:solidFill>
                <a:latin typeface="Tahoma" pitchFamily="34" charset="0"/>
                <a:ea typeface="Tahoma" pitchFamily="34" charset="0"/>
                <a:cs typeface="Tahoma" pitchFamily="34" charset="0"/>
              </a:rPr>
              <a:t>(Big </a:t>
            </a:r>
            <a:r>
              <a:rPr lang="es-CO" sz="1400" b="1" dirty="0">
                <a:solidFill>
                  <a:srgbClr val="FF0000"/>
                </a:solidFill>
                <a:latin typeface="Tahoma" pitchFamily="34" charset="0"/>
                <a:ea typeface="Tahoma" pitchFamily="34" charset="0"/>
                <a:cs typeface="Tahoma" pitchFamily="34" charset="0"/>
              </a:rPr>
              <a:t>Data- minería de datos en Ag- </a:t>
            </a:r>
            <a:r>
              <a:rPr lang="es-CO" sz="1400" b="1" dirty="0" smtClean="0">
                <a:solidFill>
                  <a:srgbClr val="FF0000"/>
                </a:solidFill>
                <a:latin typeface="Tahoma" pitchFamily="34" charset="0"/>
                <a:ea typeface="Tahoma" pitchFamily="34" charset="0"/>
                <a:cs typeface="Tahoma" pitchFamily="34" charset="0"/>
              </a:rPr>
              <a:t>señales)</a:t>
            </a:r>
            <a:endParaRPr lang="es-CO" sz="1400" b="1" dirty="0">
              <a:solidFill>
                <a:srgbClr val="FF0000"/>
              </a:solidFill>
              <a:effectLst>
                <a:outerShdw blurRad="38100" dist="38100" dir="2700000" algn="tl">
                  <a:srgbClr val="FFFFFF"/>
                </a:outerShdw>
              </a:effectLst>
              <a:latin typeface="Tahoma" pitchFamily="34" charset="0"/>
              <a:ea typeface="Tahoma" pitchFamily="34" charset="0"/>
              <a:cs typeface="Tahoma" pitchFamily="34" charset="0"/>
            </a:endParaRPr>
          </a:p>
        </p:txBody>
      </p:sp>
      <p:grpSp>
        <p:nvGrpSpPr>
          <p:cNvPr id="2" name="Group 1"/>
          <p:cNvGrpSpPr/>
          <p:nvPr/>
        </p:nvGrpSpPr>
        <p:grpSpPr>
          <a:xfrm>
            <a:off x="1692501" y="2394633"/>
            <a:ext cx="8079389" cy="4505324"/>
            <a:chOff x="1692501" y="2114932"/>
            <a:chExt cx="8079389" cy="4505324"/>
          </a:xfrm>
        </p:grpSpPr>
        <p:sp>
          <p:nvSpPr>
            <p:cNvPr id="8" name="Freeform 240"/>
            <p:cNvSpPr>
              <a:spLocks/>
            </p:cNvSpPr>
            <p:nvPr/>
          </p:nvSpPr>
          <p:spPr bwMode="auto">
            <a:xfrm>
              <a:off x="2476717" y="4463660"/>
              <a:ext cx="2366373" cy="615610"/>
            </a:xfrm>
            <a:custGeom>
              <a:avLst/>
              <a:gdLst/>
              <a:ahLst/>
              <a:cxnLst>
                <a:cxn ang="0">
                  <a:pos x="0" y="330"/>
                </a:cxn>
                <a:cxn ang="0">
                  <a:pos x="440" y="55"/>
                </a:cxn>
                <a:cxn ang="0">
                  <a:pos x="889" y="1"/>
                </a:cxn>
                <a:cxn ang="0">
                  <a:pos x="1268" y="62"/>
                </a:cxn>
              </a:cxnLst>
              <a:rect l="0" t="0" r="r" b="b"/>
              <a:pathLst>
                <a:path w="1268" h="330">
                  <a:moveTo>
                    <a:pt x="0" y="330"/>
                  </a:moveTo>
                  <a:cubicBezTo>
                    <a:pt x="73" y="284"/>
                    <a:pt x="292" y="110"/>
                    <a:pt x="440" y="55"/>
                  </a:cubicBezTo>
                  <a:cubicBezTo>
                    <a:pt x="588" y="0"/>
                    <a:pt x="751" y="1"/>
                    <a:pt x="889" y="1"/>
                  </a:cubicBezTo>
                  <a:cubicBezTo>
                    <a:pt x="1028" y="2"/>
                    <a:pt x="1190" y="50"/>
                    <a:pt x="1268" y="62"/>
                  </a:cubicBezTo>
                </a:path>
              </a:pathLst>
            </a:custGeom>
            <a:noFill/>
            <a:ln w="23876" cap="flat">
              <a:solidFill>
                <a:srgbClr val="000000"/>
              </a:solidFill>
              <a:prstDash val="solid"/>
              <a:round/>
              <a:headEnd/>
              <a:tailEnd/>
            </a:ln>
          </p:spPr>
          <p:txBody>
            <a:bodyPr/>
            <a:lstStyle/>
            <a:p>
              <a:pPr>
                <a:defRPr/>
              </a:pPr>
              <a:endParaRPr lang="en-US">
                <a:effectLst>
                  <a:outerShdw blurRad="38100" dist="38100" dir="2700000" algn="tl">
                    <a:srgbClr val="000000">
                      <a:alpha val="43137"/>
                    </a:srgbClr>
                  </a:outerShdw>
                </a:effectLst>
              </a:endParaRPr>
            </a:p>
          </p:txBody>
        </p:sp>
        <p:sp>
          <p:nvSpPr>
            <p:cNvPr id="10" name="Freeform 242"/>
            <p:cNvSpPr>
              <a:spLocks/>
            </p:cNvSpPr>
            <p:nvPr/>
          </p:nvSpPr>
          <p:spPr bwMode="auto">
            <a:xfrm>
              <a:off x="7019290" y="3269692"/>
              <a:ext cx="937138" cy="609728"/>
            </a:xfrm>
            <a:custGeom>
              <a:avLst/>
              <a:gdLst/>
              <a:ahLst/>
              <a:cxnLst>
                <a:cxn ang="0">
                  <a:pos x="0" y="316"/>
                </a:cxn>
                <a:cxn ang="0">
                  <a:pos x="245" y="73"/>
                </a:cxn>
                <a:cxn ang="0">
                  <a:pos x="480" y="0"/>
                </a:cxn>
              </a:cxnLst>
              <a:rect l="0" t="0" r="r" b="b"/>
              <a:pathLst>
                <a:path w="480" h="316">
                  <a:moveTo>
                    <a:pt x="0" y="316"/>
                  </a:moveTo>
                  <a:cubicBezTo>
                    <a:pt x="41" y="276"/>
                    <a:pt x="165" y="126"/>
                    <a:pt x="245" y="73"/>
                  </a:cubicBezTo>
                  <a:cubicBezTo>
                    <a:pt x="325" y="21"/>
                    <a:pt x="431" y="15"/>
                    <a:pt x="480" y="0"/>
                  </a:cubicBezTo>
                </a:path>
              </a:pathLst>
            </a:custGeom>
            <a:noFill/>
            <a:ln w="23813" cap="flat">
              <a:solidFill>
                <a:srgbClr val="000000"/>
              </a:solidFill>
              <a:prstDash val="solid"/>
              <a:round/>
              <a:headEnd/>
              <a:tailEnd/>
            </a:ln>
          </p:spPr>
          <p:txBody>
            <a:bodyPr/>
            <a:lstStyle/>
            <a:p>
              <a:pPr>
                <a:defRPr/>
              </a:pPr>
              <a:endParaRPr lang="en-US">
                <a:effectLst>
                  <a:outerShdw blurRad="38100" dist="38100" dir="2700000" algn="tl">
                    <a:srgbClr val="000000">
                      <a:alpha val="43137"/>
                    </a:srgbClr>
                  </a:outerShdw>
                </a:effectLst>
              </a:endParaRPr>
            </a:p>
          </p:txBody>
        </p:sp>
        <p:sp>
          <p:nvSpPr>
            <p:cNvPr id="11" name="Freeform 241"/>
            <p:cNvSpPr>
              <a:spLocks/>
            </p:cNvSpPr>
            <p:nvPr/>
          </p:nvSpPr>
          <p:spPr bwMode="auto">
            <a:xfrm>
              <a:off x="4843090" y="3832366"/>
              <a:ext cx="2176201" cy="752848"/>
            </a:xfrm>
            <a:custGeom>
              <a:avLst/>
              <a:gdLst/>
              <a:ahLst/>
              <a:cxnLst>
                <a:cxn ang="0">
                  <a:pos x="0" y="680"/>
                </a:cxn>
                <a:cxn ang="0">
                  <a:pos x="806" y="177"/>
                </a:cxn>
                <a:cxn ang="0">
                  <a:pos x="1311" y="27"/>
                </a:cxn>
                <a:cxn ang="0">
                  <a:pos x="1665" y="0"/>
                </a:cxn>
                <a:cxn ang="0">
                  <a:pos x="1975" y="35"/>
                </a:cxn>
              </a:cxnLst>
              <a:rect l="0" t="0" r="r" b="b"/>
              <a:pathLst>
                <a:path w="1975" h="680">
                  <a:moveTo>
                    <a:pt x="0" y="680"/>
                  </a:moveTo>
                  <a:cubicBezTo>
                    <a:pt x="133" y="600"/>
                    <a:pt x="584" y="283"/>
                    <a:pt x="806" y="177"/>
                  </a:cubicBezTo>
                  <a:cubicBezTo>
                    <a:pt x="1027" y="71"/>
                    <a:pt x="1169" y="53"/>
                    <a:pt x="1311" y="27"/>
                  </a:cubicBezTo>
                  <a:cubicBezTo>
                    <a:pt x="1452" y="0"/>
                    <a:pt x="1559" y="0"/>
                    <a:pt x="1665" y="0"/>
                  </a:cubicBezTo>
                  <a:cubicBezTo>
                    <a:pt x="1771" y="0"/>
                    <a:pt x="1913" y="27"/>
                    <a:pt x="1975" y="35"/>
                  </a:cubicBezTo>
                </a:path>
              </a:pathLst>
            </a:custGeom>
            <a:noFill/>
            <a:ln w="23813" cap="flat">
              <a:solidFill>
                <a:srgbClr val="000000"/>
              </a:solidFill>
              <a:prstDash val="solid"/>
              <a:round/>
              <a:headEnd/>
              <a:tailEnd/>
            </a:ln>
          </p:spPr>
          <p:txBody>
            <a:bodyPr/>
            <a:lstStyle/>
            <a:p>
              <a:pPr>
                <a:defRPr/>
              </a:pPr>
              <a:endParaRPr lang="en-US">
                <a:effectLst>
                  <a:outerShdw blurRad="38100" dist="38100" dir="2700000" algn="tl">
                    <a:srgbClr val="000000">
                      <a:alpha val="43137"/>
                    </a:srgbClr>
                  </a:outerShdw>
                </a:effectLst>
              </a:endParaRPr>
            </a:p>
          </p:txBody>
        </p:sp>
        <p:sp>
          <p:nvSpPr>
            <p:cNvPr id="13" name="Line 128"/>
            <p:cNvSpPr>
              <a:spLocks noChangeShapeType="1"/>
            </p:cNvSpPr>
            <p:nvPr/>
          </p:nvSpPr>
          <p:spPr bwMode="auto">
            <a:xfrm>
              <a:off x="2431623" y="2114932"/>
              <a:ext cx="0" cy="4023031"/>
            </a:xfrm>
            <a:prstGeom prst="line">
              <a:avLst/>
            </a:prstGeom>
            <a:noFill/>
            <a:ln w="31750">
              <a:solidFill>
                <a:srgbClr val="000000"/>
              </a:solidFill>
              <a:round/>
              <a:headEnd/>
              <a:tailEnd/>
            </a:ln>
          </p:spPr>
          <p:txBody>
            <a:bodyPr/>
            <a:lstStyle/>
            <a:p>
              <a:pPr>
                <a:defRPr/>
              </a:pPr>
              <a:endParaRPr lang="en-US">
                <a:solidFill>
                  <a:schemeClr val="tx2"/>
                </a:solidFill>
                <a:effectLst>
                  <a:outerShdw blurRad="38100" dist="38100" dir="2700000" algn="tl">
                    <a:srgbClr val="000000">
                      <a:alpha val="43137"/>
                    </a:srgbClr>
                  </a:outerShdw>
                </a:effectLst>
              </a:endParaRPr>
            </a:p>
          </p:txBody>
        </p:sp>
        <p:sp>
          <p:nvSpPr>
            <p:cNvPr id="14" name="Line 137"/>
            <p:cNvSpPr>
              <a:spLocks noChangeShapeType="1"/>
            </p:cNvSpPr>
            <p:nvPr/>
          </p:nvSpPr>
          <p:spPr bwMode="auto">
            <a:xfrm>
              <a:off x="2435544" y="6137963"/>
              <a:ext cx="7336346" cy="0"/>
            </a:xfrm>
            <a:prstGeom prst="line">
              <a:avLst/>
            </a:prstGeom>
            <a:noFill/>
            <a:ln w="31750">
              <a:solidFill>
                <a:srgbClr val="000000"/>
              </a:solidFill>
              <a:round/>
              <a:headEnd/>
              <a:tailEnd/>
            </a:ln>
          </p:spPr>
          <p:txBody>
            <a:bodyPr/>
            <a:lstStyle/>
            <a:p>
              <a:pPr>
                <a:defRPr/>
              </a:pPr>
              <a:endParaRPr lang="en-US">
                <a:solidFill>
                  <a:schemeClr val="tx2"/>
                </a:solidFill>
                <a:effectLst>
                  <a:outerShdw blurRad="38100" dist="38100" dir="2700000" algn="tl">
                    <a:srgbClr val="000000">
                      <a:alpha val="43137"/>
                    </a:srgbClr>
                  </a:outerShdw>
                </a:effectLst>
              </a:endParaRPr>
            </a:p>
          </p:txBody>
        </p:sp>
        <p:sp>
          <p:nvSpPr>
            <p:cNvPr id="15" name="Rectangle 215"/>
            <p:cNvSpPr>
              <a:spLocks noChangeArrowheads="1"/>
            </p:cNvSpPr>
            <p:nvPr/>
          </p:nvSpPr>
          <p:spPr bwMode="auto">
            <a:xfrm>
              <a:off x="5295975" y="6279122"/>
              <a:ext cx="1017520" cy="341134"/>
            </a:xfrm>
            <a:prstGeom prst="rect">
              <a:avLst/>
            </a:prstGeom>
            <a:noFill/>
            <a:ln w="9525">
              <a:noFill/>
              <a:miter lim="800000"/>
              <a:headEnd/>
              <a:tailEnd/>
            </a:ln>
          </p:spPr>
          <p:txBody>
            <a:bodyPr lIns="0" tIns="0" rIns="0" bIns="0">
              <a:spAutoFit/>
            </a:bodyPr>
            <a:lstStyle/>
            <a:p>
              <a:pPr>
                <a:defRPr/>
              </a:pPr>
              <a:r>
                <a:rPr lang="en-US" b="1" dirty="0" err="1">
                  <a:latin typeface="Tahoma" pitchFamily="34" charset="0"/>
                  <a:ea typeface="Tahoma" pitchFamily="34" charset="0"/>
                  <a:cs typeface="Tahoma" pitchFamily="34" charset="0"/>
                </a:rPr>
                <a:t>Años</a:t>
              </a:r>
              <a:endParaRPr lang="en-US" dirty="0">
                <a:effectLst>
                  <a:outerShdw blurRad="38100" dist="38100" dir="2700000" algn="tl">
                    <a:srgbClr val="FFFFFF"/>
                  </a:outerShdw>
                </a:effectLst>
                <a:latin typeface="Tahoma" pitchFamily="34" charset="0"/>
                <a:ea typeface="Tahoma" pitchFamily="34" charset="0"/>
                <a:cs typeface="Tahoma" pitchFamily="34" charset="0"/>
              </a:endParaRPr>
            </a:p>
          </p:txBody>
        </p:sp>
        <p:sp>
          <p:nvSpPr>
            <p:cNvPr id="16" name="Rectangle 216"/>
            <p:cNvSpPr>
              <a:spLocks noChangeArrowheads="1"/>
            </p:cNvSpPr>
            <p:nvPr/>
          </p:nvSpPr>
          <p:spPr bwMode="auto">
            <a:xfrm rot="16200000">
              <a:off x="1558204" y="3564752"/>
              <a:ext cx="609728" cy="341134"/>
            </a:xfrm>
            <a:prstGeom prst="rect">
              <a:avLst/>
            </a:prstGeom>
            <a:noFill/>
            <a:ln w="9525">
              <a:noFill/>
              <a:miter lim="800000"/>
              <a:headEnd/>
              <a:tailEnd/>
            </a:ln>
          </p:spPr>
          <p:txBody>
            <a:bodyPr wrap="none" lIns="0" tIns="0" rIns="0" bIns="0">
              <a:spAutoFit/>
            </a:bodyPr>
            <a:lstStyle/>
            <a:p>
              <a:pPr>
                <a:defRPr/>
              </a:pPr>
              <a:r>
                <a:rPr lang="en-US" b="1" dirty="0">
                  <a:latin typeface="Tahoma" pitchFamily="34" charset="0"/>
                  <a:ea typeface="Tahoma" pitchFamily="34" charset="0"/>
                  <a:cs typeface="Tahoma" pitchFamily="34" charset="0"/>
                </a:rPr>
                <a:t>T ha</a:t>
              </a:r>
              <a:endParaRPr lang="en-US" b="1" dirty="0">
                <a:effectLst>
                  <a:outerShdw blurRad="38100" dist="38100" dir="2700000" algn="tl">
                    <a:srgbClr val="FFFFFF"/>
                  </a:outerShdw>
                </a:effectLst>
                <a:latin typeface="Tahoma" pitchFamily="34" charset="0"/>
                <a:ea typeface="Tahoma" pitchFamily="34" charset="0"/>
                <a:cs typeface="Tahoma" pitchFamily="34" charset="0"/>
              </a:endParaRPr>
            </a:p>
          </p:txBody>
        </p:sp>
        <p:sp>
          <p:nvSpPr>
            <p:cNvPr id="17" name="Rectangle 212"/>
            <p:cNvSpPr>
              <a:spLocks noChangeArrowheads="1"/>
            </p:cNvSpPr>
            <p:nvPr/>
          </p:nvSpPr>
          <p:spPr bwMode="auto">
            <a:xfrm>
              <a:off x="8729558" y="6224925"/>
              <a:ext cx="468077" cy="276999"/>
            </a:xfrm>
            <a:prstGeom prst="rect">
              <a:avLst/>
            </a:prstGeom>
            <a:noFill/>
            <a:ln w="9525">
              <a:noFill/>
              <a:miter lim="800000"/>
              <a:headEnd/>
              <a:tailEnd/>
            </a:ln>
          </p:spPr>
          <p:txBody>
            <a:bodyPr wrap="none" lIns="0" tIns="0" rIns="0" bIns="0">
              <a:spAutoFit/>
            </a:bodyPr>
            <a:lstStyle/>
            <a:p>
              <a:pPr>
                <a:defRPr/>
              </a:pPr>
              <a:r>
                <a:rPr lang="en-US" b="1" dirty="0" smtClean="0">
                  <a:solidFill>
                    <a:srgbClr val="FF0000"/>
                  </a:solidFill>
                </a:rPr>
                <a:t>2025</a:t>
              </a:r>
              <a:endParaRPr lang="en-US" b="1" dirty="0">
                <a:solidFill>
                  <a:srgbClr val="FF0000"/>
                </a:solidFill>
              </a:endParaRPr>
            </a:p>
          </p:txBody>
        </p:sp>
        <p:sp>
          <p:nvSpPr>
            <p:cNvPr id="18" name="Rectangle 204"/>
            <p:cNvSpPr>
              <a:spLocks noChangeArrowheads="1"/>
            </p:cNvSpPr>
            <p:nvPr/>
          </p:nvSpPr>
          <p:spPr bwMode="auto">
            <a:xfrm>
              <a:off x="2306149" y="6192858"/>
              <a:ext cx="601887" cy="341134"/>
            </a:xfrm>
            <a:prstGeom prst="rect">
              <a:avLst/>
            </a:prstGeom>
            <a:noFill/>
            <a:ln w="9525">
              <a:noFill/>
              <a:miter lim="800000"/>
              <a:headEnd/>
              <a:tailEnd/>
            </a:ln>
          </p:spPr>
          <p:txBody>
            <a:bodyPr wrap="none" lIns="0" tIns="0" rIns="0" bIns="0">
              <a:spAutoFit/>
            </a:bodyPr>
            <a:lstStyle/>
            <a:p>
              <a:pPr>
                <a:defRPr/>
              </a:pPr>
              <a:r>
                <a:rPr lang="en-US" b="1" dirty="0">
                  <a:solidFill>
                    <a:srgbClr val="FF0000"/>
                  </a:solidFill>
                </a:rPr>
                <a:t>19XX</a:t>
              </a:r>
              <a:endParaRPr lang="en-US" sz="825" b="1" dirty="0">
                <a:solidFill>
                  <a:srgbClr val="FF0000"/>
                </a:solidFill>
              </a:endParaRPr>
            </a:p>
          </p:txBody>
        </p:sp>
        <p:sp>
          <p:nvSpPr>
            <p:cNvPr id="20" name="Rectangle 232"/>
            <p:cNvSpPr>
              <a:spLocks noChangeArrowheads="1"/>
            </p:cNvSpPr>
            <p:nvPr/>
          </p:nvSpPr>
          <p:spPr bwMode="auto">
            <a:xfrm>
              <a:off x="4733644" y="3134402"/>
              <a:ext cx="2919069" cy="230832"/>
            </a:xfrm>
            <a:prstGeom prst="rect">
              <a:avLst/>
            </a:prstGeom>
            <a:noFill/>
            <a:ln w="9525">
              <a:noFill/>
              <a:miter lim="800000"/>
              <a:headEnd/>
              <a:tailEnd/>
            </a:ln>
            <a:effectLst>
              <a:outerShdw dist="17961" dir="2700000" algn="ctr" rotWithShape="0">
                <a:schemeClr val="bg1"/>
              </a:outerShdw>
            </a:effectLst>
          </p:spPr>
          <p:txBody>
            <a:bodyPr wrap="none" lIns="0" tIns="0" rIns="0" bIns="0">
              <a:spAutoFit/>
            </a:bodyPr>
            <a:lstStyle/>
            <a:p>
              <a:pPr>
                <a:defRPr/>
              </a:pPr>
              <a:r>
                <a:rPr lang="es-CO" sz="1500" b="1" dirty="0">
                  <a:latin typeface="Tahoma" pitchFamily="34" charset="0"/>
                  <a:ea typeface="Tahoma" pitchFamily="34" charset="0"/>
                  <a:cs typeface="Tahoma" pitchFamily="34" charset="0"/>
                </a:rPr>
                <a:t>Agronomía adaptada  a región</a:t>
              </a:r>
            </a:p>
          </p:txBody>
        </p:sp>
        <p:sp>
          <p:nvSpPr>
            <p:cNvPr id="22" name="Rectangle 221"/>
            <p:cNvSpPr>
              <a:spLocks noChangeArrowheads="1"/>
            </p:cNvSpPr>
            <p:nvPr/>
          </p:nvSpPr>
          <p:spPr bwMode="auto">
            <a:xfrm>
              <a:off x="3814413" y="3599073"/>
              <a:ext cx="2499082" cy="230832"/>
            </a:xfrm>
            <a:prstGeom prst="rect">
              <a:avLst/>
            </a:prstGeom>
            <a:noFill/>
            <a:ln w="9525">
              <a:noFill/>
              <a:miter lim="800000"/>
              <a:headEnd/>
              <a:tailEnd/>
            </a:ln>
            <a:effectLst>
              <a:outerShdw dist="17961" dir="2700000" algn="ctr" rotWithShape="0">
                <a:schemeClr val="bg1"/>
              </a:outerShdw>
            </a:effectLst>
          </p:spPr>
          <p:txBody>
            <a:bodyPr wrap="none" lIns="0" tIns="0" rIns="0" bIns="0">
              <a:spAutoFit/>
            </a:bodyPr>
            <a:lstStyle/>
            <a:p>
              <a:pPr>
                <a:defRPr/>
              </a:pPr>
              <a:r>
                <a:rPr lang="es-CO" sz="1500" b="1" dirty="0">
                  <a:latin typeface="Tahoma" pitchFamily="34" charset="0"/>
                  <a:ea typeface="Tahoma" pitchFamily="34" charset="0"/>
                  <a:cs typeface="Tahoma" pitchFamily="34" charset="0"/>
                </a:rPr>
                <a:t>Adaptación de tecnología </a:t>
              </a:r>
            </a:p>
          </p:txBody>
        </p:sp>
      </p:grpSp>
      <p:sp>
        <p:nvSpPr>
          <p:cNvPr id="23" name="TextBox 2"/>
          <p:cNvSpPr txBox="1">
            <a:spLocks noChangeArrowheads="1"/>
          </p:cNvSpPr>
          <p:nvPr/>
        </p:nvSpPr>
        <p:spPr bwMode="auto">
          <a:xfrm>
            <a:off x="154626" y="121560"/>
            <a:ext cx="1125918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r>
              <a:rPr lang="es-CO" altLang="en-US" sz="2800" b="1" dirty="0" smtClean="0">
                <a:solidFill>
                  <a:srgbClr val="C00000"/>
                </a:solidFill>
                <a:cs typeface="Arial" panose="020B0604020202020204" pitchFamily="34" charset="0"/>
                <a:sym typeface="Arial" panose="020B0604020202020204" pitchFamily="34" charset="0"/>
              </a:rPr>
              <a:t>Oportunidades</a:t>
            </a:r>
            <a:r>
              <a:rPr lang="es-CO" altLang="en-US" sz="2800" b="1" dirty="0">
                <a:solidFill>
                  <a:srgbClr val="C00000"/>
                </a:solidFill>
                <a:cs typeface="Arial" panose="020B0604020202020204" pitchFamily="34" charset="0"/>
                <a:sym typeface="Arial" panose="020B0604020202020204" pitchFamily="34" charset="0"/>
              </a:rPr>
              <a:t> </a:t>
            </a:r>
            <a:r>
              <a:rPr lang="es-CO" altLang="en-US" sz="2800" b="1" dirty="0" smtClean="0">
                <a:solidFill>
                  <a:srgbClr val="C00000"/>
                </a:solidFill>
                <a:cs typeface="Arial" panose="020B0604020202020204" pitchFamily="34" charset="0"/>
                <a:sym typeface="Arial" panose="020B0604020202020204" pitchFamily="34" charset="0"/>
              </a:rPr>
              <a:t>con Big Data y Agricultura climáticamente inteligente</a:t>
            </a:r>
            <a:endParaRPr lang="es-CO" altLang="en-US" sz="2800" b="1" dirty="0">
              <a:solidFill>
                <a:srgbClr val="C00000"/>
              </a:solidFill>
              <a:cs typeface="Arial" panose="020B0604020202020204" pitchFamily="34" charset="0"/>
              <a:sym typeface="Arial" panose="020B0604020202020204" pitchFamily="34" charset="0"/>
            </a:endParaRPr>
          </a:p>
        </p:txBody>
      </p:sp>
      <p:sp>
        <p:nvSpPr>
          <p:cNvPr id="3" name="TextBox 2"/>
          <p:cNvSpPr txBox="1"/>
          <p:nvPr/>
        </p:nvSpPr>
        <p:spPr>
          <a:xfrm>
            <a:off x="9326135" y="3269774"/>
            <a:ext cx="2531330" cy="1200329"/>
          </a:xfrm>
          <a:prstGeom prst="rect">
            <a:avLst/>
          </a:prstGeom>
          <a:noFill/>
        </p:spPr>
        <p:txBody>
          <a:bodyPr wrap="square" rtlCol="0">
            <a:spAutoFit/>
          </a:bodyPr>
          <a:lstStyle/>
          <a:p>
            <a:r>
              <a:rPr lang="es-CO" dirty="0" err="1" smtClean="0"/>
              <a:t>Minitic</a:t>
            </a:r>
            <a:r>
              <a:rPr lang="es-CO" dirty="0" smtClean="0"/>
              <a:t> y MADR.</a:t>
            </a:r>
          </a:p>
          <a:p>
            <a:r>
              <a:rPr lang="en-US" dirty="0" err="1" smtClean="0"/>
              <a:t>Agronet</a:t>
            </a:r>
            <a:r>
              <a:rPr lang="en-US" dirty="0" smtClean="0"/>
              <a:t>, </a:t>
            </a:r>
            <a:r>
              <a:rPr lang="en-US" dirty="0" err="1" smtClean="0"/>
              <a:t>Ridac</a:t>
            </a:r>
            <a:r>
              <a:rPr lang="en-US" dirty="0" smtClean="0"/>
              <a:t>, </a:t>
            </a:r>
            <a:r>
              <a:rPr lang="en-US" smtClean="0"/>
              <a:t>Upra</a:t>
            </a:r>
            <a:endParaRPr lang="es-CO" dirty="0" smtClean="0"/>
          </a:p>
          <a:p>
            <a:r>
              <a:rPr lang="es-CO" dirty="0" smtClean="0"/>
              <a:t>Centros de investigación.</a:t>
            </a:r>
          </a:p>
          <a:p>
            <a:r>
              <a:rPr lang="es-CO" dirty="0" smtClean="0"/>
              <a:t>Universidades</a:t>
            </a:r>
            <a:endParaRPr lang="es-CO" dirty="0"/>
          </a:p>
        </p:txBody>
      </p:sp>
      <p:sp>
        <p:nvSpPr>
          <p:cNvPr id="4" name="TextBox 3"/>
          <p:cNvSpPr txBox="1"/>
          <p:nvPr/>
        </p:nvSpPr>
        <p:spPr>
          <a:xfrm>
            <a:off x="9364188" y="2822173"/>
            <a:ext cx="2372503" cy="369332"/>
          </a:xfrm>
          <a:prstGeom prst="rect">
            <a:avLst/>
          </a:prstGeom>
          <a:noFill/>
        </p:spPr>
        <p:txBody>
          <a:bodyPr wrap="square" rtlCol="0">
            <a:spAutoFit/>
          </a:bodyPr>
          <a:lstStyle/>
          <a:p>
            <a:r>
              <a:rPr lang="en-US" b="1" dirty="0" err="1" smtClean="0"/>
              <a:t>Quienes</a:t>
            </a:r>
            <a:r>
              <a:rPr lang="en-US" b="1" dirty="0" smtClean="0"/>
              <a:t> lo </a:t>
            </a:r>
            <a:r>
              <a:rPr lang="en-US" b="1" dirty="0" err="1" smtClean="0"/>
              <a:t>impulsan</a:t>
            </a:r>
            <a:r>
              <a:rPr lang="en-US" b="1" dirty="0" smtClean="0"/>
              <a:t>?</a:t>
            </a:r>
            <a:endParaRPr lang="es-CO" b="1" dirty="0"/>
          </a:p>
        </p:txBody>
      </p:sp>
    </p:spTree>
    <p:extLst>
      <p:ext uri="{BB962C8B-B14F-4D97-AF65-F5344CB8AC3E}">
        <p14:creationId xmlns:p14="http://schemas.microsoft.com/office/powerpoint/2010/main" val="231358556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21" grpId="0"/>
      <p:bldP spid="3"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31975" y="790575"/>
            <a:ext cx="5811838" cy="1016000"/>
          </a:xfrm>
          <a:prstGeom prst="rect">
            <a:avLst/>
          </a:prstGeom>
          <a:noFill/>
        </p:spPr>
        <p:txBody>
          <a:bodyPr>
            <a:spAutoFit/>
          </a:bodyPr>
          <a:lstStyle/>
          <a:p>
            <a:pPr>
              <a:defRPr/>
            </a:pPr>
            <a:r>
              <a:rPr lang="en-US" sz="6000" b="1" dirty="0">
                <a:solidFill>
                  <a:srgbClr val="FFFFFF"/>
                </a:solidFill>
                <a:effectLst>
                  <a:outerShdw blurRad="38100" dist="38100" dir="2700000" algn="tl">
                    <a:srgbClr val="000000">
                      <a:alpha val="43137"/>
                    </a:srgbClr>
                  </a:outerShdw>
                </a:effectLst>
              </a:rPr>
              <a:t>Gracias!!!</a:t>
            </a:r>
            <a:endParaRPr lang="en-US" b="1" dirty="0">
              <a:solidFill>
                <a:srgbClr val="FFFFFF"/>
              </a:solidFill>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3"/>
          <a:stretch>
            <a:fillRect/>
          </a:stretch>
        </p:blipFill>
        <p:spPr>
          <a:xfrm>
            <a:off x="0" y="-14777"/>
            <a:ext cx="12192000" cy="6887554"/>
          </a:xfrm>
          <a:prstGeom prst="rect">
            <a:avLst/>
          </a:prstGeom>
        </p:spPr>
      </p:pic>
    </p:spTree>
    <p:extLst>
      <p:ext uri="{BB962C8B-B14F-4D97-AF65-F5344CB8AC3E}">
        <p14:creationId xmlns:p14="http://schemas.microsoft.com/office/powerpoint/2010/main" val="38331967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Resultado de imagen para cenicaf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4053" y="3616870"/>
            <a:ext cx="1211888" cy="11327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54227" y="-7397"/>
            <a:ext cx="9733748" cy="707886"/>
          </a:xfrm>
          <a:prstGeom prst="rect">
            <a:avLst/>
          </a:prstGeom>
          <a:noFill/>
        </p:spPr>
        <p:txBody>
          <a:bodyPr wrap="square" rtlCol="0">
            <a:spAutoFit/>
          </a:bodyPr>
          <a:lstStyle/>
          <a:p>
            <a:pPr algn="ctr"/>
            <a:r>
              <a:rPr lang="es-CO" sz="4000" b="1" dirty="0" smtClean="0">
                <a:solidFill>
                  <a:srgbClr val="C00000"/>
                </a:solidFill>
                <a:cs typeface="Arial" pitchFamily="34" charset="0"/>
                <a:sym typeface="Arial"/>
              </a:rPr>
              <a:t>Cómo buscamos información en agricultura?</a:t>
            </a:r>
            <a:endParaRPr lang="es-CO" sz="1600" dirty="0"/>
          </a:p>
        </p:txBody>
      </p:sp>
      <p:pic>
        <p:nvPicPr>
          <p:cNvPr id="5" name="Imagen 4"/>
          <p:cNvPicPr>
            <a:picLocks noChangeAspect="1"/>
          </p:cNvPicPr>
          <p:nvPr/>
        </p:nvPicPr>
        <p:blipFill rotWithShape="1">
          <a:blip r:embed="rId4">
            <a:extLst>
              <a:ext uri="{28A0092B-C50C-407E-A947-70E740481C1C}">
                <a14:useLocalDpi xmlns:a14="http://schemas.microsoft.com/office/drawing/2010/main" val="0"/>
              </a:ext>
            </a:extLst>
          </a:blip>
          <a:srcRect l="18594" r="4782"/>
          <a:stretch/>
        </p:blipFill>
        <p:spPr>
          <a:xfrm>
            <a:off x="725594" y="1773986"/>
            <a:ext cx="2139617" cy="1219200"/>
          </a:xfrm>
          <a:prstGeom prst="rect">
            <a:avLst/>
          </a:prstGeom>
        </p:spPr>
      </p:pic>
      <p:grpSp>
        <p:nvGrpSpPr>
          <p:cNvPr id="13" name="Group 12"/>
          <p:cNvGrpSpPr/>
          <p:nvPr/>
        </p:nvGrpSpPr>
        <p:grpSpPr>
          <a:xfrm>
            <a:off x="934253" y="4486100"/>
            <a:ext cx="2456768" cy="1777284"/>
            <a:chOff x="980807" y="1222365"/>
            <a:chExt cx="2456768" cy="1777284"/>
          </a:xfrm>
        </p:grpSpPr>
        <p:pic>
          <p:nvPicPr>
            <p:cNvPr id="3"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34377" t="4927" r="51555" b="15102"/>
            <a:stretch/>
          </p:blipFill>
          <p:spPr bwMode="auto">
            <a:xfrm>
              <a:off x="980807" y="1222365"/>
              <a:ext cx="914400" cy="17772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2005015" y="1708079"/>
              <a:ext cx="1432560" cy="646331"/>
            </a:xfrm>
            <a:prstGeom prst="rect">
              <a:avLst/>
            </a:prstGeom>
            <a:noFill/>
          </p:spPr>
          <p:txBody>
            <a:bodyPr wrap="square" rtlCol="0">
              <a:spAutoFit/>
            </a:bodyPr>
            <a:lstStyle/>
            <a:p>
              <a:r>
                <a:rPr lang="en-US" dirty="0" smtClean="0"/>
                <a:t>Aplicaciones mobiles.</a:t>
              </a:r>
              <a:endParaRPr lang="es-CO" dirty="0"/>
            </a:p>
          </p:txBody>
        </p:sp>
      </p:grpSp>
      <p:sp>
        <p:nvSpPr>
          <p:cNvPr id="8" name="TextBox 7"/>
          <p:cNvSpPr txBox="1"/>
          <p:nvPr/>
        </p:nvSpPr>
        <p:spPr>
          <a:xfrm>
            <a:off x="1070734" y="731652"/>
            <a:ext cx="1949147" cy="646331"/>
          </a:xfrm>
          <a:prstGeom prst="rect">
            <a:avLst/>
          </a:prstGeom>
          <a:noFill/>
        </p:spPr>
        <p:txBody>
          <a:bodyPr wrap="square" rtlCol="0">
            <a:spAutoFit/>
          </a:bodyPr>
          <a:lstStyle/>
          <a:p>
            <a:pPr algn="ctr"/>
            <a:r>
              <a:rPr lang="es-CO" dirty="0" smtClean="0"/>
              <a:t>Registros de cosecha.</a:t>
            </a:r>
            <a:endParaRPr lang="es-CO" dirty="0"/>
          </a:p>
        </p:txBody>
      </p:sp>
      <p:grpSp>
        <p:nvGrpSpPr>
          <p:cNvPr id="11" name="Group 10"/>
          <p:cNvGrpSpPr/>
          <p:nvPr/>
        </p:nvGrpSpPr>
        <p:grpSpPr>
          <a:xfrm>
            <a:off x="8755763" y="814460"/>
            <a:ext cx="2583047" cy="2411151"/>
            <a:chOff x="8510483" y="492592"/>
            <a:chExt cx="2583047" cy="2411151"/>
          </a:xfrm>
        </p:grpSpPr>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r="54526"/>
            <a:stretch/>
          </p:blipFill>
          <p:spPr>
            <a:xfrm>
              <a:off x="8823933" y="492592"/>
              <a:ext cx="2209800" cy="1671931"/>
            </a:xfrm>
            <a:prstGeom prst="rect">
              <a:avLst/>
            </a:prstGeom>
          </p:spPr>
        </p:pic>
        <p:sp>
          <p:nvSpPr>
            <p:cNvPr id="9" name="TextBox 8"/>
            <p:cNvSpPr txBox="1"/>
            <p:nvPr/>
          </p:nvSpPr>
          <p:spPr>
            <a:xfrm>
              <a:off x="8510483" y="2257412"/>
              <a:ext cx="2583047" cy="646331"/>
            </a:xfrm>
            <a:prstGeom prst="rect">
              <a:avLst/>
            </a:prstGeom>
            <a:noFill/>
          </p:spPr>
          <p:txBody>
            <a:bodyPr wrap="square" rtlCol="0">
              <a:spAutoFit/>
            </a:bodyPr>
            <a:lstStyle/>
            <a:p>
              <a:r>
                <a:rPr lang="es-CO" dirty="0" smtClean="0"/>
                <a:t>Plataformas web para registro y reporte.</a:t>
              </a:r>
              <a:endParaRPr lang="es-CO" dirty="0"/>
            </a:p>
          </p:txBody>
        </p:sp>
      </p:grpSp>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45199" y="4155149"/>
            <a:ext cx="1180507" cy="1058607"/>
          </a:xfrm>
          <a:prstGeom prst="rect">
            <a:avLst/>
          </a:prstGeom>
        </p:spPr>
      </p:pic>
      <p:sp>
        <p:nvSpPr>
          <p:cNvPr id="12" name="AutoShape 2" descr="Resultado de imagen para fenalce">
            <a:hlinkClick r:id="rId8"/>
          </p:cNvPr>
          <p:cNvSpPr>
            <a:spLocks noChangeAspect="1" noChangeArrowheads="1"/>
          </p:cNvSpPr>
          <p:nvPr/>
        </p:nvSpPr>
        <p:spPr bwMode="auto">
          <a:xfrm>
            <a:off x="1679576" y="-639763"/>
            <a:ext cx="3057525" cy="13335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55763" y="5175123"/>
            <a:ext cx="1608473" cy="741405"/>
          </a:xfrm>
          <a:prstGeom prst="rect">
            <a:avLst/>
          </a:prstGeom>
        </p:spPr>
      </p:pic>
      <p:pic>
        <p:nvPicPr>
          <p:cNvPr id="7174" name="Picture 6" descr="Resultado de imagen para cenicaña"/>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165939" y="4440902"/>
            <a:ext cx="1073667" cy="107366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7633625" y="5883901"/>
            <a:ext cx="3253151" cy="646331"/>
          </a:xfrm>
          <a:prstGeom prst="rect">
            <a:avLst/>
          </a:prstGeom>
          <a:noFill/>
        </p:spPr>
        <p:txBody>
          <a:bodyPr wrap="square" rtlCol="0">
            <a:spAutoFit/>
          </a:bodyPr>
          <a:lstStyle/>
          <a:p>
            <a:r>
              <a:rPr lang="es-CO" dirty="0" smtClean="0"/>
              <a:t>Gremios y centros de investigación.</a:t>
            </a:r>
            <a:endParaRPr lang="es-CO" dirty="0"/>
          </a:p>
        </p:txBody>
      </p:sp>
      <p:grpSp>
        <p:nvGrpSpPr>
          <p:cNvPr id="15" name="Group 14"/>
          <p:cNvGrpSpPr/>
          <p:nvPr/>
        </p:nvGrpSpPr>
        <p:grpSpPr>
          <a:xfrm>
            <a:off x="4514153" y="722765"/>
            <a:ext cx="2106712" cy="2799890"/>
            <a:chOff x="1400153" y="3826260"/>
            <a:chExt cx="2583047" cy="2799890"/>
          </a:xfrm>
        </p:grpSpPr>
        <p:pic>
          <p:nvPicPr>
            <p:cNvPr id="18" name="Imagen 3"/>
            <p:cNvPicPr>
              <a:picLocks noChangeAspect="1"/>
            </p:cNvPicPr>
            <p:nvPr/>
          </p:nvPicPr>
          <p:blipFill>
            <a:blip r:embed="rId11"/>
            <a:stretch>
              <a:fillRect/>
            </a:stretch>
          </p:blipFill>
          <p:spPr>
            <a:xfrm>
              <a:off x="2147520" y="4526147"/>
              <a:ext cx="919280" cy="2100003"/>
            </a:xfrm>
            <a:prstGeom prst="rect">
              <a:avLst/>
            </a:prstGeom>
          </p:spPr>
        </p:pic>
        <p:sp>
          <p:nvSpPr>
            <p:cNvPr id="19" name="TextBox 18"/>
            <p:cNvSpPr txBox="1"/>
            <p:nvPr/>
          </p:nvSpPr>
          <p:spPr>
            <a:xfrm>
              <a:off x="1400153" y="3826260"/>
              <a:ext cx="2583047" cy="923330"/>
            </a:xfrm>
            <a:prstGeom prst="rect">
              <a:avLst/>
            </a:prstGeom>
            <a:noFill/>
          </p:spPr>
          <p:txBody>
            <a:bodyPr wrap="square" rtlCol="0">
              <a:spAutoFit/>
            </a:bodyPr>
            <a:lstStyle/>
            <a:p>
              <a:pPr algn="ctr"/>
              <a:r>
                <a:rPr lang="es-CO" dirty="0" smtClean="0"/>
                <a:t>Estaciones meteorológicas de IDEAM.</a:t>
              </a:r>
              <a:endParaRPr lang="es-CO" dirty="0"/>
            </a:p>
          </p:txBody>
        </p:sp>
      </p:grpSp>
      <p:grpSp>
        <p:nvGrpSpPr>
          <p:cNvPr id="16" name="Group 15"/>
          <p:cNvGrpSpPr/>
          <p:nvPr/>
        </p:nvGrpSpPr>
        <p:grpSpPr>
          <a:xfrm>
            <a:off x="5442941" y="3280204"/>
            <a:ext cx="2209800" cy="1825192"/>
            <a:chOff x="4882819" y="3190700"/>
            <a:chExt cx="2209800" cy="1825192"/>
          </a:xfrm>
        </p:grpSpPr>
        <p:pic>
          <p:nvPicPr>
            <p:cNvPr id="20" name="Picture 19"/>
            <p:cNvPicPr>
              <a:picLocks noChangeAspect="1"/>
            </p:cNvPicPr>
            <p:nvPr/>
          </p:nvPicPr>
          <p:blipFill rotWithShape="1">
            <a:blip r:embed="rId12">
              <a:extLst>
                <a:ext uri="{28A0092B-C50C-407E-A947-70E740481C1C}">
                  <a14:useLocalDpi xmlns:a14="http://schemas.microsoft.com/office/drawing/2010/main" val="0"/>
                </a:ext>
              </a:extLst>
            </a:blip>
            <a:srcRect l="19389" t="5916" r="18829"/>
            <a:stretch/>
          </p:blipFill>
          <p:spPr>
            <a:xfrm>
              <a:off x="5190711" y="3190700"/>
              <a:ext cx="1424787" cy="1295400"/>
            </a:xfrm>
            <a:prstGeom prst="rect">
              <a:avLst/>
            </a:prstGeom>
          </p:spPr>
        </p:pic>
        <p:sp>
          <p:nvSpPr>
            <p:cNvPr id="21" name="TextBox 20"/>
            <p:cNvSpPr txBox="1"/>
            <p:nvPr/>
          </p:nvSpPr>
          <p:spPr>
            <a:xfrm>
              <a:off x="4882819" y="4646560"/>
              <a:ext cx="2209800" cy="369332"/>
            </a:xfrm>
            <a:prstGeom prst="rect">
              <a:avLst/>
            </a:prstGeom>
            <a:noFill/>
          </p:spPr>
          <p:txBody>
            <a:bodyPr wrap="square" rtlCol="0">
              <a:spAutoFit/>
            </a:bodyPr>
            <a:lstStyle/>
            <a:p>
              <a:r>
                <a:rPr lang="es-CO" dirty="0" smtClean="0"/>
                <a:t>Percepción remota.</a:t>
              </a:r>
              <a:endParaRPr lang="es-CO" dirty="0"/>
            </a:p>
          </p:txBody>
        </p:sp>
      </p:grpSp>
      <p:pic>
        <p:nvPicPr>
          <p:cNvPr id="6" name="Picture 5"/>
          <p:cNvPicPr>
            <a:picLocks noChangeAspect="1"/>
          </p:cNvPicPr>
          <p:nvPr/>
        </p:nvPicPr>
        <p:blipFill rotWithShape="1">
          <a:blip r:embed="rId13">
            <a:extLst>
              <a:ext uri="{28A0092B-C50C-407E-A947-70E740481C1C}">
                <a14:useLocalDpi xmlns:a14="http://schemas.microsoft.com/office/drawing/2010/main" val="0"/>
              </a:ext>
            </a:extLst>
          </a:blip>
          <a:srcRect l="10656" t="2832" r="9096" b="26424"/>
          <a:stretch/>
        </p:blipFill>
        <p:spPr>
          <a:xfrm>
            <a:off x="3788626" y="5071230"/>
            <a:ext cx="1861457" cy="1232012"/>
          </a:xfrm>
          <a:prstGeom prst="ellipse">
            <a:avLst/>
          </a:prstGeom>
        </p:spPr>
      </p:pic>
      <p:sp>
        <p:nvSpPr>
          <p:cNvPr id="22" name="TextBox 21"/>
          <p:cNvSpPr txBox="1"/>
          <p:nvPr/>
        </p:nvSpPr>
        <p:spPr>
          <a:xfrm>
            <a:off x="5813547" y="6263364"/>
            <a:ext cx="1104900" cy="369332"/>
          </a:xfrm>
          <a:prstGeom prst="rect">
            <a:avLst/>
          </a:prstGeom>
          <a:noFill/>
        </p:spPr>
        <p:txBody>
          <a:bodyPr wrap="square" rtlCol="0">
            <a:spAutoFit/>
          </a:bodyPr>
          <a:lstStyle/>
          <a:p>
            <a:r>
              <a:rPr lang="es-CO" dirty="0" smtClean="0"/>
              <a:t>Drones</a:t>
            </a:r>
            <a:endParaRPr lang="es-CO" dirty="0"/>
          </a:p>
        </p:txBody>
      </p:sp>
    </p:spTree>
    <p:extLst>
      <p:ext uri="{BB962C8B-B14F-4D97-AF65-F5344CB8AC3E}">
        <p14:creationId xmlns:p14="http://schemas.microsoft.com/office/powerpoint/2010/main" val="2416499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5800" y="430145"/>
            <a:ext cx="1981200" cy="4336211"/>
          </a:xfrm>
          <a:prstGeom prst="rect">
            <a:avLst/>
          </a:prstGeom>
        </p:spPr>
      </p:pic>
      <p:sp>
        <p:nvSpPr>
          <p:cNvPr id="5122" name="Slide Number Placeholder 3"/>
          <p:cNvSpPr>
            <a:spLocks noGrp="1"/>
          </p:cNvSpPr>
          <p:nvPr>
            <p:ph type="sldNum" sz="quarter" idx="4294967295"/>
          </p:nvPr>
        </p:nvSpPr>
        <p:spPr bwMode="auto">
          <a:xfrm>
            <a:off x="8534400" y="6356352"/>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32" indent="-285744"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2971" indent="-228594"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160" indent="-228594"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349" indent="-228594"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537" indent="-228594"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726" indent="-228594"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8914" indent="-228594"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103" indent="-228594"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fld id="{056DA00C-F2BD-4AEB-8E99-1F9834D4D235}" type="slidenum">
              <a:rPr lang="en-US" altLang="en-US" sz="1200">
                <a:solidFill>
                  <a:srgbClr val="898989"/>
                </a:solidFill>
              </a:rPr>
              <a:pPr eaLnBrk="1" hangingPunct="1">
                <a:spcBef>
                  <a:spcPct val="0"/>
                </a:spcBef>
                <a:buFontTx/>
                <a:buNone/>
              </a:pPr>
              <a:t>4</a:t>
            </a:fld>
            <a:endParaRPr lang="en-US" altLang="en-US" sz="1200">
              <a:solidFill>
                <a:srgbClr val="898989"/>
              </a:solidFill>
            </a:endParaRPr>
          </a:p>
        </p:txBody>
      </p:sp>
      <p:sp>
        <p:nvSpPr>
          <p:cNvPr id="3" name="TextBox 2"/>
          <p:cNvSpPr txBox="1"/>
          <p:nvPr/>
        </p:nvSpPr>
        <p:spPr>
          <a:xfrm>
            <a:off x="1828800" y="76200"/>
            <a:ext cx="8001000" cy="707886"/>
          </a:xfrm>
          <a:prstGeom prst="rect">
            <a:avLst/>
          </a:prstGeom>
          <a:noFill/>
        </p:spPr>
        <p:txBody>
          <a:bodyPr wrap="square" rtlCol="0">
            <a:spAutoFit/>
          </a:bodyPr>
          <a:lstStyle/>
          <a:p>
            <a:r>
              <a:rPr lang="es-CO" sz="4000" b="1" dirty="0">
                <a:solidFill>
                  <a:srgbClr val="C00000"/>
                </a:solidFill>
                <a:cs typeface="Arial" pitchFamily="34" charset="0"/>
                <a:sym typeface="Arial"/>
              </a:rPr>
              <a:t>A qué necesidad</a:t>
            </a:r>
            <a:r>
              <a:rPr lang="es-CO" sz="2800" b="1" dirty="0">
                <a:latin typeface="Arial"/>
                <a:ea typeface="Arial"/>
                <a:cs typeface="Calibri" pitchFamily="34" charset="0"/>
                <a:sym typeface="Arial"/>
              </a:rPr>
              <a:t> </a:t>
            </a:r>
            <a:r>
              <a:rPr lang="es-CO" sz="4000" b="1" dirty="0">
                <a:solidFill>
                  <a:srgbClr val="C00000"/>
                </a:solidFill>
                <a:cs typeface="Arial" pitchFamily="34" charset="0"/>
                <a:sym typeface="Arial"/>
              </a:rPr>
              <a:t>responde?</a:t>
            </a:r>
            <a:endParaRPr lang="es-CO" sz="1600" dirty="0"/>
          </a:p>
        </p:txBody>
      </p:sp>
      <p:sp>
        <p:nvSpPr>
          <p:cNvPr id="6" name="Rectangle 5"/>
          <p:cNvSpPr/>
          <p:nvPr/>
        </p:nvSpPr>
        <p:spPr>
          <a:xfrm>
            <a:off x="261258" y="963388"/>
            <a:ext cx="9851572" cy="5016758"/>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s-CO" sz="3200" b="1" dirty="0"/>
              <a:t>Qué sembrar, dónde, cómo, cuándo</a:t>
            </a:r>
          </a:p>
          <a:p>
            <a:pPr algn="just"/>
            <a:endParaRPr lang="es-CO" sz="900" b="1" dirty="0"/>
          </a:p>
          <a:p>
            <a:pPr algn="ctr"/>
            <a:endParaRPr lang="en-US" sz="1000" b="1" dirty="0"/>
          </a:p>
          <a:p>
            <a:pPr algn="ctr"/>
            <a:endParaRPr lang="en-US" sz="900" b="1" dirty="0" smtClean="0"/>
          </a:p>
          <a:p>
            <a:pPr algn="ctr"/>
            <a:r>
              <a:rPr lang="en-US" sz="900" b="1" dirty="0" smtClean="0"/>
              <a:t> </a:t>
            </a:r>
            <a:endParaRPr lang="en-US" sz="900" b="1" dirty="0"/>
          </a:p>
          <a:p>
            <a:pPr algn="ctr"/>
            <a:endParaRPr lang="en-US" sz="900" b="1" dirty="0" smtClean="0"/>
          </a:p>
          <a:p>
            <a:pPr algn="ctr"/>
            <a:endParaRPr lang="en-US" sz="900" b="1" dirty="0"/>
          </a:p>
          <a:p>
            <a:pPr algn="ctr"/>
            <a:endParaRPr lang="es-CO" sz="900" b="1" dirty="0"/>
          </a:p>
          <a:p>
            <a:pPr algn="just"/>
            <a:endParaRPr lang="es-CO" sz="2000" b="1" dirty="0" smtClean="0"/>
          </a:p>
          <a:p>
            <a:pPr marL="800080" lvl="1" indent="-342891" algn="just">
              <a:buFont typeface="Arial" panose="020B0604020202020204" pitchFamily="34" charset="0"/>
              <a:buChar char="•"/>
            </a:pPr>
            <a:r>
              <a:rPr lang="es-CO" sz="2000" dirty="0" smtClean="0"/>
              <a:t>Experiencias </a:t>
            </a:r>
            <a:r>
              <a:rPr lang="es-CO" sz="2000" dirty="0"/>
              <a:t>exitosas</a:t>
            </a:r>
          </a:p>
          <a:p>
            <a:pPr marL="800080" lvl="1" indent="-342891" algn="just">
              <a:buFont typeface="Arial" panose="020B0604020202020204" pitchFamily="34" charset="0"/>
              <a:buChar char="•"/>
            </a:pPr>
            <a:r>
              <a:rPr lang="es-CO" sz="2000" dirty="0"/>
              <a:t>Incentivos</a:t>
            </a:r>
          </a:p>
          <a:p>
            <a:pPr marL="800080" lvl="1" indent="-342891" algn="just">
              <a:buFont typeface="Arial" panose="020B0604020202020204" pitchFamily="34" charset="0"/>
              <a:buChar char="•"/>
            </a:pPr>
            <a:r>
              <a:rPr lang="es-CO" sz="2000" dirty="0" smtClean="0"/>
              <a:t>Tendencias-Mercados</a:t>
            </a:r>
            <a:endParaRPr lang="es-CO" sz="2000" dirty="0"/>
          </a:p>
          <a:p>
            <a:pPr marL="800080" lvl="1" indent="-342891" algn="just">
              <a:buFont typeface="Arial" panose="020B0604020202020204" pitchFamily="34" charset="0"/>
              <a:buChar char="•"/>
            </a:pPr>
            <a:r>
              <a:rPr lang="es-CO" sz="2000" dirty="0"/>
              <a:t>Conocimiento de expertos</a:t>
            </a:r>
          </a:p>
          <a:p>
            <a:pPr marL="457189" indent="-457189" algn="just">
              <a:buFont typeface="Arial" panose="020B0604020202020204" pitchFamily="34" charset="0"/>
              <a:buChar char="•"/>
            </a:pPr>
            <a:endParaRPr lang="es-CO" sz="2000" b="1" dirty="0"/>
          </a:p>
          <a:p>
            <a:pPr algn="just"/>
            <a:r>
              <a:rPr lang="es-CO" sz="2000" b="1" dirty="0"/>
              <a:t>Diferentes de metodologías de extensión:</a:t>
            </a:r>
          </a:p>
          <a:p>
            <a:pPr marL="800080" lvl="1" indent="-342891" algn="just">
              <a:buFont typeface="Arial" panose="020B0604020202020204" pitchFamily="34" charset="0"/>
              <a:buChar char="•"/>
            </a:pPr>
            <a:r>
              <a:rPr lang="es-CO" sz="2000" dirty="0"/>
              <a:t>Top-Down</a:t>
            </a:r>
          </a:p>
          <a:p>
            <a:pPr marL="800080" lvl="1" indent="-342891" algn="just">
              <a:buFont typeface="Arial" panose="020B0604020202020204" pitchFamily="34" charset="0"/>
              <a:buChar char="•"/>
            </a:pPr>
            <a:r>
              <a:rPr lang="es-CO" sz="2000" dirty="0"/>
              <a:t>Agricultor por </a:t>
            </a:r>
            <a:r>
              <a:rPr lang="es-CO" sz="2000" dirty="0" smtClean="0"/>
              <a:t>agricultor (Asistencias técnica)</a:t>
            </a:r>
            <a:endParaRPr lang="es-CO" sz="2000" dirty="0"/>
          </a:p>
          <a:p>
            <a:pPr marL="800080" lvl="1" indent="-342891" algn="just">
              <a:buFont typeface="Arial" panose="020B0604020202020204" pitchFamily="34" charset="0"/>
              <a:buChar char="•"/>
            </a:pPr>
            <a:r>
              <a:rPr lang="es-CO" sz="2000" dirty="0"/>
              <a:t>Grupos </a:t>
            </a:r>
            <a:r>
              <a:rPr lang="es-CO" sz="2000" dirty="0" smtClean="0"/>
              <a:t>(</a:t>
            </a:r>
            <a:r>
              <a:rPr lang="es-CO" sz="2000" dirty="0" err="1" smtClean="0"/>
              <a:t>CropCheck</a:t>
            </a:r>
            <a:r>
              <a:rPr lang="es-CO" sz="2000" dirty="0"/>
              <a:t>, GTT, </a:t>
            </a:r>
            <a:r>
              <a:rPr lang="es-CO" sz="2000" dirty="0" err="1"/>
              <a:t>ECAs</a:t>
            </a:r>
            <a:r>
              <a:rPr lang="es-CO" sz="2000" dirty="0"/>
              <a:t>, parcelas demostrativas, </a:t>
            </a:r>
            <a:r>
              <a:rPr lang="es-CO" sz="2000" dirty="0" smtClean="0"/>
              <a:t>benchmarking)</a:t>
            </a:r>
            <a:endParaRPr lang="es-CO" sz="2000" dirty="0"/>
          </a:p>
          <a:p>
            <a:pPr marL="342891" indent="-342891" algn="just">
              <a:buFont typeface="Arial" panose="020B0604020202020204" pitchFamily="34" charset="0"/>
              <a:buChar char="•"/>
            </a:pPr>
            <a:endParaRPr lang="es-CO" sz="2400" dirty="0"/>
          </a:p>
        </p:txBody>
      </p:sp>
      <p:sp>
        <p:nvSpPr>
          <p:cNvPr id="2" name="Rectangle 1"/>
          <p:cNvSpPr/>
          <p:nvPr/>
        </p:nvSpPr>
        <p:spPr>
          <a:xfrm>
            <a:off x="-286163" y="2398195"/>
            <a:ext cx="8591963" cy="400110"/>
          </a:xfrm>
          <a:prstGeom prst="rect">
            <a:avLst/>
          </a:prstGeom>
        </p:spPr>
        <p:txBody>
          <a:bodyPr wrap="square">
            <a:spAutoFit/>
          </a:bodyPr>
          <a:lstStyle/>
          <a:p>
            <a:pPr algn="ctr"/>
            <a:r>
              <a:rPr lang="es-CO" sz="2000" b="1" dirty="0">
                <a:latin typeface="+mn-lt"/>
              </a:rPr>
              <a:t>Tradicionalmente</a:t>
            </a:r>
            <a:r>
              <a:rPr lang="en-US" sz="2000" b="1" dirty="0">
                <a:latin typeface="+mn-lt"/>
              </a:rPr>
              <a:t> </a:t>
            </a:r>
            <a:r>
              <a:rPr lang="es-CO" sz="2000" b="1" dirty="0">
                <a:latin typeface="+mn-lt"/>
              </a:rPr>
              <a:t>las decisiones por agricultores han sido basadas en:</a:t>
            </a:r>
            <a:endParaRPr lang="en-US" sz="2000" b="1" dirty="0">
              <a:latin typeface="+mn-lt"/>
            </a:endParaRPr>
          </a:p>
        </p:txBody>
      </p:sp>
    </p:spTree>
    <p:extLst>
      <p:ext uri="{BB962C8B-B14F-4D97-AF65-F5344CB8AC3E}">
        <p14:creationId xmlns:p14="http://schemas.microsoft.com/office/powerpoint/2010/main" val="3236071345"/>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 name="TextBox 7"/>
          <p:cNvSpPr txBox="1"/>
          <p:nvPr/>
        </p:nvSpPr>
        <p:spPr>
          <a:xfrm>
            <a:off x="1751909" y="5054374"/>
            <a:ext cx="8578714" cy="584775"/>
          </a:xfrm>
          <a:prstGeom prst="rect">
            <a:avLst/>
          </a:prstGeom>
          <a:noFill/>
        </p:spPr>
        <p:txBody>
          <a:bodyPr wrap="square" rtlCol="0">
            <a:spAutoFit/>
          </a:bodyPr>
          <a:lstStyle/>
          <a:p>
            <a:pPr algn="just"/>
            <a:r>
              <a:rPr lang="es-CO" sz="3200" b="1" dirty="0" smtClean="0"/>
              <a:t>Descubrir</a:t>
            </a:r>
            <a:r>
              <a:rPr lang="es-CO" sz="2000" b="1" dirty="0" smtClean="0"/>
              <a:t> señales (combinación de factores) – Metodologías flexibles !!!</a:t>
            </a:r>
            <a:endParaRPr lang="es-CO" sz="2000" b="1" dirty="0"/>
          </a:p>
        </p:txBody>
      </p:sp>
      <p:pic>
        <p:nvPicPr>
          <p:cNvPr id="13"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0600" y="1689740"/>
            <a:ext cx="1728192" cy="14492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2286470" y="1860082"/>
            <a:ext cx="457200" cy="584775"/>
          </a:xfrm>
          <a:prstGeom prst="rect">
            <a:avLst/>
          </a:prstGeom>
          <a:noFill/>
        </p:spPr>
        <p:txBody>
          <a:bodyPr wrap="square" rtlCol="0">
            <a:spAutoFit/>
          </a:bodyPr>
          <a:lstStyle/>
          <a:p>
            <a:r>
              <a:rPr lang="en-US" sz="3200" b="1" dirty="0"/>
              <a:t>+</a:t>
            </a:r>
          </a:p>
        </p:txBody>
      </p:sp>
      <p:sp>
        <p:nvSpPr>
          <p:cNvPr id="16" name="TextBox 15"/>
          <p:cNvSpPr txBox="1"/>
          <p:nvPr/>
        </p:nvSpPr>
        <p:spPr>
          <a:xfrm>
            <a:off x="4403421" y="1878440"/>
            <a:ext cx="457200" cy="584775"/>
          </a:xfrm>
          <a:prstGeom prst="rect">
            <a:avLst/>
          </a:prstGeom>
          <a:noFill/>
        </p:spPr>
        <p:txBody>
          <a:bodyPr wrap="square" rtlCol="0">
            <a:spAutoFit/>
          </a:bodyPr>
          <a:lstStyle/>
          <a:p>
            <a:r>
              <a:rPr lang="en-US" sz="3200" b="1" dirty="0"/>
              <a:t>+</a:t>
            </a:r>
          </a:p>
        </p:txBody>
      </p:sp>
      <p:sp>
        <p:nvSpPr>
          <p:cNvPr id="17" name="TextBox 16"/>
          <p:cNvSpPr txBox="1"/>
          <p:nvPr/>
        </p:nvSpPr>
        <p:spPr>
          <a:xfrm>
            <a:off x="7936330" y="1838086"/>
            <a:ext cx="457200" cy="584775"/>
          </a:xfrm>
          <a:prstGeom prst="rect">
            <a:avLst/>
          </a:prstGeom>
          <a:noFill/>
        </p:spPr>
        <p:txBody>
          <a:bodyPr wrap="square" rtlCol="0">
            <a:spAutoFit/>
          </a:bodyPr>
          <a:lstStyle/>
          <a:p>
            <a:r>
              <a:rPr lang="en-US" sz="3200" dirty="0"/>
              <a:t>=</a:t>
            </a:r>
          </a:p>
        </p:txBody>
      </p:sp>
      <p:sp>
        <p:nvSpPr>
          <p:cNvPr id="19" name="TextBox 18"/>
          <p:cNvSpPr txBox="1"/>
          <p:nvPr/>
        </p:nvSpPr>
        <p:spPr>
          <a:xfrm>
            <a:off x="863600" y="2891055"/>
            <a:ext cx="11328400" cy="707886"/>
          </a:xfrm>
          <a:prstGeom prst="rect">
            <a:avLst/>
          </a:prstGeom>
          <a:noFill/>
        </p:spPr>
        <p:txBody>
          <a:bodyPr wrap="square" rtlCol="0">
            <a:spAutoFit/>
          </a:bodyPr>
          <a:lstStyle/>
          <a:p>
            <a:r>
              <a:rPr lang="es-CO" sz="2000" b="1" dirty="0" smtClean="0"/>
              <a:t>Clima                          </a:t>
            </a:r>
            <a:r>
              <a:rPr lang="es-CO" b="1" dirty="0" smtClean="0"/>
              <a:t>Suelo                           Manejo agronómico                                      Productividad</a:t>
            </a:r>
          </a:p>
          <a:p>
            <a:r>
              <a:rPr lang="es-CO" b="1" dirty="0" smtClean="0"/>
              <a:t>							</a:t>
            </a:r>
            <a:endParaRPr lang="es-CO" sz="2000" b="1" dirty="0"/>
          </a:p>
        </p:txBody>
      </p:sp>
      <p:sp>
        <p:nvSpPr>
          <p:cNvPr id="18" name="TextBox 17"/>
          <p:cNvSpPr txBox="1"/>
          <p:nvPr/>
        </p:nvSpPr>
        <p:spPr>
          <a:xfrm>
            <a:off x="2286470" y="5877188"/>
            <a:ext cx="7815554" cy="830997"/>
          </a:xfrm>
          <a:prstGeom prst="rect">
            <a:avLst/>
          </a:prstGeom>
          <a:noFill/>
        </p:spPr>
        <p:txBody>
          <a:bodyPr wrap="square" rtlCol="0">
            <a:spAutoFit/>
          </a:bodyPr>
          <a:lstStyle/>
          <a:p>
            <a:r>
              <a:rPr lang="es-CO" sz="2400" b="1" dirty="0" smtClean="0"/>
              <a:t>   % ?      +       % ?  +             %?              = A Explicar (100 %) </a:t>
            </a:r>
          </a:p>
          <a:p>
            <a:endParaRPr lang="es-CO" sz="2400" b="1" dirty="0"/>
          </a:p>
        </p:txBody>
      </p:sp>
      <p:sp>
        <p:nvSpPr>
          <p:cNvPr id="20" name="TextBox 19"/>
          <p:cNvSpPr txBox="1"/>
          <p:nvPr/>
        </p:nvSpPr>
        <p:spPr>
          <a:xfrm>
            <a:off x="974421" y="4531154"/>
            <a:ext cx="6858000" cy="523220"/>
          </a:xfrm>
          <a:prstGeom prst="rect">
            <a:avLst/>
          </a:prstGeom>
          <a:noFill/>
        </p:spPr>
        <p:txBody>
          <a:bodyPr wrap="square" rtlCol="0">
            <a:spAutoFit/>
          </a:bodyPr>
          <a:lstStyle/>
          <a:p>
            <a:r>
              <a:rPr lang="es-CO" sz="2800" b="1" dirty="0">
                <a:solidFill>
                  <a:srgbClr val="FF0000"/>
                </a:solidFill>
                <a:effectLst>
                  <a:outerShdw blurRad="38100" dist="38100" dir="2700000" algn="tl">
                    <a:srgbClr val="000000">
                      <a:alpha val="43137"/>
                    </a:srgbClr>
                  </a:outerShdw>
                </a:effectLst>
              </a:rPr>
              <a:t>PARA: </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5253" y="1375530"/>
            <a:ext cx="1245097" cy="1399631"/>
          </a:xfrm>
          <a:prstGeom prst="rect">
            <a:avLst/>
          </a:prstGeom>
        </p:spPr>
      </p:pic>
      <p:pic>
        <p:nvPicPr>
          <p:cNvPr id="24" name="Picture 23" descr="C:\Users\sylvain\AppData\Local\Microsoft\Windows\Temporary Internet Files\Content.IE5\PCJX7HB3\MC900432587[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985" y="1442482"/>
            <a:ext cx="1549161" cy="113107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27067" y="1344512"/>
            <a:ext cx="1531913" cy="1387796"/>
          </a:xfrm>
          <a:prstGeom prst="rect">
            <a:avLst/>
          </a:prstGeom>
        </p:spPr>
      </p:pic>
      <p:sp>
        <p:nvSpPr>
          <p:cNvPr id="21" name="TextBox 20"/>
          <p:cNvSpPr txBox="1"/>
          <p:nvPr/>
        </p:nvSpPr>
        <p:spPr>
          <a:xfrm>
            <a:off x="647843" y="3503965"/>
            <a:ext cx="3505200" cy="646331"/>
          </a:xfrm>
          <a:prstGeom prst="rect">
            <a:avLst/>
          </a:prstGeom>
          <a:solidFill>
            <a:schemeClr val="accent2">
              <a:lumMod val="40000"/>
              <a:lumOff val="60000"/>
            </a:schemeClr>
          </a:solidFill>
          <a:ln w="38100">
            <a:solidFill>
              <a:schemeClr val="accent2"/>
            </a:solidFill>
          </a:ln>
        </p:spPr>
        <p:txBody>
          <a:bodyPr wrap="square" rtlCol="0">
            <a:spAutoFit/>
          </a:bodyPr>
          <a:lstStyle/>
          <a:p>
            <a:pPr algn="ctr"/>
            <a:r>
              <a:rPr lang="es-CO" dirty="0"/>
              <a:t>Factores no </a:t>
            </a:r>
          </a:p>
          <a:p>
            <a:pPr algn="ctr"/>
            <a:r>
              <a:rPr lang="es-CO" dirty="0"/>
              <a:t>controlables</a:t>
            </a:r>
          </a:p>
        </p:txBody>
      </p:sp>
      <p:sp>
        <p:nvSpPr>
          <p:cNvPr id="22" name="TextBox 21"/>
          <p:cNvSpPr txBox="1"/>
          <p:nvPr/>
        </p:nvSpPr>
        <p:spPr>
          <a:xfrm>
            <a:off x="4632020" y="3664521"/>
            <a:ext cx="2895600" cy="369332"/>
          </a:xfrm>
          <a:prstGeom prst="rect">
            <a:avLst/>
          </a:prstGeom>
          <a:solidFill>
            <a:schemeClr val="accent3">
              <a:lumMod val="40000"/>
              <a:lumOff val="60000"/>
            </a:schemeClr>
          </a:solidFill>
          <a:ln w="38100">
            <a:solidFill>
              <a:schemeClr val="accent3"/>
            </a:solidFill>
          </a:ln>
        </p:spPr>
        <p:txBody>
          <a:bodyPr wrap="square" rtlCol="0">
            <a:spAutoFit/>
          </a:bodyPr>
          <a:lstStyle/>
          <a:p>
            <a:pPr algn="ctr"/>
            <a:r>
              <a:rPr lang="es-CO" dirty="0"/>
              <a:t>Factores controlables</a:t>
            </a:r>
          </a:p>
        </p:txBody>
      </p:sp>
      <p:sp>
        <p:nvSpPr>
          <p:cNvPr id="26" name="Rectangle 25"/>
          <p:cNvSpPr/>
          <p:nvPr/>
        </p:nvSpPr>
        <p:spPr>
          <a:xfrm>
            <a:off x="448289" y="150929"/>
            <a:ext cx="8367463" cy="584775"/>
          </a:xfrm>
          <a:prstGeom prst="rect">
            <a:avLst/>
          </a:prstGeom>
        </p:spPr>
        <p:txBody>
          <a:bodyPr wrap="square">
            <a:spAutoFit/>
          </a:bodyPr>
          <a:lstStyle/>
          <a:p>
            <a:r>
              <a:rPr lang="es-CO" sz="3200" b="1" dirty="0" smtClean="0">
                <a:solidFill>
                  <a:srgbClr val="C00000"/>
                </a:solidFill>
                <a:cs typeface="Arial" pitchFamily="34" charset="0"/>
              </a:rPr>
              <a:t>Qué proponemos ?</a:t>
            </a:r>
            <a:endParaRPr lang="es-CO" sz="3200" dirty="0"/>
          </a:p>
        </p:txBody>
      </p:sp>
      <p:cxnSp>
        <p:nvCxnSpPr>
          <p:cNvPr id="6" name="Straight Connector 5"/>
          <p:cNvCxnSpPr/>
          <p:nvPr/>
        </p:nvCxnSpPr>
        <p:spPr>
          <a:xfrm>
            <a:off x="10848813" y="1566111"/>
            <a:ext cx="1" cy="1448573"/>
          </a:xfrm>
          <a:prstGeom prst="line">
            <a:avLst/>
          </a:prstGeom>
        </p:spPr>
        <p:style>
          <a:lnRef idx="1">
            <a:schemeClr val="dk1"/>
          </a:lnRef>
          <a:fillRef idx="0">
            <a:schemeClr val="dk1"/>
          </a:fillRef>
          <a:effectRef idx="0">
            <a:schemeClr val="dk1"/>
          </a:effectRef>
          <a:fontRef idx="minor">
            <a:schemeClr val="tx1"/>
          </a:fontRef>
        </p:style>
      </p:cxnSp>
      <p:sp>
        <p:nvSpPr>
          <p:cNvPr id="11" name="TextBox 10"/>
          <p:cNvSpPr txBox="1"/>
          <p:nvPr/>
        </p:nvSpPr>
        <p:spPr>
          <a:xfrm>
            <a:off x="10848813" y="1409500"/>
            <a:ext cx="1002114" cy="369332"/>
          </a:xfrm>
          <a:prstGeom prst="rect">
            <a:avLst/>
          </a:prstGeom>
          <a:noFill/>
        </p:spPr>
        <p:txBody>
          <a:bodyPr wrap="square" rtlCol="0">
            <a:spAutoFit/>
          </a:bodyPr>
          <a:lstStyle/>
          <a:p>
            <a:pPr algn="ctr"/>
            <a:r>
              <a:rPr lang="en-US" dirty="0" smtClean="0"/>
              <a:t>Alto</a:t>
            </a:r>
            <a:endParaRPr lang="es-CO" dirty="0"/>
          </a:p>
        </p:txBody>
      </p:sp>
      <p:sp>
        <p:nvSpPr>
          <p:cNvPr id="23" name="TextBox 22"/>
          <p:cNvSpPr txBox="1"/>
          <p:nvPr/>
        </p:nvSpPr>
        <p:spPr>
          <a:xfrm>
            <a:off x="10865948" y="2891055"/>
            <a:ext cx="1002114" cy="369332"/>
          </a:xfrm>
          <a:prstGeom prst="rect">
            <a:avLst/>
          </a:prstGeom>
          <a:noFill/>
        </p:spPr>
        <p:txBody>
          <a:bodyPr wrap="square" rtlCol="0">
            <a:spAutoFit/>
          </a:bodyPr>
          <a:lstStyle/>
          <a:p>
            <a:pPr algn="ctr"/>
            <a:r>
              <a:rPr lang="en-US" dirty="0" err="1" smtClean="0"/>
              <a:t>Bajo</a:t>
            </a:r>
            <a:endParaRPr lang="es-CO" dirty="0"/>
          </a:p>
        </p:txBody>
      </p:sp>
      <p:cxnSp>
        <p:nvCxnSpPr>
          <p:cNvPr id="14" name="Straight Connector 13"/>
          <p:cNvCxnSpPr>
            <a:endCxn id="11" idx="1"/>
          </p:cNvCxnSpPr>
          <p:nvPr/>
        </p:nvCxnSpPr>
        <p:spPr>
          <a:xfrm flipH="1">
            <a:off x="10848813" y="1594166"/>
            <a:ext cx="201479" cy="0"/>
          </a:xfrm>
          <a:prstGeom prst="line">
            <a:avLst/>
          </a:prstGeom>
        </p:spPr>
        <p:style>
          <a:lnRef idx="1">
            <a:schemeClr val="dk1"/>
          </a:lnRef>
          <a:fillRef idx="0">
            <a:schemeClr val="dk1"/>
          </a:fillRef>
          <a:effectRef idx="0">
            <a:schemeClr val="dk1"/>
          </a:effectRef>
          <a:fontRef idx="minor">
            <a:schemeClr val="tx1"/>
          </a:fontRef>
        </p:style>
      </p:cxnSp>
      <p:cxnSp>
        <p:nvCxnSpPr>
          <p:cNvPr id="28" name="Straight Connector 27"/>
          <p:cNvCxnSpPr/>
          <p:nvPr/>
        </p:nvCxnSpPr>
        <p:spPr>
          <a:xfrm flipH="1">
            <a:off x="10869477" y="2994443"/>
            <a:ext cx="201479" cy="0"/>
          </a:xfrm>
          <a:prstGeom prst="line">
            <a:avLst/>
          </a:prstGeom>
        </p:spPr>
        <p:style>
          <a:lnRef idx="1">
            <a:schemeClr val="dk1"/>
          </a:lnRef>
          <a:fillRef idx="0">
            <a:schemeClr val="dk1"/>
          </a:fillRef>
          <a:effectRef idx="0">
            <a:schemeClr val="dk1"/>
          </a:effectRef>
          <a:fontRef idx="minor">
            <a:schemeClr val="tx1"/>
          </a:fontRef>
        </p:style>
      </p:cxnSp>
      <p:cxnSp>
        <p:nvCxnSpPr>
          <p:cNvPr id="29" name="Straight Connector 28"/>
          <p:cNvCxnSpPr/>
          <p:nvPr/>
        </p:nvCxnSpPr>
        <p:spPr>
          <a:xfrm flipH="1">
            <a:off x="10865948" y="2732308"/>
            <a:ext cx="201479" cy="0"/>
          </a:xfrm>
          <a:prstGeom prst="line">
            <a:avLst/>
          </a:prstGeom>
        </p:spPr>
        <p:style>
          <a:lnRef idx="1">
            <a:schemeClr val="dk1"/>
          </a:lnRef>
          <a:fillRef idx="0">
            <a:schemeClr val="dk1"/>
          </a:fillRef>
          <a:effectRef idx="0">
            <a:schemeClr val="dk1"/>
          </a:effectRef>
          <a:fontRef idx="minor">
            <a:schemeClr val="tx1"/>
          </a:fontRef>
        </p:style>
      </p:cxnSp>
      <p:cxnSp>
        <p:nvCxnSpPr>
          <p:cNvPr id="30" name="Straight Connector 29"/>
          <p:cNvCxnSpPr/>
          <p:nvPr/>
        </p:nvCxnSpPr>
        <p:spPr>
          <a:xfrm flipH="1">
            <a:off x="10848813" y="2463215"/>
            <a:ext cx="201479" cy="0"/>
          </a:xfrm>
          <a:prstGeom prst="line">
            <a:avLst/>
          </a:prstGeom>
        </p:spPr>
        <p:style>
          <a:lnRef idx="1">
            <a:schemeClr val="dk1"/>
          </a:lnRef>
          <a:fillRef idx="0">
            <a:schemeClr val="dk1"/>
          </a:fillRef>
          <a:effectRef idx="0">
            <a:schemeClr val="dk1"/>
          </a:effectRef>
          <a:fontRef idx="minor">
            <a:schemeClr val="tx1"/>
          </a:fontRef>
        </p:style>
      </p:cxnSp>
      <p:cxnSp>
        <p:nvCxnSpPr>
          <p:cNvPr id="31" name="Straight Connector 30"/>
          <p:cNvCxnSpPr/>
          <p:nvPr/>
        </p:nvCxnSpPr>
        <p:spPr>
          <a:xfrm flipH="1">
            <a:off x="10865948" y="2170827"/>
            <a:ext cx="201479" cy="0"/>
          </a:xfrm>
          <a:prstGeom prst="line">
            <a:avLst/>
          </a:prstGeom>
        </p:spPr>
        <p:style>
          <a:lnRef idx="1">
            <a:schemeClr val="dk1"/>
          </a:lnRef>
          <a:fillRef idx="0">
            <a:schemeClr val="dk1"/>
          </a:fillRef>
          <a:effectRef idx="0">
            <a:schemeClr val="dk1"/>
          </a:effectRef>
          <a:fontRef idx="minor">
            <a:schemeClr val="tx1"/>
          </a:fontRef>
        </p:style>
      </p:cxnSp>
      <p:cxnSp>
        <p:nvCxnSpPr>
          <p:cNvPr id="32" name="Straight Connector 31"/>
          <p:cNvCxnSpPr/>
          <p:nvPr/>
        </p:nvCxnSpPr>
        <p:spPr>
          <a:xfrm flipH="1">
            <a:off x="10865947" y="1878440"/>
            <a:ext cx="201479" cy="0"/>
          </a:xfrm>
          <a:prstGeom prst="line">
            <a:avLst/>
          </a:prstGeom>
        </p:spPr>
        <p:style>
          <a:lnRef idx="1">
            <a:schemeClr val="dk1"/>
          </a:lnRef>
          <a:fillRef idx="0">
            <a:schemeClr val="dk1"/>
          </a:fillRef>
          <a:effectRef idx="0">
            <a:schemeClr val="dk1"/>
          </a:effectRef>
          <a:fontRef idx="minor">
            <a:schemeClr val="tx1"/>
          </a:fontRef>
        </p:style>
      </p:cxnSp>
      <p:sp>
        <p:nvSpPr>
          <p:cNvPr id="34" name="TextBox 33"/>
          <p:cNvSpPr txBox="1"/>
          <p:nvPr/>
        </p:nvSpPr>
        <p:spPr>
          <a:xfrm>
            <a:off x="1790463" y="713117"/>
            <a:ext cx="8578714" cy="584775"/>
          </a:xfrm>
          <a:prstGeom prst="rect">
            <a:avLst/>
          </a:prstGeom>
          <a:noFill/>
        </p:spPr>
        <p:txBody>
          <a:bodyPr wrap="square" rtlCol="0">
            <a:spAutoFit/>
          </a:bodyPr>
          <a:lstStyle/>
          <a:p>
            <a:pPr algn="just"/>
            <a:r>
              <a:rPr lang="es-CO" sz="3200" b="1" dirty="0" smtClean="0"/>
              <a:t>Identificar </a:t>
            </a:r>
            <a:r>
              <a:rPr lang="es-CO" sz="2000" b="1" dirty="0"/>
              <a:t>las </a:t>
            </a:r>
            <a:r>
              <a:rPr lang="es-CO" sz="2000" b="1" dirty="0" smtClean="0"/>
              <a:t>características  que hace que el rendimiento varíe </a:t>
            </a:r>
            <a:r>
              <a:rPr lang="es-CO" sz="2000" b="1" dirty="0"/>
              <a:t>!!!</a:t>
            </a:r>
          </a:p>
        </p:txBody>
      </p:sp>
    </p:spTree>
    <p:extLst>
      <p:ext uri="{BB962C8B-B14F-4D97-AF65-F5344CB8AC3E}">
        <p14:creationId xmlns:p14="http://schemas.microsoft.com/office/powerpoint/2010/main" val="2376294414"/>
      </p:ext>
    </p:extLst>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21" name="TextBox 20"/>
          <p:cNvSpPr txBox="1"/>
          <p:nvPr/>
        </p:nvSpPr>
        <p:spPr>
          <a:xfrm>
            <a:off x="1517480" y="1309150"/>
            <a:ext cx="10967696" cy="1815882"/>
          </a:xfrm>
          <a:prstGeom prst="rect">
            <a:avLst/>
          </a:prstGeom>
          <a:noFill/>
        </p:spPr>
        <p:txBody>
          <a:bodyPr wrap="square" rtlCol="0">
            <a:spAutoFit/>
          </a:bodyPr>
          <a:lstStyle/>
          <a:p>
            <a:r>
              <a:rPr lang="es-CO" sz="2800" u="sng" dirty="0" smtClean="0"/>
              <a:t>Información primaria</a:t>
            </a:r>
            <a:r>
              <a:rPr lang="es-CO" sz="2800" dirty="0" smtClean="0"/>
              <a:t>:  capturada a través de diferentes fuentes – Plataforma en línea</a:t>
            </a:r>
          </a:p>
          <a:p>
            <a:endParaRPr lang="es-CO" sz="2800" dirty="0" smtClean="0"/>
          </a:p>
          <a:p>
            <a:r>
              <a:rPr lang="es-CO" sz="2800" u="sng" dirty="0" smtClean="0"/>
              <a:t>Información secundaria </a:t>
            </a:r>
            <a:r>
              <a:rPr lang="es-CO" sz="2800" dirty="0" smtClean="0"/>
              <a:t>: Bases de datos existentes</a:t>
            </a:r>
            <a:endParaRPr lang="es-CO" sz="2800" dirty="0"/>
          </a:p>
        </p:txBody>
      </p:sp>
      <p:cxnSp>
        <p:nvCxnSpPr>
          <p:cNvPr id="12" name="Shape 90"/>
          <p:cNvCxnSpPr/>
          <p:nvPr/>
        </p:nvCxnSpPr>
        <p:spPr>
          <a:xfrm>
            <a:off x="1907146" y="762000"/>
            <a:ext cx="8365319" cy="0"/>
          </a:xfrm>
          <a:prstGeom prst="straightConnector1">
            <a:avLst/>
          </a:prstGeom>
          <a:noFill/>
          <a:ln w="9525" cap="flat">
            <a:solidFill>
              <a:srgbClr val="D8D8D8"/>
            </a:solidFill>
            <a:prstDash val="solid"/>
            <a:round/>
            <a:headEnd type="none" w="med" len="med"/>
            <a:tailEnd type="none" w="med" len="med"/>
          </a:ln>
        </p:spPr>
      </p:cxnSp>
      <p:graphicFrame>
        <p:nvGraphicFramePr>
          <p:cNvPr id="10" name="Diagram 9"/>
          <p:cNvGraphicFramePr/>
          <p:nvPr>
            <p:extLst>
              <p:ext uri="{D42A27DB-BD31-4B8C-83A1-F6EECF244321}">
                <p14:modId xmlns:p14="http://schemas.microsoft.com/office/powerpoint/2010/main" val="859286862"/>
              </p:ext>
            </p:extLst>
          </p:nvPr>
        </p:nvGraphicFramePr>
        <p:xfrm>
          <a:off x="2819400" y="2819400"/>
          <a:ext cx="5921152" cy="3733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p:cNvSpPr txBox="1"/>
          <p:nvPr/>
        </p:nvSpPr>
        <p:spPr>
          <a:xfrm>
            <a:off x="7315200" y="3352801"/>
            <a:ext cx="2743200" cy="646331"/>
          </a:xfrm>
          <a:prstGeom prst="rect">
            <a:avLst/>
          </a:prstGeom>
          <a:noFill/>
        </p:spPr>
        <p:txBody>
          <a:bodyPr wrap="square" rtlCol="0">
            <a:spAutoFit/>
          </a:bodyPr>
          <a:lstStyle/>
          <a:p>
            <a:r>
              <a:rPr lang="es-CO" b="1" dirty="0" smtClean="0">
                <a:solidFill>
                  <a:schemeClr val="tx1"/>
                </a:solidFill>
              </a:rPr>
              <a:t>Limpieza, organización, almacenamiento</a:t>
            </a:r>
          </a:p>
        </p:txBody>
      </p:sp>
      <p:sp>
        <p:nvSpPr>
          <p:cNvPr id="14" name="TextBox 13"/>
          <p:cNvSpPr txBox="1"/>
          <p:nvPr/>
        </p:nvSpPr>
        <p:spPr>
          <a:xfrm>
            <a:off x="3200400" y="5498069"/>
            <a:ext cx="2743200" cy="369332"/>
          </a:xfrm>
          <a:prstGeom prst="rect">
            <a:avLst/>
          </a:prstGeom>
          <a:noFill/>
        </p:spPr>
        <p:txBody>
          <a:bodyPr wrap="square" rtlCol="0">
            <a:spAutoFit/>
          </a:bodyPr>
          <a:lstStyle/>
          <a:p>
            <a:r>
              <a:rPr lang="es-CO" b="1" dirty="0" smtClean="0">
                <a:solidFill>
                  <a:schemeClr val="tx1"/>
                </a:solidFill>
              </a:rPr>
              <a:t>Interpretación, validación</a:t>
            </a:r>
          </a:p>
        </p:txBody>
      </p:sp>
      <p:sp>
        <p:nvSpPr>
          <p:cNvPr id="17" name="TextBox 16"/>
          <p:cNvSpPr txBox="1"/>
          <p:nvPr/>
        </p:nvSpPr>
        <p:spPr>
          <a:xfrm>
            <a:off x="3505200" y="3135869"/>
            <a:ext cx="1524000" cy="369332"/>
          </a:xfrm>
          <a:prstGeom prst="rect">
            <a:avLst/>
          </a:prstGeom>
          <a:noFill/>
        </p:spPr>
        <p:txBody>
          <a:bodyPr wrap="square" rtlCol="0">
            <a:spAutoFit/>
          </a:bodyPr>
          <a:lstStyle/>
          <a:p>
            <a:r>
              <a:rPr lang="es-CO" b="1" dirty="0" smtClean="0">
                <a:solidFill>
                  <a:schemeClr val="tx1"/>
                </a:solidFill>
              </a:rPr>
              <a:t>Divulgación</a:t>
            </a:r>
          </a:p>
        </p:txBody>
      </p:sp>
      <p:sp>
        <p:nvSpPr>
          <p:cNvPr id="2" name="TextBox 1"/>
          <p:cNvSpPr txBox="1"/>
          <p:nvPr/>
        </p:nvSpPr>
        <p:spPr>
          <a:xfrm>
            <a:off x="8099983" y="6182796"/>
            <a:ext cx="2568019" cy="646331"/>
          </a:xfrm>
          <a:prstGeom prst="rect">
            <a:avLst/>
          </a:prstGeom>
          <a:noFill/>
        </p:spPr>
        <p:txBody>
          <a:bodyPr wrap="square" rtlCol="0">
            <a:spAutoFit/>
          </a:bodyPr>
          <a:lstStyle/>
          <a:p>
            <a:r>
              <a:rPr lang="es-CO" i="1" dirty="0" smtClean="0"/>
              <a:t>Motor cuyo combustible son los datos !</a:t>
            </a:r>
            <a:endParaRPr lang="es-CO" i="1" dirty="0"/>
          </a:p>
        </p:txBody>
      </p:sp>
      <p:sp>
        <p:nvSpPr>
          <p:cNvPr id="15" name="Rectangle 14"/>
          <p:cNvSpPr/>
          <p:nvPr/>
        </p:nvSpPr>
        <p:spPr>
          <a:xfrm>
            <a:off x="574960" y="161835"/>
            <a:ext cx="8367463" cy="1200329"/>
          </a:xfrm>
          <a:prstGeom prst="rect">
            <a:avLst/>
          </a:prstGeom>
        </p:spPr>
        <p:txBody>
          <a:bodyPr wrap="square">
            <a:spAutoFit/>
          </a:bodyPr>
          <a:lstStyle/>
          <a:p>
            <a:r>
              <a:rPr lang="es-CO" sz="3600" b="1" dirty="0" smtClean="0">
                <a:solidFill>
                  <a:srgbClr val="C00000"/>
                </a:solidFill>
                <a:cs typeface="Arial" pitchFamily="34" charset="0"/>
              </a:rPr>
              <a:t>Cómo hacerlo? </a:t>
            </a:r>
          </a:p>
          <a:p>
            <a:r>
              <a:rPr lang="es-CO" sz="3600" b="1" dirty="0" smtClean="0">
                <a:solidFill>
                  <a:srgbClr val="C00000"/>
                </a:solidFill>
                <a:cs typeface="Arial" pitchFamily="34" charset="0"/>
              </a:rPr>
              <a:t>	punto de partida</a:t>
            </a:r>
            <a:endParaRPr lang="es-CO" sz="3600" dirty="0"/>
          </a:p>
        </p:txBody>
      </p:sp>
      <p:sp>
        <p:nvSpPr>
          <p:cNvPr id="13" name="TextBox 12"/>
          <p:cNvSpPr txBox="1"/>
          <p:nvPr/>
        </p:nvSpPr>
        <p:spPr>
          <a:xfrm>
            <a:off x="7900660" y="4121466"/>
            <a:ext cx="2767341" cy="646331"/>
          </a:xfrm>
          <a:prstGeom prst="rect">
            <a:avLst/>
          </a:prstGeom>
          <a:noFill/>
        </p:spPr>
        <p:txBody>
          <a:bodyPr wrap="square" rtlCol="0">
            <a:spAutoFit/>
          </a:bodyPr>
          <a:lstStyle/>
          <a:p>
            <a:r>
              <a:rPr lang="es-CO" b="1" dirty="0" smtClean="0">
                <a:solidFill>
                  <a:schemeClr val="tx1"/>
                </a:solidFill>
              </a:rPr>
              <a:t>Selección de variables  con experto</a:t>
            </a:r>
          </a:p>
        </p:txBody>
      </p:sp>
      <p:sp>
        <p:nvSpPr>
          <p:cNvPr id="16" name="TextBox 15"/>
          <p:cNvSpPr txBox="1"/>
          <p:nvPr/>
        </p:nvSpPr>
        <p:spPr>
          <a:xfrm>
            <a:off x="8099983" y="4898296"/>
            <a:ext cx="1942489" cy="369332"/>
          </a:xfrm>
          <a:prstGeom prst="rect">
            <a:avLst/>
          </a:prstGeom>
          <a:noFill/>
        </p:spPr>
        <p:txBody>
          <a:bodyPr wrap="square" rtlCol="0">
            <a:spAutoFit/>
          </a:bodyPr>
          <a:lstStyle/>
          <a:p>
            <a:r>
              <a:rPr lang="es-CO" b="1" dirty="0" smtClean="0"/>
              <a:t>Transformación</a:t>
            </a:r>
            <a:endParaRPr lang="es-CO" b="1" dirty="0" smtClean="0">
              <a:solidFill>
                <a:schemeClr val="tx1"/>
              </a:solidFill>
            </a:endParaRPr>
          </a:p>
        </p:txBody>
      </p:sp>
    </p:spTree>
    <p:extLst>
      <p:ext uri="{BB962C8B-B14F-4D97-AF65-F5344CB8AC3E}">
        <p14:creationId xmlns:p14="http://schemas.microsoft.com/office/powerpoint/2010/main" val="3150909356"/>
      </p:ext>
    </p:extLst>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7517" y="2527454"/>
            <a:ext cx="1643991" cy="1006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descr="C:\Users\hadorado\Pictures\Neural_network_imag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22858" y="1805166"/>
            <a:ext cx="1568943" cy="131477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hadorado\Pictures\pca.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34639" y="4801024"/>
            <a:ext cx="2027603" cy="1426195"/>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22678" y="4753517"/>
            <a:ext cx="2247067" cy="16513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descr="C:\Users\hadorado\Pictures\abTyjr8iL.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0269" r="47057" b="11313"/>
          <a:stretch/>
        </p:blipFill>
        <p:spPr bwMode="auto">
          <a:xfrm>
            <a:off x="8604111" y="2924541"/>
            <a:ext cx="989893" cy="15429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13650" y="57519"/>
            <a:ext cx="10725749" cy="523220"/>
          </a:xfrm>
          <a:prstGeom prst="rect">
            <a:avLst/>
          </a:prstGeom>
          <a:noFill/>
        </p:spPr>
        <p:txBody>
          <a:bodyPr wrap="square" rtlCol="0">
            <a:spAutoFit/>
          </a:bodyPr>
          <a:lstStyle/>
          <a:p>
            <a:r>
              <a:rPr lang="es-CO" sz="2800" b="1" dirty="0">
                <a:solidFill>
                  <a:srgbClr val="C00000"/>
                </a:solidFill>
                <a:cs typeface="Arial" pitchFamily="34" charset="0"/>
              </a:rPr>
              <a:t>Cómo? - métodos de </a:t>
            </a:r>
            <a:r>
              <a:rPr lang="es-CO" sz="2800" b="1" dirty="0" smtClean="0">
                <a:solidFill>
                  <a:srgbClr val="C00000"/>
                </a:solidFill>
                <a:cs typeface="Arial" pitchFamily="34" charset="0"/>
              </a:rPr>
              <a:t>análisis</a:t>
            </a:r>
            <a:endParaRPr lang="en-US" b="1" dirty="0">
              <a:solidFill>
                <a:srgbClr val="C00000"/>
              </a:solidFill>
              <a:cs typeface="Arial" pitchFamily="34" charset="0"/>
            </a:endParaRPr>
          </a:p>
        </p:txBody>
      </p:sp>
      <p:sp>
        <p:nvSpPr>
          <p:cNvPr id="3" name="TextBox 2"/>
          <p:cNvSpPr txBox="1"/>
          <p:nvPr/>
        </p:nvSpPr>
        <p:spPr>
          <a:xfrm>
            <a:off x="6021760" y="1066801"/>
            <a:ext cx="4722440" cy="369332"/>
          </a:xfrm>
          <a:prstGeom prst="rect">
            <a:avLst/>
          </a:prstGeom>
          <a:noFill/>
        </p:spPr>
        <p:txBody>
          <a:bodyPr wrap="square" rtlCol="0">
            <a:spAutoFit/>
          </a:bodyPr>
          <a:lstStyle/>
          <a:p>
            <a:pPr algn="ctr"/>
            <a:r>
              <a:rPr lang="es-CO" b="1" dirty="0" smtClean="0"/>
              <a:t>Métodos basados en Machine </a:t>
            </a:r>
            <a:r>
              <a:rPr lang="es-CO" b="1" dirty="0" err="1" smtClean="0"/>
              <a:t>learning</a:t>
            </a:r>
            <a:endParaRPr lang="es-CO" b="1" dirty="0"/>
          </a:p>
        </p:txBody>
      </p:sp>
      <p:sp>
        <p:nvSpPr>
          <p:cNvPr id="6" name="TextBox 5"/>
          <p:cNvSpPr txBox="1"/>
          <p:nvPr/>
        </p:nvSpPr>
        <p:spPr>
          <a:xfrm>
            <a:off x="5638800" y="1600202"/>
            <a:ext cx="3657600" cy="584775"/>
          </a:xfrm>
          <a:prstGeom prst="rect">
            <a:avLst/>
          </a:prstGeom>
          <a:noFill/>
        </p:spPr>
        <p:txBody>
          <a:bodyPr wrap="square" rtlCol="0">
            <a:spAutoFit/>
          </a:bodyPr>
          <a:lstStyle/>
          <a:p>
            <a:pPr algn="ctr"/>
            <a:r>
              <a:rPr lang="es-CO" sz="1600" dirty="0" smtClean="0"/>
              <a:t>Redes neuronales artificiales (supervisadas, no supervisadas ) </a:t>
            </a:r>
            <a:endParaRPr lang="es-CO" sz="1600" dirty="0"/>
          </a:p>
        </p:txBody>
      </p:sp>
      <p:sp>
        <p:nvSpPr>
          <p:cNvPr id="7" name="Rectangle 6"/>
          <p:cNvSpPr/>
          <p:nvPr/>
        </p:nvSpPr>
        <p:spPr>
          <a:xfrm>
            <a:off x="6548441" y="2275822"/>
            <a:ext cx="1833561" cy="338554"/>
          </a:xfrm>
          <a:prstGeom prst="rect">
            <a:avLst/>
          </a:prstGeom>
        </p:spPr>
        <p:txBody>
          <a:bodyPr wrap="square">
            <a:spAutoFit/>
          </a:bodyPr>
          <a:lstStyle/>
          <a:p>
            <a:r>
              <a:rPr lang="en-US" sz="1600" dirty="0"/>
              <a:t>Random Forest </a:t>
            </a:r>
            <a:endParaRPr lang="es-CO" sz="1600" dirty="0"/>
          </a:p>
        </p:txBody>
      </p:sp>
      <p:sp>
        <p:nvSpPr>
          <p:cNvPr id="16" name="Rectangle 15"/>
          <p:cNvSpPr/>
          <p:nvPr/>
        </p:nvSpPr>
        <p:spPr>
          <a:xfrm>
            <a:off x="6413459" y="2733022"/>
            <a:ext cx="2044743" cy="338554"/>
          </a:xfrm>
          <a:prstGeom prst="rect">
            <a:avLst/>
          </a:prstGeom>
        </p:spPr>
        <p:txBody>
          <a:bodyPr wrap="square">
            <a:spAutoFit/>
          </a:bodyPr>
          <a:lstStyle/>
          <a:p>
            <a:r>
              <a:rPr lang="en-US" sz="1600" dirty="0"/>
              <a:t>Conditional Forest</a:t>
            </a:r>
            <a:endParaRPr lang="es-CO" sz="1600" dirty="0"/>
          </a:p>
        </p:txBody>
      </p:sp>
      <p:grpSp>
        <p:nvGrpSpPr>
          <p:cNvPr id="5" name="Group 4"/>
          <p:cNvGrpSpPr/>
          <p:nvPr/>
        </p:nvGrpSpPr>
        <p:grpSpPr>
          <a:xfrm>
            <a:off x="411552" y="4347421"/>
            <a:ext cx="3469348" cy="2057399"/>
            <a:chOff x="792236" y="4428259"/>
            <a:chExt cx="3469348" cy="2057399"/>
          </a:xfrm>
        </p:grpSpPr>
        <p:sp>
          <p:nvSpPr>
            <p:cNvPr id="9" name="Rectangle 8"/>
            <p:cNvSpPr/>
            <p:nvPr/>
          </p:nvSpPr>
          <p:spPr>
            <a:xfrm>
              <a:off x="1288075" y="4428259"/>
              <a:ext cx="2725554" cy="338554"/>
            </a:xfrm>
            <a:prstGeom prst="rect">
              <a:avLst/>
            </a:prstGeom>
          </p:spPr>
          <p:txBody>
            <a:bodyPr wrap="none">
              <a:spAutoFit/>
            </a:bodyPr>
            <a:lstStyle/>
            <a:p>
              <a:r>
                <a:rPr lang="es-CO" sz="1600" dirty="0" smtClean="0"/>
                <a:t>Regresión lineal múltiple (OLS)</a:t>
              </a:r>
              <a:endParaRPr lang="es-CO" sz="1600" dirty="0"/>
            </a:p>
          </p:txBody>
        </p:sp>
        <p:sp>
          <p:nvSpPr>
            <p:cNvPr id="17" name="Rectangle 16"/>
            <p:cNvSpPr/>
            <p:nvPr/>
          </p:nvSpPr>
          <p:spPr>
            <a:xfrm>
              <a:off x="792236" y="5037859"/>
              <a:ext cx="3469348" cy="338554"/>
            </a:xfrm>
            <a:prstGeom prst="rect">
              <a:avLst/>
            </a:prstGeom>
          </p:spPr>
          <p:txBody>
            <a:bodyPr wrap="none">
              <a:spAutoFit/>
            </a:bodyPr>
            <a:lstStyle/>
            <a:p>
              <a:r>
                <a:rPr lang="es-CO" sz="1600" dirty="0" smtClean="0"/>
                <a:t>Análisis factoriales (PCA, MCA, CATPCA)</a:t>
              </a:r>
              <a:endParaRPr lang="es-CO" sz="1600" dirty="0"/>
            </a:p>
          </p:txBody>
        </p:sp>
        <p:sp>
          <p:nvSpPr>
            <p:cNvPr id="18" name="Rectangle 17"/>
            <p:cNvSpPr/>
            <p:nvPr/>
          </p:nvSpPr>
          <p:spPr>
            <a:xfrm>
              <a:off x="1123827" y="5596356"/>
              <a:ext cx="2994987" cy="338554"/>
            </a:xfrm>
            <a:prstGeom prst="rect">
              <a:avLst/>
            </a:prstGeom>
          </p:spPr>
          <p:txBody>
            <a:bodyPr wrap="none">
              <a:spAutoFit/>
            </a:bodyPr>
            <a:lstStyle/>
            <a:p>
              <a:r>
                <a:rPr lang="es-CO" sz="1600" dirty="0" smtClean="0"/>
                <a:t>Modelo lineal generalizado (GLM)</a:t>
              </a:r>
              <a:endParaRPr lang="es-CO" sz="1600" dirty="0"/>
            </a:p>
          </p:txBody>
        </p:sp>
        <p:sp>
          <p:nvSpPr>
            <p:cNvPr id="19" name="Rectangle 18"/>
            <p:cNvSpPr/>
            <p:nvPr/>
          </p:nvSpPr>
          <p:spPr>
            <a:xfrm>
              <a:off x="1870056" y="6147104"/>
              <a:ext cx="1515351" cy="338554"/>
            </a:xfrm>
            <a:prstGeom prst="rect">
              <a:avLst/>
            </a:prstGeom>
          </p:spPr>
          <p:txBody>
            <a:bodyPr wrap="none">
              <a:spAutoFit/>
            </a:bodyPr>
            <a:lstStyle/>
            <a:p>
              <a:r>
                <a:rPr lang="es-CO" sz="1600" dirty="0" smtClean="0"/>
                <a:t>Modelos mixtos</a:t>
              </a:r>
              <a:endParaRPr lang="es-CO" sz="1600" dirty="0"/>
            </a:p>
          </p:txBody>
        </p:sp>
      </p:grpSp>
      <p:sp>
        <p:nvSpPr>
          <p:cNvPr id="20" name="TextBox 19"/>
          <p:cNvSpPr txBox="1"/>
          <p:nvPr/>
        </p:nvSpPr>
        <p:spPr>
          <a:xfrm>
            <a:off x="743143" y="3591118"/>
            <a:ext cx="2880805" cy="646331"/>
          </a:xfrm>
          <a:prstGeom prst="rect">
            <a:avLst/>
          </a:prstGeom>
          <a:noFill/>
        </p:spPr>
        <p:txBody>
          <a:bodyPr wrap="square" rtlCol="0">
            <a:spAutoFit/>
          </a:bodyPr>
          <a:lstStyle/>
          <a:p>
            <a:pPr algn="ctr"/>
            <a:r>
              <a:rPr lang="es-CO" b="1" dirty="0" smtClean="0"/>
              <a:t>Métodos estadísticos tradicionales</a:t>
            </a:r>
            <a:endParaRPr lang="es-CO" b="1" dirty="0"/>
          </a:p>
        </p:txBody>
      </p:sp>
      <p:sp>
        <p:nvSpPr>
          <p:cNvPr id="21" name="Rectangle 20"/>
          <p:cNvSpPr/>
          <p:nvPr/>
        </p:nvSpPr>
        <p:spPr>
          <a:xfrm>
            <a:off x="6688853" y="3190222"/>
            <a:ext cx="1540747" cy="338554"/>
          </a:xfrm>
          <a:prstGeom prst="rect">
            <a:avLst/>
          </a:prstGeom>
        </p:spPr>
        <p:txBody>
          <a:bodyPr wrap="square">
            <a:spAutoFit/>
          </a:bodyPr>
          <a:lstStyle/>
          <a:p>
            <a:r>
              <a:rPr lang="es-CO" sz="1600" dirty="0" smtClean="0"/>
              <a:t>Lógica difusa</a:t>
            </a:r>
            <a:endParaRPr lang="es-CO" sz="1600" dirty="0"/>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1749" y="1066801"/>
            <a:ext cx="2338835" cy="2338835"/>
          </a:xfrm>
          <a:prstGeom prst="rect">
            <a:avLst/>
          </a:prstGeom>
        </p:spPr>
      </p:pic>
    </p:spTree>
    <p:extLst>
      <p:ext uri="{BB962C8B-B14F-4D97-AF65-F5344CB8AC3E}">
        <p14:creationId xmlns:p14="http://schemas.microsoft.com/office/powerpoint/2010/main" val="36842059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514600" y="228602"/>
            <a:ext cx="7162800" cy="646331"/>
          </a:xfrm>
          <a:prstGeom prst="rect">
            <a:avLst/>
          </a:prstGeom>
        </p:spPr>
        <p:txBody>
          <a:bodyPr wrap="square">
            <a:spAutoFit/>
          </a:bodyPr>
          <a:lstStyle/>
          <a:p>
            <a:pPr algn="ctr">
              <a:spcBef>
                <a:spcPct val="0"/>
              </a:spcBef>
              <a:defRPr/>
            </a:pPr>
            <a:r>
              <a:rPr lang="es-CO" sz="3600" b="1" dirty="0">
                <a:solidFill>
                  <a:srgbClr val="C00000"/>
                </a:solidFill>
                <a:cs typeface="Arial" pitchFamily="34" charset="0"/>
              </a:rPr>
              <a:t>Casos de estudio</a:t>
            </a:r>
            <a:endParaRPr lang="en-US" sz="3600" b="1" dirty="0">
              <a:solidFill>
                <a:srgbClr val="C00000"/>
              </a:solidFill>
              <a:cs typeface="Arial" pitchFamily="34" charset="0"/>
            </a:endParaRPr>
          </a:p>
        </p:txBody>
      </p:sp>
      <p:sp>
        <p:nvSpPr>
          <p:cNvPr id="6" name="TextBox 5"/>
          <p:cNvSpPr txBox="1"/>
          <p:nvPr/>
        </p:nvSpPr>
        <p:spPr>
          <a:xfrm>
            <a:off x="472707" y="3936894"/>
            <a:ext cx="9566643" cy="3416320"/>
          </a:xfrm>
          <a:prstGeom prst="rect">
            <a:avLst/>
          </a:prstGeom>
          <a:noFill/>
        </p:spPr>
        <p:txBody>
          <a:bodyPr wrap="square" rtlCol="0">
            <a:spAutoFit/>
          </a:bodyPr>
          <a:lstStyle/>
          <a:p>
            <a:pPr marL="342891" indent="-342891">
              <a:buFont typeface="Arial" panose="020B0604020202020204" pitchFamily="34" charset="0"/>
              <a:buChar char="•"/>
            </a:pPr>
            <a:r>
              <a:rPr lang="es-CO" sz="2400" b="1" dirty="0" smtClean="0"/>
              <a:t>(Caso 1) Clima</a:t>
            </a:r>
            <a:r>
              <a:rPr lang="es-CO" sz="2400" b="1" dirty="0"/>
              <a:t>, Suelo y Manejo </a:t>
            </a:r>
            <a:r>
              <a:rPr lang="es-CO" sz="2400" dirty="0"/>
              <a:t>Plátano en </a:t>
            </a:r>
            <a:r>
              <a:rPr lang="es-CO" sz="2400" dirty="0" smtClean="0"/>
              <a:t>Colombia.</a:t>
            </a:r>
            <a:endParaRPr lang="es-CO" sz="2400" dirty="0"/>
          </a:p>
          <a:p>
            <a:pPr marL="342891" indent="-342891">
              <a:buFont typeface="Arial" panose="020B0604020202020204" pitchFamily="34" charset="0"/>
              <a:buChar char="•"/>
            </a:pPr>
            <a:endParaRPr lang="es-CO" sz="2400" dirty="0"/>
          </a:p>
          <a:p>
            <a:pPr marL="342891" indent="-342891">
              <a:buFont typeface="Arial" panose="020B0604020202020204" pitchFamily="34" charset="0"/>
              <a:buChar char="•"/>
            </a:pPr>
            <a:r>
              <a:rPr lang="es-CO" sz="2400" b="1" dirty="0" smtClean="0"/>
              <a:t>(Caso 2) Suelo </a:t>
            </a:r>
            <a:r>
              <a:rPr lang="es-CO" sz="2400" b="1" dirty="0"/>
              <a:t>y manejo </a:t>
            </a:r>
            <a:r>
              <a:rPr lang="es-CO" sz="2400" dirty="0"/>
              <a:t>: </a:t>
            </a:r>
            <a:r>
              <a:rPr lang="es-CO" sz="2400" dirty="0" smtClean="0"/>
              <a:t>Maíz </a:t>
            </a:r>
            <a:r>
              <a:rPr lang="es-CO" sz="2400" dirty="0"/>
              <a:t>en </a:t>
            </a:r>
            <a:r>
              <a:rPr lang="es-CO" sz="2400" dirty="0" smtClean="0"/>
              <a:t>Córdoba</a:t>
            </a:r>
          </a:p>
          <a:p>
            <a:pPr marL="342891" indent="-342891">
              <a:buFont typeface="Arial" panose="020B0604020202020204" pitchFamily="34" charset="0"/>
              <a:buChar char="•"/>
            </a:pPr>
            <a:endParaRPr lang="en-US" sz="2400" dirty="0"/>
          </a:p>
          <a:p>
            <a:pPr marL="342891" indent="-342891">
              <a:buFont typeface="Arial" panose="020B0604020202020204" pitchFamily="34" charset="0"/>
              <a:buChar char="•"/>
            </a:pPr>
            <a:r>
              <a:rPr lang="en-US" sz="2400" b="1" dirty="0" smtClean="0"/>
              <a:t>(</a:t>
            </a:r>
            <a:r>
              <a:rPr lang="es-CO" sz="2400" b="1" dirty="0" smtClean="0"/>
              <a:t>Caso</a:t>
            </a:r>
            <a:r>
              <a:rPr lang="en-US" sz="2400" b="1" dirty="0" smtClean="0"/>
              <a:t> 3)</a:t>
            </a:r>
            <a:r>
              <a:rPr lang="es-CO" sz="2400" b="1" dirty="0"/>
              <a:t> Manejo </a:t>
            </a:r>
            <a:r>
              <a:rPr lang="es-CO" sz="2400" b="1" dirty="0" smtClean="0"/>
              <a:t>agronómico y Suelo</a:t>
            </a:r>
            <a:r>
              <a:rPr lang="es-CO" sz="2400" dirty="0" smtClean="0"/>
              <a:t>: </a:t>
            </a:r>
            <a:r>
              <a:rPr lang="es-CO" sz="2400" dirty="0"/>
              <a:t>Banano en Magdalena (Información secundaria)</a:t>
            </a:r>
          </a:p>
          <a:p>
            <a:pPr marL="342891" indent="-342891">
              <a:buFont typeface="Arial" panose="020B0604020202020204" pitchFamily="34" charset="0"/>
              <a:buChar char="•"/>
            </a:pPr>
            <a:endParaRPr lang="es-CO" sz="2400" b="1" dirty="0"/>
          </a:p>
          <a:p>
            <a:endParaRPr lang="es-CO" sz="2400" dirty="0"/>
          </a:p>
          <a:p>
            <a:endParaRPr lang="en-US" sz="24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8700" y="1160963"/>
            <a:ext cx="1367800" cy="1537561"/>
          </a:xfrm>
          <a:prstGeom prst="rect">
            <a:avLst/>
          </a:prstGeom>
          <a:ln>
            <a:noFill/>
          </a:ln>
          <a:effectLst>
            <a:outerShdw blurRad="292100" dist="139700" dir="2700000" algn="tl" rotWithShape="0">
              <a:srgbClr val="333333">
                <a:alpha val="65000"/>
              </a:srgbClr>
            </a:outerShdw>
          </a:effectLst>
        </p:spPr>
      </p:pic>
      <p:pic>
        <p:nvPicPr>
          <p:cNvPr id="8" name="Picture 7" descr="C:\Users\sylvain\AppData\Local\Microsoft\Windows\Temporary Internet Files\Content.IE5\PCJX7HB3\MC900432587[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671" y="1198368"/>
            <a:ext cx="1558529" cy="155852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41500" y="1230145"/>
            <a:ext cx="1685300" cy="1526752"/>
          </a:xfrm>
          <a:prstGeom prst="rect">
            <a:avLst/>
          </a:prstGeom>
          <a:ln>
            <a:noFill/>
          </a:ln>
          <a:effectLst>
            <a:outerShdw blurRad="292100" dist="139700" dir="2700000" algn="tl" rotWithShape="0">
              <a:srgbClr val="333333">
                <a:alpha val="65000"/>
              </a:srgbClr>
            </a:outerShdw>
          </a:effectLst>
        </p:spPr>
      </p:pic>
      <p:pic>
        <p:nvPicPr>
          <p:cNvPr id="1026" name="Picture 2" descr="Resultado de imagen para plátano verd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80179" y="3405900"/>
            <a:ext cx="1529387" cy="11804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sultado de imagen para maiz"/>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96981" y="4316541"/>
            <a:ext cx="1283198" cy="85546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sultado de imagen para banan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11140" y="5141961"/>
            <a:ext cx="1169679" cy="993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6380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p:cNvSpPr>
          <p:nvPr/>
        </p:nvSpPr>
        <p:spPr>
          <a:xfrm>
            <a:off x="1981200" y="-152400"/>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endParaRPr lang="es-CO" sz="4000" b="1" dirty="0">
              <a:solidFill>
                <a:srgbClr val="B93926"/>
              </a:solidFill>
              <a:effectLst>
                <a:outerShdw blurRad="38100" dist="38100" dir="2700000" algn="tl">
                  <a:srgbClr val="000000">
                    <a:alpha val="43137"/>
                  </a:srgbClr>
                </a:outerShdw>
              </a:effectLst>
              <a:cs typeface="Arial"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0507" y="1485277"/>
            <a:ext cx="3503235" cy="4267200"/>
          </a:xfrm>
          <a:prstGeom prst="rect">
            <a:avLst/>
          </a:prstGeom>
        </p:spPr>
      </p:pic>
      <p:pic>
        <p:nvPicPr>
          <p:cNvPr id="20" name="Picture 19"/>
          <p:cNvPicPr/>
          <p:nvPr/>
        </p:nvPicPr>
        <p:blipFill rotWithShape="1">
          <a:blip r:embed="rId4" cstate="email"/>
          <a:srcRect l="4521" t="16216" b="10811"/>
          <a:stretch/>
        </p:blipFill>
        <p:spPr bwMode="auto">
          <a:xfrm>
            <a:off x="2234381" y="2438402"/>
            <a:ext cx="3785419" cy="2790855"/>
          </a:xfrm>
          <a:prstGeom prst="rect">
            <a:avLst/>
          </a:prstGeom>
          <a:noFill/>
          <a:ln w="9525">
            <a:noFill/>
            <a:miter lim="800000"/>
            <a:headEnd/>
            <a:tailEnd/>
          </a:ln>
        </p:spPr>
      </p:pic>
      <p:sp>
        <p:nvSpPr>
          <p:cNvPr id="21" name="TextBox 20"/>
          <p:cNvSpPr txBox="1"/>
          <p:nvPr/>
        </p:nvSpPr>
        <p:spPr>
          <a:xfrm>
            <a:off x="3807725" y="3418822"/>
            <a:ext cx="1678675" cy="523220"/>
          </a:xfrm>
          <a:prstGeom prst="rect">
            <a:avLst/>
          </a:prstGeom>
          <a:noFill/>
        </p:spPr>
        <p:txBody>
          <a:bodyPr wrap="square" rtlCol="0">
            <a:spAutoFit/>
          </a:bodyPr>
          <a:lstStyle/>
          <a:p>
            <a:r>
              <a:rPr lang="es-CO" sz="2800" b="1" dirty="0" smtClean="0"/>
              <a:t>Plátano</a:t>
            </a:r>
            <a:endParaRPr lang="es-CO" sz="2800" b="1" dirty="0"/>
          </a:p>
        </p:txBody>
      </p:sp>
      <p:sp>
        <p:nvSpPr>
          <p:cNvPr id="22" name="TextBox 21"/>
          <p:cNvSpPr txBox="1"/>
          <p:nvPr/>
        </p:nvSpPr>
        <p:spPr>
          <a:xfrm>
            <a:off x="4896134" y="6019801"/>
            <a:ext cx="5904933" cy="707886"/>
          </a:xfrm>
          <a:prstGeom prst="rect">
            <a:avLst/>
          </a:prstGeom>
          <a:noFill/>
        </p:spPr>
        <p:txBody>
          <a:bodyPr wrap="square" rtlCol="0">
            <a:spAutoFit/>
          </a:bodyPr>
          <a:lstStyle/>
          <a:p>
            <a:r>
              <a:rPr lang="es-CO" sz="2000" b="1" dirty="0" smtClean="0"/>
              <a:t>Más de 800 lotes productivos – representando heterogeneidad de condiciones </a:t>
            </a:r>
            <a:endParaRPr lang="es-CO" sz="2000" b="1" dirty="0"/>
          </a:p>
        </p:txBody>
      </p:sp>
      <p:sp>
        <p:nvSpPr>
          <p:cNvPr id="3" name="TextBox 2"/>
          <p:cNvSpPr txBox="1"/>
          <p:nvPr/>
        </p:nvSpPr>
        <p:spPr>
          <a:xfrm>
            <a:off x="2590801" y="5257801"/>
            <a:ext cx="3086100" cy="369332"/>
          </a:xfrm>
          <a:prstGeom prst="rect">
            <a:avLst/>
          </a:prstGeom>
          <a:noFill/>
        </p:spPr>
        <p:txBody>
          <a:bodyPr wrap="square" rtlCol="0">
            <a:spAutoFit/>
          </a:bodyPr>
          <a:lstStyle/>
          <a:p>
            <a:pPr algn="ctr"/>
            <a:r>
              <a:rPr lang="en-US" b="1" dirty="0"/>
              <a:t>Kg/</a:t>
            </a:r>
            <a:r>
              <a:rPr lang="en-US" b="1" dirty="0" err="1"/>
              <a:t>sitio</a:t>
            </a:r>
            <a:endParaRPr lang="en-US" b="1" dirty="0"/>
          </a:p>
        </p:txBody>
      </p:sp>
      <p:sp>
        <p:nvSpPr>
          <p:cNvPr id="4" name="Rectangle 3"/>
          <p:cNvSpPr/>
          <p:nvPr/>
        </p:nvSpPr>
        <p:spPr>
          <a:xfrm rot="16200000">
            <a:off x="352816" y="3547653"/>
            <a:ext cx="3344634" cy="400110"/>
          </a:xfrm>
          <a:prstGeom prst="rect">
            <a:avLst/>
          </a:prstGeom>
        </p:spPr>
        <p:txBody>
          <a:bodyPr wrap="none">
            <a:spAutoFit/>
          </a:bodyPr>
          <a:lstStyle/>
          <a:p>
            <a:r>
              <a:rPr lang="es-CO" sz="2000" b="1" dirty="0" smtClean="0"/>
              <a:t>Frecuencia – Número de lotes</a:t>
            </a:r>
            <a:endParaRPr lang="es-CO" sz="2000" b="1" dirty="0"/>
          </a:p>
        </p:txBody>
      </p:sp>
      <p:sp>
        <p:nvSpPr>
          <p:cNvPr id="5" name="Oval 4"/>
          <p:cNvSpPr/>
          <p:nvPr/>
        </p:nvSpPr>
        <p:spPr>
          <a:xfrm>
            <a:off x="2590800" y="2438400"/>
            <a:ext cx="6858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Oval 11"/>
          <p:cNvSpPr/>
          <p:nvPr/>
        </p:nvSpPr>
        <p:spPr>
          <a:xfrm>
            <a:off x="4876800" y="4267200"/>
            <a:ext cx="6858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ectangle 5"/>
          <p:cNvSpPr/>
          <p:nvPr/>
        </p:nvSpPr>
        <p:spPr>
          <a:xfrm>
            <a:off x="1981200" y="6019801"/>
            <a:ext cx="1065100" cy="369332"/>
          </a:xfrm>
          <a:prstGeom prst="rect">
            <a:avLst/>
          </a:prstGeom>
        </p:spPr>
        <p:txBody>
          <a:bodyPr wrap="none">
            <a:spAutoFit/>
          </a:bodyPr>
          <a:lstStyle/>
          <a:p>
            <a:r>
              <a:rPr lang="es-CO" b="1" dirty="0" smtClean="0">
                <a:solidFill>
                  <a:srgbClr val="C00000"/>
                </a:solidFill>
              </a:rPr>
              <a:t>Hipótesis</a:t>
            </a:r>
            <a:endParaRPr lang="es-CO" dirty="0"/>
          </a:p>
        </p:txBody>
      </p:sp>
      <p:sp>
        <p:nvSpPr>
          <p:cNvPr id="14" name="Oval 13"/>
          <p:cNvSpPr/>
          <p:nvPr/>
        </p:nvSpPr>
        <p:spPr>
          <a:xfrm>
            <a:off x="1905002" y="5791200"/>
            <a:ext cx="1224639" cy="76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Rectangle 15"/>
          <p:cNvSpPr/>
          <p:nvPr/>
        </p:nvSpPr>
        <p:spPr>
          <a:xfrm>
            <a:off x="1901279" y="76202"/>
            <a:ext cx="8766723" cy="954107"/>
          </a:xfrm>
          <a:prstGeom prst="rect">
            <a:avLst/>
          </a:prstGeom>
        </p:spPr>
        <p:txBody>
          <a:bodyPr wrap="square">
            <a:spAutoFit/>
          </a:bodyPr>
          <a:lstStyle/>
          <a:p>
            <a:r>
              <a:rPr lang="es-CO" sz="2800" b="1" dirty="0">
                <a:cs typeface="Arial" pitchFamily="34" charset="0"/>
              </a:rPr>
              <a:t>Caso de estudio </a:t>
            </a:r>
            <a:r>
              <a:rPr lang="es-CO" sz="2800" b="1" dirty="0">
                <a:solidFill>
                  <a:srgbClr val="C00000"/>
                </a:solidFill>
                <a:cs typeface="Arial" pitchFamily="34" charset="0"/>
              </a:rPr>
              <a:t>Plátano en Colombia: </a:t>
            </a:r>
            <a:r>
              <a:rPr lang="es-CO" sz="2800" b="1" dirty="0" smtClean="0">
                <a:solidFill>
                  <a:srgbClr val="C00000"/>
                </a:solidFill>
                <a:cs typeface="Arial" pitchFamily="34" charset="0"/>
              </a:rPr>
              <a:t>Clima, Suelo y Manejo agronómico</a:t>
            </a:r>
            <a:endParaRPr lang="es-CO" sz="2800" b="1" dirty="0">
              <a:solidFill>
                <a:srgbClr val="C00000"/>
              </a:solidFill>
              <a:cs typeface="Arial" pitchFamily="34" charset="0"/>
            </a:endParaRPr>
          </a:p>
        </p:txBody>
      </p:sp>
      <p:pic>
        <p:nvPicPr>
          <p:cNvPr id="15" name="Picture 2" descr="Resultado de imagen para plátano verd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1931" y="76202"/>
            <a:ext cx="1529387" cy="118046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630732" y="2717437"/>
            <a:ext cx="2212075" cy="369332"/>
          </a:xfrm>
          <a:prstGeom prst="rect">
            <a:avLst/>
          </a:prstGeom>
          <a:noFill/>
        </p:spPr>
        <p:txBody>
          <a:bodyPr wrap="square" rtlCol="0">
            <a:spAutoFit/>
          </a:bodyPr>
          <a:lstStyle/>
          <a:p>
            <a:r>
              <a:rPr lang="es-CO" dirty="0" smtClean="0"/>
              <a:t>Brecha de producción</a:t>
            </a:r>
            <a:endParaRPr lang="es-CO" dirty="0"/>
          </a:p>
        </p:txBody>
      </p:sp>
    </p:spTree>
    <p:extLst>
      <p:ext uri="{BB962C8B-B14F-4D97-AF65-F5344CB8AC3E}">
        <p14:creationId xmlns:p14="http://schemas.microsoft.com/office/powerpoint/2010/main" val="1479646193"/>
      </p:ext>
    </p:extLst>
  </p:cSld>
  <p:clrMapOvr>
    <a:masterClrMapping/>
  </p:clrMapOvr>
  <p:timing>
    <p:tnLst>
      <p:par>
        <p:cTn id="1" dur="indefinite" restart="never" nodeType="tmRoot"/>
      </p:par>
    </p:tn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0DD85B15414558419656BF4A31B4C921" ma:contentTypeVersion="1" ma:contentTypeDescription="Crear nuevo documento." ma:contentTypeScope="" ma:versionID="fdfebaa4764217f373b90a67ea603ab3">
  <xsd:schema xmlns:xsd="http://www.w3.org/2001/XMLSchema" xmlns:xs="http://www.w3.org/2001/XMLSchema" xmlns:p="http://schemas.microsoft.com/office/2006/metadata/properties" xmlns:ns2="aa233856-28bd-407c-94d3-afbfdebde5cc" targetNamespace="http://schemas.microsoft.com/office/2006/metadata/properties" ma:root="true" ma:fieldsID="c7151a6c048108f23302d622f12d752f" ns2:_="">
    <xsd:import namespace="aa233856-28bd-407c-94d3-afbfdebde5cc"/>
    <xsd:element name="properties">
      <xsd:complexType>
        <xsd:sequence>
          <xsd:element name="documentManagement">
            <xsd:complexType>
              <xsd:all>
                <xsd:element ref="ns2:congreso_x002d_tall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233856-28bd-407c-94d3-afbfdebde5cc" elementFormDefault="qualified">
    <xsd:import namespace="http://schemas.microsoft.com/office/2006/documentManagement/types"/>
    <xsd:import namespace="http://schemas.microsoft.com/office/infopath/2007/PartnerControls"/>
    <xsd:element name="congreso_x002d_taller" ma:index="8" nillable="true" ma:displayName="congreso-taller" ma:list="{e99ec46f-68c0-45d6-9130-ae7ce1fd6cd7}" ma:internalName="congreso_x002d_taller" ma:showField="Title">
      <xsd:simpleType>
        <xsd:restriction base="dms:Lookup"/>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congreso_x002d_taller xmlns="aa233856-28bd-407c-94d3-afbfdebde5cc"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3934ACA-6EC7-4FA4-8B50-0CE1D2D0DDCA}"/>
</file>

<file path=customXml/itemProps2.xml><?xml version="1.0" encoding="utf-8"?>
<ds:datastoreItem xmlns:ds="http://schemas.openxmlformats.org/officeDocument/2006/customXml" ds:itemID="{F02735AC-B8AC-40FF-AA4E-6FD444CD7FFE}"/>
</file>

<file path=customXml/itemProps3.xml><?xml version="1.0" encoding="utf-8"?>
<ds:datastoreItem xmlns:ds="http://schemas.openxmlformats.org/officeDocument/2006/customXml" ds:itemID="{E7EF80C4-D89A-471A-A671-AF368537215E}"/>
</file>

<file path=docProps/app.xml><?xml version="1.0" encoding="utf-8"?>
<Properties xmlns="http://schemas.openxmlformats.org/officeDocument/2006/extended-properties" xmlns:vt="http://schemas.openxmlformats.org/officeDocument/2006/docPropsVTypes">
  <TotalTime>5627</TotalTime>
  <Words>1963</Words>
  <Application>Microsoft Office PowerPoint</Application>
  <PresentationFormat>Widescreen</PresentationFormat>
  <Paragraphs>304</Paragraphs>
  <Slides>24</Slides>
  <Notes>23</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24</vt:i4>
      </vt:variant>
    </vt:vector>
  </HeadingPairs>
  <TitlesOfParts>
    <vt:vector size="36" baseType="lpstr">
      <vt:lpstr>ＭＳ Ｐゴシック</vt:lpstr>
      <vt:lpstr>Arial</vt:lpstr>
      <vt:lpstr>Calibri</vt:lpstr>
      <vt:lpstr>Calibri Light</vt:lpstr>
      <vt:lpstr>Tahoma</vt:lpstr>
      <vt:lpstr>Times New Roman</vt:lpstr>
      <vt:lpstr>3_Office Theme</vt:lpstr>
      <vt:lpstr>4_Office Theme</vt:lpstr>
      <vt:lpstr>5_Office Theme</vt:lpstr>
      <vt:lpstr>1_Office Theme</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Gutierrez, Daniel (CIAT)</dc:creator>
  <cp:lastModifiedBy>Dorado Betancourt, Hugo Andres (CIAT)</cp:lastModifiedBy>
  <cp:revision>438</cp:revision>
  <dcterms:created xsi:type="dcterms:W3CDTF">2015-05-06T16:06:20Z</dcterms:created>
  <dcterms:modified xsi:type="dcterms:W3CDTF">2016-09-29T15:51:22Z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0x0101000DD85B15414558419656BF4A31B4C921</vt:lpwstr>
  </property>
</Properties>
</file>