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3.xml" ContentType="application/vnd.openxmlformats-officedocument.presentationml.slide+xml"/>
  <Override PartName="/ppt/slides/slide1.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4.xml" ContentType="application/vnd.openxmlformats-officedocument.presentationml.slide+xml"/>
  <Override PartName="/ppt/slides/slide10.xml" ContentType="application/vnd.openxmlformats-officedocument.presentationml.slide+xml"/>
  <Override PartName="/ppt/slides/slide2.xml" ContentType="application/vnd.openxmlformats-officedocument.presentationml.slide+xml"/>
  <Override PartName="/ppt/slides/slide9.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17.xml" ContentType="application/vnd.openxmlformats-officedocument.presentationml.slide+xml"/>
  <Override PartName="/ppt/slides/slide24.xml" ContentType="application/vnd.openxmlformats-officedocument.presentationml.slide+xml"/>
  <Override PartName="/ppt/slides/slide16.xml" ContentType="application/vnd.openxmlformats-officedocument.presentationml.slide+xml"/>
  <Override PartName="/ppt/slides/slide21.xml" ContentType="application/vnd.openxmlformats-officedocument.presentationml.slide+xml"/>
  <Override PartName="/ppt/notesSlides/notesSlide10.xml" ContentType="application/vnd.openxmlformats-officedocument.presentationml.notesSlide+xml"/>
  <Override PartName="/ppt/notesSlides/notesSlide13.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5.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1.xml" ContentType="application/vnd.openxmlformats-officedocument.presentationml.notesSlide+xml"/>
  <Override PartName="/ppt/slideMasters/slideMaster1.xml" ContentType="application/vnd.openxmlformats-officedocument.presentationml.slideMaster+xml"/>
  <Override PartName="/ppt/notesSlides/notesSlide20.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14.xml" ContentType="application/vnd.openxmlformats-officedocument.presentationml.notesSlide+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notesSlides/notesSlide3.xml" ContentType="application/vnd.openxmlformats-officedocument.presentationml.notesSlide+xml"/>
  <Override PartName="/ppt/notesSlides/notesSlide8.xml" ContentType="application/vnd.openxmlformats-officedocument.presentationml.notesSlide+xml"/>
  <Override PartName="/ppt/notesSlides/notesSlide7.xml" ContentType="application/vnd.openxmlformats-officedocument.presentationml.notesSlide+xml"/>
  <Override PartName="/ppt/notesSlides/notesSlide6.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handoutMasters/handoutMaster1.xml" ContentType="application/vnd.openxmlformats-officedocument.presentationml.handoutMaster+xml"/>
  <Override PartName="/ppt/theme/theme3.xml" ContentType="application/vnd.openxmlformats-officedocument.theme+xml"/>
  <Override PartName="/ppt/theme/theme2.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6"/>
  </p:notesMasterIdLst>
  <p:handoutMasterIdLst>
    <p:handoutMasterId r:id="rId27"/>
  </p:handoutMasterIdLst>
  <p:sldIdLst>
    <p:sldId id="341" r:id="rId2"/>
    <p:sldId id="370" r:id="rId3"/>
    <p:sldId id="343" r:id="rId4"/>
    <p:sldId id="363" r:id="rId5"/>
    <p:sldId id="366" r:id="rId6"/>
    <p:sldId id="355" r:id="rId7"/>
    <p:sldId id="353" r:id="rId8"/>
    <p:sldId id="326" r:id="rId9"/>
    <p:sldId id="346" r:id="rId10"/>
    <p:sldId id="347" r:id="rId11"/>
    <p:sldId id="349" r:id="rId12"/>
    <p:sldId id="357" r:id="rId13"/>
    <p:sldId id="368" r:id="rId14"/>
    <p:sldId id="371" r:id="rId15"/>
    <p:sldId id="358" r:id="rId16"/>
    <p:sldId id="367" r:id="rId17"/>
    <p:sldId id="369" r:id="rId18"/>
    <p:sldId id="372" r:id="rId19"/>
    <p:sldId id="283" r:id="rId20"/>
    <p:sldId id="360" r:id="rId21"/>
    <p:sldId id="304" r:id="rId22"/>
    <p:sldId id="362" r:id="rId23"/>
    <p:sldId id="339" r:id="rId24"/>
    <p:sldId id="337" r:id="rId25"/>
  </p:sldIdLst>
  <p:sldSz cx="9144000" cy="5715000" type="screen16x10"/>
  <p:notesSz cx="6858000" cy="9144000"/>
  <p:defaultTextStyle>
    <a:defPPr>
      <a:defRPr lang="es-ES_tradnl"/>
    </a:defPPr>
    <a:lvl1pPr marL="0" algn="l" defTabSz="713232" rtl="0" eaLnBrk="1" latinLnBrk="0" hangingPunct="1">
      <a:defRPr sz="1404" kern="1200">
        <a:solidFill>
          <a:schemeClr val="tx1"/>
        </a:solidFill>
        <a:latin typeface="+mn-lt"/>
        <a:ea typeface="+mn-ea"/>
        <a:cs typeface="+mn-cs"/>
      </a:defRPr>
    </a:lvl1pPr>
    <a:lvl2pPr marL="356616" algn="l" defTabSz="713232" rtl="0" eaLnBrk="1" latinLnBrk="0" hangingPunct="1">
      <a:defRPr sz="1404" kern="1200">
        <a:solidFill>
          <a:schemeClr val="tx1"/>
        </a:solidFill>
        <a:latin typeface="+mn-lt"/>
        <a:ea typeface="+mn-ea"/>
        <a:cs typeface="+mn-cs"/>
      </a:defRPr>
    </a:lvl2pPr>
    <a:lvl3pPr marL="713232" algn="l" defTabSz="713232" rtl="0" eaLnBrk="1" latinLnBrk="0" hangingPunct="1">
      <a:defRPr sz="1404" kern="1200">
        <a:solidFill>
          <a:schemeClr val="tx1"/>
        </a:solidFill>
        <a:latin typeface="+mn-lt"/>
        <a:ea typeface="+mn-ea"/>
        <a:cs typeface="+mn-cs"/>
      </a:defRPr>
    </a:lvl3pPr>
    <a:lvl4pPr marL="1069848" algn="l" defTabSz="713232" rtl="0" eaLnBrk="1" latinLnBrk="0" hangingPunct="1">
      <a:defRPr sz="1404" kern="1200">
        <a:solidFill>
          <a:schemeClr val="tx1"/>
        </a:solidFill>
        <a:latin typeface="+mn-lt"/>
        <a:ea typeface="+mn-ea"/>
        <a:cs typeface="+mn-cs"/>
      </a:defRPr>
    </a:lvl4pPr>
    <a:lvl5pPr marL="1426464" algn="l" defTabSz="713232" rtl="0" eaLnBrk="1" latinLnBrk="0" hangingPunct="1">
      <a:defRPr sz="1404" kern="1200">
        <a:solidFill>
          <a:schemeClr val="tx1"/>
        </a:solidFill>
        <a:latin typeface="+mn-lt"/>
        <a:ea typeface="+mn-ea"/>
        <a:cs typeface="+mn-cs"/>
      </a:defRPr>
    </a:lvl5pPr>
    <a:lvl6pPr marL="1783080" algn="l" defTabSz="713232" rtl="0" eaLnBrk="1" latinLnBrk="0" hangingPunct="1">
      <a:defRPr sz="1404" kern="1200">
        <a:solidFill>
          <a:schemeClr val="tx1"/>
        </a:solidFill>
        <a:latin typeface="+mn-lt"/>
        <a:ea typeface="+mn-ea"/>
        <a:cs typeface="+mn-cs"/>
      </a:defRPr>
    </a:lvl6pPr>
    <a:lvl7pPr marL="2139696" algn="l" defTabSz="713232" rtl="0" eaLnBrk="1" latinLnBrk="0" hangingPunct="1">
      <a:defRPr sz="1404" kern="1200">
        <a:solidFill>
          <a:schemeClr val="tx1"/>
        </a:solidFill>
        <a:latin typeface="+mn-lt"/>
        <a:ea typeface="+mn-ea"/>
        <a:cs typeface="+mn-cs"/>
      </a:defRPr>
    </a:lvl7pPr>
    <a:lvl8pPr marL="2496312" algn="l" defTabSz="713232" rtl="0" eaLnBrk="1" latinLnBrk="0" hangingPunct="1">
      <a:defRPr sz="1404" kern="1200">
        <a:solidFill>
          <a:schemeClr val="tx1"/>
        </a:solidFill>
        <a:latin typeface="+mn-lt"/>
        <a:ea typeface="+mn-ea"/>
        <a:cs typeface="+mn-cs"/>
      </a:defRPr>
    </a:lvl8pPr>
    <a:lvl9pPr marL="2852928" algn="l" defTabSz="713232" rtl="0" eaLnBrk="1" latinLnBrk="0" hangingPunct="1">
      <a:defRPr sz="1404"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600" userDrawn="1">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41651"/>
    <a:srgbClr val="4C0A43"/>
    <a:srgbClr val="F8CF0C"/>
    <a:srgbClr val="D8D8D6"/>
    <a:srgbClr val="641158"/>
    <a:srgbClr val="800070"/>
    <a:srgbClr val="500B47"/>
    <a:srgbClr val="FED65D"/>
    <a:srgbClr val="650159"/>
    <a:srgbClr val="E3AB0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Estilo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2838BEF-8BB2-4498-84A7-C5851F593DF1}" styleName="Estilo medio 4 - Énfasis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529"/>
    <p:restoredTop sz="76937" autoAdjust="0"/>
  </p:normalViewPr>
  <p:slideViewPr>
    <p:cSldViewPr snapToGrid="0" snapToObjects="1">
      <p:cViewPr varScale="1">
        <p:scale>
          <a:sx n="68" d="100"/>
          <a:sy n="68" d="100"/>
        </p:scale>
        <p:origin x="1608" y="72"/>
      </p:cViewPr>
      <p:guideLst>
        <p:guide orient="horz" pos="3600"/>
        <p:guide pos="2880"/>
      </p:guideLst>
    </p:cSldViewPr>
  </p:slideViewPr>
  <p:notesTextViewPr>
    <p:cViewPr>
      <p:scale>
        <a:sx n="1" d="1"/>
        <a:sy n="1" d="1"/>
      </p:scale>
      <p:origin x="0" y="0"/>
    </p:cViewPr>
  </p:notesTextViewPr>
  <p:sorterViewPr>
    <p:cViewPr>
      <p:scale>
        <a:sx n="100" d="100"/>
        <a:sy n="100" d="100"/>
      </p:scale>
      <p:origin x="0" y="-4146"/>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customXml" Target="../customXml/item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ustomXml" Target="../customXml/item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ustomXml" Target="../customXml/item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a:p>
        </p:txBody>
      </p:sp>
      <p:sp>
        <p:nvSpPr>
          <p:cNvPr id="3" name="Marcador de fech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C03A631-4B15-42CD-AD1D-B3069F8C29BB}" type="datetimeFigureOut">
              <a:rPr lang="es-CO" smtClean="0"/>
              <a:t>29/09/2016</a:t>
            </a:fld>
            <a:endParaRPr lang="es-CO"/>
          </a:p>
        </p:txBody>
      </p:sp>
      <p:sp>
        <p:nvSpPr>
          <p:cNvPr id="4" name="Marcador de pie de página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a:p>
        </p:txBody>
      </p:sp>
      <p:sp>
        <p:nvSpPr>
          <p:cNvPr id="5" name="Marcador de número de diapositiva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3BADDA4-9362-4680-B628-F3D6F895BF37}" type="slidenum">
              <a:rPr lang="es-CO" smtClean="0"/>
              <a:t>‹Nº›</a:t>
            </a:fld>
            <a:endParaRPr lang="es-CO"/>
          </a:p>
        </p:txBody>
      </p:sp>
    </p:spTree>
    <p:extLst>
      <p:ext uri="{BB962C8B-B14F-4D97-AF65-F5344CB8AC3E}">
        <p14:creationId xmlns:p14="http://schemas.microsoft.com/office/powerpoint/2010/main" val="27517405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_tradnl"/>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780CA97-9CC2-584E-A86D-EEDAD0F9C254}" type="datetimeFigureOut">
              <a:rPr lang="es-ES_tradnl" smtClean="0"/>
              <a:t>29/09/2016</a:t>
            </a:fld>
            <a:endParaRPr lang="es-ES_tradnl"/>
          </a:p>
        </p:txBody>
      </p:sp>
      <p:sp>
        <p:nvSpPr>
          <p:cNvPr id="4" name="Marcador de imagen de diapositiva 3"/>
          <p:cNvSpPr>
            <a:spLocks noGrp="1" noRot="1" noChangeAspect="1"/>
          </p:cNvSpPr>
          <p:nvPr>
            <p:ph type="sldImg" idx="2"/>
          </p:nvPr>
        </p:nvSpPr>
        <p:spPr>
          <a:xfrm>
            <a:off x="960438" y="1143000"/>
            <a:ext cx="4937125" cy="3086100"/>
          </a:xfrm>
          <a:prstGeom prst="rect">
            <a:avLst/>
          </a:prstGeom>
          <a:noFill/>
          <a:ln w="12700">
            <a:solidFill>
              <a:prstClr val="black"/>
            </a:solidFill>
          </a:ln>
        </p:spPr>
        <p:txBody>
          <a:bodyPr vert="horz" lIns="91440" tIns="45720" rIns="91440" bIns="45720" rtlCol="0" anchor="ctr"/>
          <a:lstStyle/>
          <a:p>
            <a:endParaRPr lang="es-ES_tradnl"/>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_tradnl"/>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E5A29AC-D865-384F-A066-BE00CE2AE235}" type="slidenum">
              <a:rPr lang="es-ES_tradnl" smtClean="0"/>
              <a:t>‹Nº›</a:t>
            </a:fld>
            <a:endParaRPr lang="es-ES_tradnl"/>
          </a:p>
        </p:txBody>
      </p:sp>
    </p:spTree>
    <p:extLst>
      <p:ext uri="{BB962C8B-B14F-4D97-AF65-F5344CB8AC3E}">
        <p14:creationId xmlns:p14="http://schemas.microsoft.com/office/powerpoint/2010/main" val="1546122601"/>
      </p:ext>
    </p:extLst>
  </p:cSld>
  <p:clrMap bg1="lt1" tx1="dk1" bg2="lt2" tx2="dk2" accent1="accent1" accent2="accent2" accent3="accent3" accent4="accent4" accent5="accent5" accent6="accent6" hlink="hlink" folHlink="folHlink"/>
  <p:notesStyle>
    <a:lvl1pPr marL="0" algn="l" defTabSz="713232" rtl="0" eaLnBrk="1" latinLnBrk="0" hangingPunct="1">
      <a:defRPr sz="936" kern="1200">
        <a:solidFill>
          <a:schemeClr val="tx1"/>
        </a:solidFill>
        <a:latin typeface="+mn-lt"/>
        <a:ea typeface="+mn-ea"/>
        <a:cs typeface="+mn-cs"/>
      </a:defRPr>
    </a:lvl1pPr>
    <a:lvl2pPr marL="356616" algn="l" defTabSz="713232" rtl="0" eaLnBrk="1" latinLnBrk="0" hangingPunct="1">
      <a:defRPr sz="936" kern="1200">
        <a:solidFill>
          <a:schemeClr val="tx1"/>
        </a:solidFill>
        <a:latin typeface="+mn-lt"/>
        <a:ea typeface="+mn-ea"/>
        <a:cs typeface="+mn-cs"/>
      </a:defRPr>
    </a:lvl2pPr>
    <a:lvl3pPr marL="713232" algn="l" defTabSz="713232" rtl="0" eaLnBrk="1" latinLnBrk="0" hangingPunct="1">
      <a:defRPr sz="936" kern="1200">
        <a:solidFill>
          <a:schemeClr val="tx1"/>
        </a:solidFill>
        <a:latin typeface="+mn-lt"/>
        <a:ea typeface="+mn-ea"/>
        <a:cs typeface="+mn-cs"/>
      </a:defRPr>
    </a:lvl3pPr>
    <a:lvl4pPr marL="1069848" algn="l" defTabSz="713232" rtl="0" eaLnBrk="1" latinLnBrk="0" hangingPunct="1">
      <a:defRPr sz="936" kern="1200">
        <a:solidFill>
          <a:schemeClr val="tx1"/>
        </a:solidFill>
        <a:latin typeface="+mn-lt"/>
        <a:ea typeface="+mn-ea"/>
        <a:cs typeface="+mn-cs"/>
      </a:defRPr>
    </a:lvl4pPr>
    <a:lvl5pPr marL="1426464" algn="l" defTabSz="713232" rtl="0" eaLnBrk="1" latinLnBrk="0" hangingPunct="1">
      <a:defRPr sz="936" kern="1200">
        <a:solidFill>
          <a:schemeClr val="tx1"/>
        </a:solidFill>
        <a:latin typeface="+mn-lt"/>
        <a:ea typeface="+mn-ea"/>
        <a:cs typeface="+mn-cs"/>
      </a:defRPr>
    </a:lvl5pPr>
    <a:lvl6pPr marL="1783080" algn="l" defTabSz="713232" rtl="0" eaLnBrk="1" latinLnBrk="0" hangingPunct="1">
      <a:defRPr sz="936" kern="1200">
        <a:solidFill>
          <a:schemeClr val="tx1"/>
        </a:solidFill>
        <a:latin typeface="+mn-lt"/>
        <a:ea typeface="+mn-ea"/>
        <a:cs typeface="+mn-cs"/>
      </a:defRPr>
    </a:lvl6pPr>
    <a:lvl7pPr marL="2139696" algn="l" defTabSz="713232" rtl="0" eaLnBrk="1" latinLnBrk="0" hangingPunct="1">
      <a:defRPr sz="936" kern="1200">
        <a:solidFill>
          <a:schemeClr val="tx1"/>
        </a:solidFill>
        <a:latin typeface="+mn-lt"/>
        <a:ea typeface="+mn-ea"/>
        <a:cs typeface="+mn-cs"/>
      </a:defRPr>
    </a:lvl7pPr>
    <a:lvl8pPr marL="2496312" algn="l" defTabSz="713232" rtl="0" eaLnBrk="1" latinLnBrk="0" hangingPunct="1">
      <a:defRPr sz="936" kern="1200">
        <a:solidFill>
          <a:schemeClr val="tx1"/>
        </a:solidFill>
        <a:latin typeface="+mn-lt"/>
        <a:ea typeface="+mn-ea"/>
        <a:cs typeface="+mn-cs"/>
      </a:defRPr>
    </a:lvl8pPr>
    <a:lvl9pPr marL="2852928" algn="l" defTabSz="713232" rtl="0" eaLnBrk="1" latinLnBrk="0" hangingPunct="1">
      <a:defRPr sz="936"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datos.gov.co/browse?category=Agricultura+y+Desarrollo+Rural&amp;q=Gobernacion+de+Risaralda&amp;sortBy=relevance&amp;utf8=%E2%9C%93" TargetMode="External"/><Relationship Id="rId2" Type="http://schemas.openxmlformats.org/officeDocument/2006/relationships/slide" Target="../slides/slide13.xml"/><Relationship Id="rId1" Type="http://schemas.openxmlformats.org/officeDocument/2006/relationships/notesMaster" Target="../notesMasters/notesMaster1.xml"/><Relationship Id="rId5" Type="http://schemas.openxmlformats.org/officeDocument/2006/relationships/hyperlink" Target="https://www.datos.gov.co/Agricultura-y-Desarrollo-Rural/Consolidado-Cultivos-Permanentes-y-Semipermanentes/mzni-k9t7" TargetMode="External"/><Relationship Id="rId4" Type="http://schemas.openxmlformats.org/officeDocument/2006/relationships/hyperlink" Target="https://www.datos.gov.co/Agricultura-y-Desarrollo-Rural/Estad-sticas-Solicitudes-Restituci-n-Discriminadas/s87b-tjcc" TargetMode="Externa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datos.gov.co/Ambiente-y-Desarrollo-Sostenible/Cat-logo-Nacional-de-Estaciones-del-IDEAM/ufhr-6zpx" TargetMode="External"/><Relationship Id="rId2" Type="http://schemas.openxmlformats.org/officeDocument/2006/relationships/slide" Target="../slides/slide15.xml"/><Relationship Id="rId1" Type="http://schemas.openxmlformats.org/officeDocument/2006/relationships/notesMaster" Target="../notesMasters/notesMaster1.xml"/><Relationship Id="rId5" Type="http://schemas.openxmlformats.org/officeDocument/2006/relationships/hyperlink" Target="https://www.datos.gov.co/Agricultura-y-Desarrollo-Rural/Insumos/m9rf-kpd2" TargetMode="External"/><Relationship Id="rId4" Type="http://schemas.openxmlformats.org/officeDocument/2006/relationships/hyperlink" Target="https://www.datos.gov.co/Ambiente-y-Desarrollo-Sostenible/Promedios-Precipitaci-n-y-Temperatura-media-Promed/nsxu-h2dh" TargetMode="Externa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8" Type="http://schemas.openxmlformats.org/officeDocument/2006/relationships/hyperlink" Target="https://open-data.europa.eu/en/data/" TargetMode="External"/><Relationship Id="rId3" Type="http://schemas.openxmlformats.org/officeDocument/2006/relationships/hyperlink" Target="http://ec.europa.eu/digital-agenda/en/open-data-0" TargetMode="External"/><Relationship Id="rId7" Type="http://schemas.openxmlformats.org/officeDocument/2006/relationships/hyperlink" Target="http://administracionelectronica.gob.es/pae_Home/pae_Estrategias/pae_Gobierno_Abierto_Inicio/pae_Reutilizacion_de_la_informacion_en_el_sector_publico.html" TargetMode="External"/><Relationship Id="rId2" Type="http://schemas.openxmlformats.org/officeDocument/2006/relationships/slide" Target="../slides/slide7.xml"/><Relationship Id="rId1" Type="http://schemas.openxmlformats.org/officeDocument/2006/relationships/notesMaster" Target="../notesMasters/notesMaster1.xml"/><Relationship Id="rId6" Type="http://schemas.openxmlformats.org/officeDocument/2006/relationships/hyperlink" Target="https://ec.europa.eu/digital-agenda/en/implementation-public-sector-information-directive-member-states" TargetMode="External"/><Relationship Id="rId5" Type="http://schemas.openxmlformats.org/officeDocument/2006/relationships/hyperlink" Target="http://www.uoc.edu/divulgacio/comein/es/numero17/articles/Article-Montserrat-Garcia.html" TargetMode="External"/><Relationship Id="rId4" Type="http://schemas.openxmlformats.org/officeDocument/2006/relationships/hyperlink" Target="http://rooter.es/documents/PAPER_REUTILIZACION_INFORMACION_PUBLICA_PRIVADA_OPENDATA.pdf" TargetMode="Externa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www.eltiempo.com/multimedia/especiales/calidad-del-agua-en-colombia/16555634/1"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marR="0" indent="0" algn="l" defTabSz="713232" rtl="0" eaLnBrk="1" fontAlgn="auto" latinLnBrk="0" hangingPunct="1">
              <a:lnSpc>
                <a:spcPct val="100000"/>
              </a:lnSpc>
              <a:spcBef>
                <a:spcPts val="0"/>
              </a:spcBef>
              <a:spcAft>
                <a:spcPts val="0"/>
              </a:spcAft>
              <a:buClrTx/>
              <a:buSzTx/>
              <a:buFontTx/>
              <a:buNone/>
              <a:tabLst/>
              <a:defRPr/>
            </a:pPr>
            <a:r>
              <a:rPr lang="es-CO" dirty="0"/>
              <a:t>Evento: </a:t>
            </a:r>
            <a:r>
              <a:rPr lang="es-ES" sz="936" kern="1200" dirty="0">
                <a:solidFill>
                  <a:schemeClr val="tx1"/>
                </a:solidFill>
                <a:effectLst/>
                <a:latin typeface="+mn-lt"/>
                <a:ea typeface="+mn-ea"/>
                <a:cs typeface="+mn-cs"/>
              </a:rPr>
              <a:t>Tercer Congreso Nacional de Información en el Sector Agropecuaria - </a:t>
            </a:r>
            <a:r>
              <a:rPr lang="es-CO" sz="936" kern="1200" dirty="0">
                <a:solidFill>
                  <a:schemeClr val="tx1"/>
                </a:solidFill>
                <a:effectLst/>
                <a:latin typeface="+mn-lt"/>
                <a:ea typeface="+mn-ea"/>
                <a:cs typeface="+mn-cs"/>
              </a:rPr>
              <a:t>eje temático “Big Data y acceso a la información”</a:t>
            </a:r>
          </a:p>
          <a:p>
            <a:r>
              <a:rPr lang="es-CO" dirty="0"/>
              <a:t>Fecha: 29 de septiembre</a:t>
            </a:r>
          </a:p>
          <a:p>
            <a:r>
              <a:rPr lang="es-CO" dirty="0"/>
              <a:t>Duración de la intervención:</a:t>
            </a:r>
            <a:r>
              <a:rPr lang="es-CO" baseline="0" dirty="0"/>
              <a:t> 30 minutos (11:30 A.M. – 11:55 A.M.) </a:t>
            </a:r>
            <a:endParaRPr lang="es-CO" dirty="0"/>
          </a:p>
        </p:txBody>
      </p:sp>
      <p:sp>
        <p:nvSpPr>
          <p:cNvPr id="4" name="3 Marcador de número de diapositiva"/>
          <p:cNvSpPr>
            <a:spLocks noGrp="1"/>
          </p:cNvSpPr>
          <p:nvPr>
            <p:ph type="sldNum" sz="quarter" idx="10"/>
          </p:nvPr>
        </p:nvSpPr>
        <p:spPr/>
        <p:txBody>
          <a:bodyPr/>
          <a:lstStyle/>
          <a:p>
            <a:fld id="{4E5A29AC-D865-384F-A066-BE00CE2AE235}" type="slidenum">
              <a:rPr lang="es-ES_tradnl" smtClean="0"/>
              <a:t>1</a:t>
            </a:fld>
            <a:endParaRPr lang="es-ES_tradnl"/>
          </a:p>
        </p:txBody>
      </p:sp>
    </p:spTree>
    <p:extLst>
      <p:ext uri="{BB962C8B-B14F-4D97-AF65-F5344CB8AC3E}">
        <p14:creationId xmlns:p14="http://schemas.microsoft.com/office/powerpoint/2010/main" val="11807108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960438" y="1143000"/>
            <a:ext cx="4937125" cy="3086100"/>
          </a:xfrm>
        </p:spPr>
      </p:sp>
      <p:sp>
        <p:nvSpPr>
          <p:cNvPr id="3" name="Marcador de notas 2"/>
          <p:cNvSpPr>
            <a:spLocks noGrp="1"/>
          </p:cNvSpPr>
          <p:nvPr>
            <p:ph type="body" idx="1"/>
          </p:nvPr>
        </p:nvSpPr>
        <p:spPr/>
        <p:txBody>
          <a:bodyPr/>
          <a:lstStyle/>
          <a:p>
            <a:r>
              <a:rPr lang="es-CO" sz="936" i="1" kern="1200" dirty="0">
                <a:solidFill>
                  <a:schemeClr val="tx1"/>
                </a:solidFill>
                <a:effectLst/>
                <a:latin typeface="+mn-lt"/>
                <a:ea typeface="+mn-ea"/>
                <a:cs typeface="+mn-cs"/>
              </a:rPr>
              <a:t>Idea central: Colombia cuenta con un portal de datos abiertos que permite la publicación, uso y aprovechamiento de los datos abiertos que generan y publican las entidades para los ciudadanos.</a:t>
            </a:r>
            <a:endParaRPr lang="es-CO" sz="936" kern="1200" dirty="0">
              <a:solidFill>
                <a:schemeClr val="tx1"/>
              </a:solidFill>
              <a:effectLst/>
              <a:latin typeface="+mn-lt"/>
              <a:ea typeface="+mn-ea"/>
              <a:cs typeface="+mn-cs"/>
            </a:endParaRPr>
          </a:p>
          <a:p>
            <a:r>
              <a:rPr lang="es-CO" sz="936" kern="1200" dirty="0">
                <a:solidFill>
                  <a:schemeClr val="tx1"/>
                </a:solidFill>
                <a:effectLst/>
                <a:latin typeface="+mn-lt"/>
                <a:ea typeface="+mn-ea"/>
                <a:cs typeface="+mn-cs"/>
              </a:rPr>
              <a:t>En 2016 el portal tuvo una mejora significativa. Soportado en </a:t>
            </a:r>
            <a:r>
              <a:rPr lang="es-CO" sz="936" kern="1200" dirty="0" err="1">
                <a:solidFill>
                  <a:schemeClr val="tx1"/>
                </a:solidFill>
                <a:effectLst/>
                <a:latin typeface="+mn-lt"/>
                <a:ea typeface="+mn-ea"/>
                <a:cs typeface="+mn-cs"/>
              </a:rPr>
              <a:t>Socrata</a:t>
            </a:r>
            <a:r>
              <a:rPr lang="es-CO" sz="936" kern="1200" dirty="0">
                <a:solidFill>
                  <a:schemeClr val="tx1"/>
                </a:solidFill>
                <a:effectLst/>
                <a:latin typeface="+mn-lt"/>
                <a:ea typeface="+mn-ea"/>
                <a:cs typeface="+mn-cs"/>
              </a:rPr>
              <a:t>, Empresa l</a:t>
            </a:r>
            <a:r>
              <a:rPr lang="es-ES" sz="936" kern="1200" dirty="0">
                <a:solidFill>
                  <a:schemeClr val="tx1"/>
                </a:solidFill>
                <a:effectLst/>
                <a:latin typeface="+mn-lt"/>
                <a:ea typeface="+mn-ea"/>
                <a:cs typeface="+mn-cs"/>
              </a:rPr>
              <a:t>í</a:t>
            </a:r>
            <a:r>
              <a:rPr lang="es-CO" sz="936" kern="1200" dirty="0">
                <a:solidFill>
                  <a:schemeClr val="tx1"/>
                </a:solidFill>
                <a:effectLst/>
                <a:latin typeface="+mn-lt"/>
                <a:ea typeface="+mn-ea"/>
                <a:cs typeface="+mn-cs"/>
              </a:rPr>
              <a:t>­der a nivel mundial en soluciones en la nube para gobiernos de datos abiertos e impulsados por los datos. Entre sus principales ventajas esta</a:t>
            </a:r>
          </a:p>
          <a:p>
            <a:r>
              <a:rPr lang="es-CO" sz="936" b="1" kern="1200" dirty="0">
                <a:solidFill>
                  <a:schemeClr val="tx1"/>
                </a:solidFill>
                <a:effectLst/>
                <a:latin typeface="+mn-lt"/>
                <a:ea typeface="+mn-ea"/>
                <a:cs typeface="+mn-cs"/>
              </a:rPr>
              <a:t>Facilita la publicación y gestión de datos. </a:t>
            </a:r>
            <a:r>
              <a:rPr lang="es-CO" sz="936" kern="1200" dirty="0">
                <a:solidFill>
                  <a:schemeClr val="tx1"/>
                </a:solidFill>
                <a:effectLst/>
                <a:latin typeface="+mn-lt"/>
                <a:ea typeface="+mn-ea"/>
                <a:cs typeface="+mn-cs"/>
              </a:rPr>
              <a:t>Para las entidades el proceso de cargue de información es sencillo e intuitivo. </a:t>
            </a:r>
          </a:p>
          <a:p>
            <a:r>
              <a:rPr lang="es-CO" sz="936" b="1" kern="1200" dirty="0">
                <a:solidFill>
                  <a:schemeClr val="tx1"/>
                </a:solidFill>
                <a:effectLst/>
                <a:latin typeface="+mn-lt"/>
                <a:ea typeface="+mn-ea"/>
                <a:cs typeface="+mn-cs"/>
              </a:rPr>
              <a:t>Herramientas para desarrolladores</a:t>
            </a:r>
            <a:r>
              <a:rPr lang="es-CO" sz="936" kern="1200" dirty="0">
                <a:solidFill>
                  <a:schemeClr val="tx1"/>
                </a:solidFill>
                <a:effectLst/>
                <a:latin typeface="+mn-lt"/>
                <a:ea typeface="+mn-ea"/>
                <a:cs typeface="+mn-cs"/>
              </a:rPr>
              <a:t>. El portal cuenta con API </a:t>
            </a:r>
          </a:p>
          <a:p>
            <a:r>
              <a:rPr lang="es-CO" sz="936" b="1" kern="1200" dirty="0">
                <a:solidFill>
                  <a:schemeClr val="tx1"/>
                </a:solidFill>
                <a:effectLst/>
                <a:latin typeface="+mn-lt"/>
                <a:ea typeface="+mn-ea"/>
                <a:cs typeface="+mn-cs"/>
              </a:rPr>
              <a:t>Opciones para visualizar datos</a:t>
            </a:r>
            <a:r>
              <a:rPr lang="es-CO" sz="936" kern="1200" dirty="0">
                <a:solidFill>
                  <a:schemeClr val="tx1"/>
                </a:solidFill>
                <a:effectLst/>
                <a:latin typeface="+mn-lt"/>
                <a:ea typeface="+mn-ea"/>
                <a:cs typeface="+mn-cs"/>
              </a:rPr>
              <a:t>. El portal ofrece múltiples opciones para mostrar gráficamente los datos disponibles en la plataforma.  Esta información también se puede compartir en redes sociales y ofrece el código a fin de que las </a:t>
            </a:r>
            <a:r>
              <a:rPr lang="es-CO" sz="936" kern="1200" dirty="0" err="1">
                <a:solidFill>
                  <a:schemeClr val="tx1"/>
                </a:solidFill>
                <a:effectLst/>
                <a:latin typeface="+mn-lt"/>
                <a:ea typeface="+mn-ea"/>
                <a:cs typeface="+mn-cs"/>
              </a:rPr>
              <a:t>visualziaciones</a:t>
            </a:r>
            <a:r>
              <a:rPr lang="es-CO" sz="936" kern="1200" dirty="0">
                <a:solidFill>
                  <a:schemeClr val="tx1"/>
                </a:solidFill>
                <a:effectLst/>
                <a:latin typeface="+mn-lt"/>
                <a:ea typeface="+mn-ea"/>
                <a:cs typeface="+mn-cs"/>
              </a:rPr>
              <a:t> puedan ser  compartida en blogs y páginas webs.</a:t>
            </a:r>
          </a:p>
          <a:p>
            <a:r>
              <a:rPr lang="es-CO" sz="936" b="1" kern="1200" dirty="0">
                <a:solidFill>
                  <a:schemeClr val="tx1"/>
                </a:solidFill>
                <a:effectLst/>
                <a:latin typeface="+mn-lt"/>
                <a:ea typeface="+mn-ea"/>
                <a:cs typeface="+mn-cs"/>
              </a:rPr>
              <a:t>Generar mecanismos de participación alrededor de los datos abiertos. </a:t>
            </a:r>
            <a:r>
              <a:rPr lang="es-CO" sz="936" kern="1200" dirty="0">
                <a:solidFill>
                  <a:schemeClr val="tx1"/>
                </a:solidFill>
                <a:effectLst/>
                <a:latin typeface="+mn-lt"/>
                <a:ea typeface="+mn-ea"/>
                <a:cs typeface="+mn-cs"/>
              </a:rPr>
              <a:t>El portal ofrece a los ciudadanos la posibilidad de participar y decir qué información quisiera que se encontrará disponible en formatos abiertos. Los ciudadanos pueden apoyar con sus votos estas sugerencias y así propiciar un control social y una demanda a las entidades sobre información necesaria para la generación de valor. https://datos.gov.co/nominate</a:t>
            </a:r>
          </a:p>
          <a:p>
            <a:r>
              <a:rPr lang="es-CO" sz="936" b="1" kern="1200" dirty="0">
                <a:solidFill>
                  <a:schemeClr val="tx1"/>
                </a:solidFill>
                <a:effectLst/>
                <a:latin typeface="+mn-lt"/>
                <a:ea typeface="+mn-ea"/>
                <a:cs typeface="+mn-cs"/>
              </a:rPr>
              <a:t>Espacio de aprendizaje. </a:t>
            </a:r>
            <a:r>
              <a:rPr lang="es-CO" sz="936" kern="1200" dirty="0">
                <a:solidFill>
                  <a:schemeClr val="tx1"/>
                </a:solidFill>
                <a:effectLst/>
                <a:latin typeface="+mn-lt"/>
                <a:ea typeface="+mn-ea"/>
                <a:cs typeface="+mn-cs"/>
              </a:rPr>
              <a:t>Para conocer los mecanismos y lineamientos existentes en el tema de datos abiertos. Cuenta con manuales para publicadores, desarrolladores y administradores. También con la guía de datos abiertos. Próximamente tendremos un curso online de datos abiertos para generar capacidades y proveer herramientas que garanticen un mejor conocimiento, uso y aprovechamiento de los datos.</a:t>
            </a:r>
          </a:p>
          <a:p>
            <a:pPr marL="0" marR="0" indent="0" algn="l" defTabSz="713232" rtl="0" eaLnBrk="1" fontAlgn="auto" latinLnBrk="0" hangingPunct="1">
              <a:lnSpc>
                <a:spcPct val="100000"/>
              </a:lnSpc>
              <a:spcBef>
                <a:spcPts val="0"/>
              </a:spcBef>
              <a:spcAft>
                <a:spcPts val="0"/>
              </a:spcAft>
              <a:buClrTx/>
              <a:buSzTx/>
              <a:buFontTx/>
              <a:buNone/>
              <a:tabLst/>
              <a:defRPr/>
            </a:pPr>
            <a:endParaRPr lang="es-CO" sz="800" b="1" spc="34" dirty="0">
              <a:solidFill>
                <a:schemeClr val="bg2">
                  <a:lumMod val="50000"/>
                </a:schemeClr>
              </a:solidFill>
              <a:latin typeface="DIN Condensed Bold"/>
              <a:cs typeface="DIN Condensed Bold"/>
            </a:endParaRPr>
          </a:p>
        </p:txBody>
      </p:sp>
      <p:sp>
        <p:nvSpPr>
          <p:cNvPr id="4" name="Marcador de número de diapositiva 3"/>
          <p:cNvSpPr>
            <a:spLocks noGrp="1"/>
          </p:cNvSpPr>
          <p:nvPr>
            <p:ph type="sldNum" sz="quarter" idx="10"/>
          </p:nvPr>
        </p:nvSpPr>
        <p:spPr/>
        <p:txBody>
          <a:bodyPr/>
          <a:lstStyle/>
          <a:p>
            <a:fld id="{A829B3F8-5A2B-7C48-A2E1-6383645AC410}" type="slidenum">
              <a:rPr lang="es-ES_tradnl" smtClean="0"/>
              <a:t>10</a:t>
            </a:fld>
            <a:endParaRPr lang="es-ES_tradnl"/>
          </a:p>
        </p:txBody>
      </p:sp>
    </p:spTree>
    <p:extLst>
      <p:ext uri="{BB962C8B-B14F-4D97-AF65-F5344CB8AC3E}">
        <p14:creationId xmlns:p14="http://schemas.microsoft.com/office/powerpoint/2010/main" val="19282459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O" sz="936" i="1" kern="1200" dirty="0">
                <a:solidFill>
                  <a:schemeClr val="tx1"/>
                </a:solidFill>
                <a:effectLst/>
                <a:latin typeface="+mn-lt"/>
                <a:ea typeface="+mn-ea"/>
                <a:cs typeface="+mn-cs"/>
              </a:rPr>
              <a:t>Idea central: </a:t>
            </a:r>
            <a:r>
              <a:rPr lang="es-ES_tradnl" sz="936" i="1" kern="1200" dirty="0">
                <a:solidFill>
                  <a:schemeClr val="tx1"/>
                </a:solidFill>
                <a:effectLst/>
                <a:latin typeface="+mn-lt"/>
                <a:ea typeface="+mn-ea"/>
                <a:cs typeface="+mn-cs"/>
              </a:rPr>
              <a:t>La Ruta de la Excelencia se construye a partir de la priorización de los trámites y servicios que están vinculados con los eventos más importantes en la vida de las personas y las empresas. Este Ruta contempla 25 proyectos que incluyen acciones e iniciativas que buscan facilitar la ejecución de trámites y el acceso a servicios por parte de los ciudadanos y empresas (16 proyectos); mejorar la gestión interna y el servicio al interior de las entidades (3 proyectos) y facilitar el acceso a la información pública por parte de las personas y el aprovechamiento de la misma (6 proyectos</a:t>
            </a:r>
            <a:r>
              <a:rPr lang="es-ES_tradnl" sz="936" kern="1200" dirty="0">
                <a:solidFill>
                  <a:schemeClr val="tx1"/>
                </a:solidFill>
                <a:effectLst/>
                <a:latin typeface="+mn-lt"/>
                <a:ea typeface="+mn-ea"/>
                <a:cs typeface="+mn-cs"/>
              </a:rPr>
              <a:t>).</a:t>
            </a:r>
            <a:endParaRPr lang="es-CO" sz="936" kern="1200" dirty="0">
              <a:solidFill>
                <a:schemeClr val="tx1"/>
              </a:solidFill>
              <a:effectLst/>
              <a:latin typeface="+mn-lt"/>
              <a:ea typeface="+mn-ea"/>
              <a:cs typeface="+mn-cs"/>
            </a:endParaRPr>
          </a:p>
          <a:p>
            <a:r>
              <a:rPr lang="es-ES_tradnl" sz="936" kern="1200" dirty="0">
                <a:solidFill>
                  <a:schemeClr val="tx1"/>
                </a:solidFill>
                <a:effectLst/>
                <a:latin typeface="+mn-lt"/>
                <a:ea typeface="+mn-ea"/>
                <a:cs typeface="+mn-cs"/>
              </a:rPr>
              <a:t>Se llevó a cabo una priorización de conjuntos de datos estratégicos para promover su apertura con calidad, a través de un mapa de ruta datos abiertos con 6 temas estratégicos:</a:t>
            </a:r>
            <a:endParaRPr lang="es-CO" sz="936" kern="1200" dirty="0">
              <a:solidFill>
                <a:schemeClr val="tx1"/>
              </a:solidFill>
              <a:effectLst/>
              <a:latin typeface="+mn-lt"/>
              <a:ea typeface="+mn-ea"/>
              <a:cs typeface="+mn-cs"/>
            </a:endParaRPr>
          </a:p>
          <a:p>
            <a:r>
              <a:rPr lang="es-ES_tradnl" sz="936" kern="1200" dirty="0">
                <a:solidFill>
                  <a:schemeClr val="tx1"/>
                </a:solidFill>
                <a:effectLst/>
                <a:latin typeface="+mn-lt"/>
                <a:ea typeface="+mn-ea"/>
                <a:cs typeface="+mn-cs"/>
              </a:rPr>
              <a:t>Movilidad</a:t>
            </a:r>
            <a:endParaRPr lang="es-CO" sz="936" kern="1200" dirty="0">
              <a:solidFill>
                <a:schemeClr val="tx1"/>
              </a:solidFill>
              <a:effectLst/>
              <a:latin typeface="+mn-lt"/>
              <a:ea typeface="+mn-ea"/>
              <a:cs typeface="+mn-cs"/>
            </a:endParaRPr>
          </a:p>
          <a:p>
            <a:r>
              <a:rPr lang="es-ES_tradnl" sz="936" kern="1200" dirty="0">
                <a:solidFill>
                  <a:schemeClr val="tx1"/>
                </a:solidFill>
                <a:effectLst/>
                <a:latin typeface="+mn-lt"/>
                <a:ea typeface="+mn-ea"/>
                <a:cs typeface="+mn-cs"/>
              </a:rPr>
              <a:t>Seguridad Ciudadana</a:t>
            </a:r>
            <a:endParaRPr lang="es-CO" sz="936" kern="1200" dirty="0">
              <a:solidFill>
                <a:schemeClr val="tx1"/>
              </a:solidFill>
              <a:effectLst/>
              <a:latin typeface="+mn-lt"/>
              <a:ea typeface="+mn-ea"/>
              <a:cs typeface="+mn-cs"/>
            </a:endParaRPr>
          </a:p>
          <a:p>
            <a:r>
              <a:rPr lang="es-ES_tradnl" sz="936" kern="1200" dirty="0">
                <a:solidFill>
                  <a:schemeClr val="tx1"/>
                </a:solidFill>
                <a:effectLst/>
                <a:latin typeface="+mn-lt"/>
                <a:ea typeface="+mn-ea"/>
                <a:cs typeface="+mn-cs"/>
              </a:rPr>
              <a:t>Servicio de salud pública: prestación, salud pública y gestión de riesgo</a:t>
            </a:r>
            <a:endParaRPr lang="es-CO" sz="936" kern="1200" dirty="0">
              <a:solidFill>
                <a:schemeClr val="tx1"/>
              </a:solidFill>
              <a:effectLst/>
              <a:latin typeface="+mn-lt"/>
              <a:ea typeface="+mn-ea"/>
              <a:cs typeface="+mn-cs"/>
            </a:endParaRPr>
          </a:p>
          <a:p>
            <a:r>
              <a:rPr lang="es-ES_tradnl" sz="936" kern="1200" dirty="0">
                <a:solidFill>
                  <a:schemeClr val="tx1"/>
                </a:solidFill>
                <a:effectLst/>
                <a:latin typeface="+mn-lt"/>
                <a:ea typeface="+mn-ea"/>
                <a:cs typeface="+mn-cs"/>
              </a:rPr>
              <a:t>Ordenamiento Territorial</a:t>
            </a:r>
            <a:endParaRPr lang="es-CO" sz="936" kern="1200" dirty="0">
              <a:solidFill>
                <a:schemeClr val="tx1"/>
              </a:solidFill>
              <a:effectLst/>
              <a:latin typeface="+mn-lt"/>
              <a:ea typeface="+mn-ea"/>
              <a:cs typeface="+mn-cs"/>
            </a:endParaRPr>
          </a:p>
          <a:p>
            <a:r>
              <a:rPr lang="es-ES_tradnl" sz="936" kern="1200" dirty="0">
                <a:solidFill>
                  <a:schemeClr val="tx1"/>
                </a:solidFill>
                <a:effectLst/>
                <a:latin typeface="+mn-lt"/>
                <a:ea typeface="+mn-ea"/>
                <a:cs typeface="+mn-cs"/>
              </a:rPr>
              <a:t>Cadena Productiva del Agro </a:t>
            </a:r>
            <a:endParaRPr lang="es-CO" sz="936" kern="1200" dirty="0">
              <a:solidFill>
                <a:schemeClr val="tx1"/>
              </a:solidFill>
              <a:effectLst/>
              <a:latin typeface="+mn-lt"/>
              <a:ea typeface="+mn-ea"/>
              <a:cs typeface="+mn-cs"/>
            </a:endParaRPr>
          </a:p>
          <a:p>
            <a:r>
              <a:rPr lang="es-ES_tradnl" sz="936" kern="1200" dirty="0">
                <a:solidFill>
                  <a:schemeClr val="tx1"/>
                </a:solidFill>
                <a:effectLst/>
                <a:latin typeface="+mn-lt"/>
                <a:ea typeface="+mn-ea"/>
                <a:cs typeface="+mn-cs"/>
              </a:rPr>
              <a:t>Calidad y cobertura educativa</a:t>
            </a:r>
            <a:endParaRPr lang="es-CO" sz="936" kern="1200" dirty="0">
              <a:solidFill>
                <a:schemeClr val="tx1"/>
              </a:solidFill>
              <a:effectLst/>
              <a:latin typeface="+mn-lt"/>
              <a:ea typeface="+mn-ea"/>
              <a:cs typeface="+mn-cs"/>
            </a:endParaRPr>
          </a:p>
          <a:p>
            <a:endParaRPr lang="es-CO" dirty="0"/>
          </a:p>
        </p:txBody>
      </p:sp>
      <p:sp>
        <p:nvSpPr>
          <p:cNvPr id="4" name="Marcador de número de diapositiva 3"/>
          <p:cNvSpPr>
            <a:spLocks noGrp="1"/>
          </p:cNvSpPr>
          <p:nvPr>
            <p:ph type="sldNum" sz="quarter" idx="10"/>
          </p:nvPr>
        </p:nvSpPr>
        <p:spPr/>
        <p:txBody>
          <a:bodyPr/>
          <a:lstStyle/>
          <a:p>
            <a:fld id="{4E5A29AC-D865-384F-A066-BE00CE2AE235}" type="slidenum">
              <a:rPr lang="es-ES_tradnl" smtClean="0"/>
              <a:t>11</a:t>
            </a:fld>
            <a:endParaRPr lang="es-ES_tradnl"/>
          </a:p>
        </p:txBody>
      </p:sp>
    </p:spTree>
    <p:extLst>
      <p:ext uri="{BB962C8B-B14F-4D97-AF65-F5344CB8AC3E}">
        <p14:creationId xmlns:p14="http://schemas.microsoft.com/office/powerpoint/2010/main" val="11227249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960438" y="1143000"/>
            <a:ext cx="4937125" cy="3086100"/>
          </a:xfrm>
        </p:spPr>
      </p:sp>
      <p:sp>
        <p:nvSpPr>
          <p:cNvPr id="3" name="Marcador de notas 2"/>
          <p:cNvSpPr>
            <a:spLocks noGrp="1"/>
          </p:cNvSpPr>
          <p:nvPr>
            <p:ph type="body" idx="1"/>
          </p:nvPr>
        </p:nvSpPr>
        <p:spPr/>
        <p:txBody>
          <a:bodyPr/>
          <a:lstStyle/>
          <a:p>
            <a:r>
              <a:rPr lang="es-CO" sz="936" i="1" kern="1200" dirty="0">
                <a:solidFill>
                  <a:schemeClr val="tx1"/>
                </a:solidFill>
                <a:effectLst/>
                <a:latin typeface="+mn-lt"/>
                <a:ea typeface="+mn-ea"/>
                <a:cs typeface="+mn-cs"/>
              </a:rPr>
              <a:t>Idea central: </a:t>
            </a:r>
            <a:r>
              <a:rPr lang="es-ES" sz="936" i="1" kern="1200" dirty="0">
                <a:solidFill>
                  <a:schemeClr val="tx1"/>
                </a:solidFill>
                <a:effectLst/>
                <a:latin typeface="+mn-lt"/>
                <a:ea typeface="+mn-ea"/>
                <a:cs typeface="+mn-cs"/>
              </a:rPr>
              <a:t>El mapa de ruta busca garantizar el acceso a los datos, optimizar la calidad en los mismos y promover su aprovechamiento por parte de terceros para diversos propósitos. Para efectos de temas agropecuarios este mapa ha identificado unos conjuntos de datos clave para tener una mejor planeación del agro. </a:t>
            </a:r>
            <a:endParaRPr lang="es-CO" sz="936" kern="1200" dirty="0">
              <a:solidFill>
                <a:schemeClr val="tx1"/>
              </a:solidFill>
              <a:effectLst/>
              <a:latin typeface="+mn-lt"/>
              <a:ea typeface="+mn-ea"/>
              <a:cs typeface="+mn-cs"/>
            </a:endParaRPr>
          </a:p>
          <a:p>
            <a:r>
              <a:rPr lang="es-ES" sz="936" kern="1200" dirty="0">
                <a:solidFill>
                  <a:schemeClr val="tx1"/>
                </a:solidFill>
                <a:effectLst/>
                <a:latin typeface="+mn-lt"/>
                <a:ea typeface="+mn-ea"/>
                <a:cs typeface="+mn-cs"/>
              </a:rPr>
              <a:t>Las cadenas productivas sobre las que se ha priorizado son: </a:t>
            </a:r>
            <a:endParaRPr lang="es-CO" sz="936" kern="1200" dirty="0">
              <a:solidFill>
                <a:schemeClr val="tx1"/>
              </a:solidFill>
              <a:effectLst/>
              <a:latin typeface="+mn-lt"/>
              <a:ea typeface="+mn-ea"/>
              <a:cs typeface="+mn-cs"/>
            </a:endParaRPr>
          </a:p>
          <a:p>
            <a:pPr lvl="0"/>
            <a:r>
              <a:rPr lang="es-CO" sz="936" kern="1200" dirty="0">
                <a:solidFill>
                  <a:schemeClr val="tx1"/>
                </a:solidFill>
                <a:effectLst/>
                <a:latin typeface="+mn-lt"/>
                <a:ea typeface="+mn-ea"/>
                <a:cs typeface="+mn-cs"/>
              </a:rPr>
              <a:t>Acuicultura</a:t>
            </a:r>
          </a:p>
          <a:p>
            <a:pPr lvl="0"/>
            <a:r>
              <a:rPr lang="es-CO" sz="936" kern="1200" dirty="0">
                <a:solidFill>
                  <a:schemeClr val="tx1"/>
                </a:solidFill>
                <a:effectLst/>
                <a:latin typeface="+mn-lt"/>
                <a:ea typeface="+mn-ea"/>
                <a:cs typeface="+mn-cs"/>
              </a:rPr>
              <a:t>Aguacate</a:t>
            </a:r>
          </a:p>
          <a:p>
            <a:pPr lvl="0"/>
            <a:r>
              <a:rPr lang="es-CO" sz="936" kern="1200" dirty="0">
                <a:solidFill>
                  <a:schemeClr val="tx1"/>
                </a:solidFill>
                <a:effectLst/>
                <a:latin typeface="+mn-lt"/>
                <a:ea typeface="+mn-ea"/>
                <a:cs typeface="+mn-cs"/>
              </a:rPr>
              <a:t>Algodón</a:t>
            </a:r>
          </a:p>
          <a:p>
            <a:pPr lvl="0"/>
            <a:r>
              <a:rPr lang="es-CO" sz="936" kern="1200" dirty="0">
                <a:solidFill>
                  <a:schemeClr val="tx1"/>
                </a:solidFill>
                <a:effectLst/>
                <a:latin typeface="+mn-lt"/>
                <a:ea typeface="+mn-ea"/>
                <a:cs typeface="+mn-cs"/>
              </a:rPr>
              <a:t>Alimentos balanceados</a:t>
            </a:r>
          </a:p>
          <a:p>
            <a:pPr lvl="0"/>
            <a:r>
              <a:rPr lang="es-CO" sz="936" kern="1200" dirty="0">
                <a:solidFill>
                  <a:schemeClr val="tx1"/>
                </a:solidFill>
                <a:effectLst/>
                <a:latin typeface="+mn-lt"/>
                <a:ea typeface="+mn-ea"/>
                <a:cs typeface="+mn-cs"/>
              </a:rPr>
              <a:t>Apícola</a:t>
            </a:r>
          </a:p>
          <a:p>
            <a:pPr lvl="0"/>
            <a:r>
              <a:rPr lang="es-CO" sz="936" kern="1200" dirty="0">
                <a:solidFill>
                  <a:schemeClr val="tx1"/>
                </a:solidFill>
                <a:effectLst/>
                <a:latin typeface="+mn-lt"/>
                <a:ea typeface="+mn-ea"/>
                <a:cs typeface="+mn-cs"/>
              </a:rPr>
              <a:t>Arroz</a:t>
            </a:r>
          </a:p>
          <a:p>
            <a:pPr lvl="0"/>
            <a:r>
              <a:rPr lang="es-CO" sz="936" kern="1200" dirty="0">
                <a:solidFill>
                  <a:schemeClr val="tx1"/>
                </a:solidFill>
                <a:effectLst/>
                <a:latin typeface="+mn-lt"/>
                <a:ea typeface="+mn-ea"/>
                <a:cs typeface="+mn-cs"/>
              </a:rPr>
              <a:t>Avícola</a:t>
            </a:r>
          </a:p>
          <a:p>
            <a:pPr lvl="0"/>
            <a:r>
              <a:rPr lang="es-CO" sz="936" kern="1200" dirty="0">
                <a:solidFill>
                  <a:schemeClr val="tx1"/>
                </a:solidFill>
                <a:effectLst/>
                <a:latin typeface="+mn-lt"/>
                <a:ea typeface="+mn-ea"/>
                <a:cs typeface="+mn-cs"/>
              </a:rPr>
              <a:t>Banano</a:t>
            </a:r>
          </a:p>
          <a:p>
            <a:pPr lvl="0"/>
            <a:r>
              <a:rPr lang="es-CO" sz="936" kern="1200" dirty="0">
                <a:solidFill>
                  <a:schemeClr val="tx1"/>
                </a:solidFill>
                <a:effectLst/>
                <a:latin typeface="+mn-lt"/>
                <a:ea typeface="+mn-ea"/>
                <a:cs typeface="+mn-cs"/>
              </a:rPr>
              <a:t>Cacao</a:t>
            </a:r>
          </a:p>
          <a:p>
            <a:pPr lvl="0"/>
            <a:r>
              <a:rPr lang="es-CO" sz="936" kern="1200" dirty="0">
                <a:solidFill>
                  <a:schemeClr val="tx1"/>
                </a:solidFill>
                <a:effectLst/>
                <a:latin typeface="+mn-lt"/>
                <a:ea typeface="+mn-ea"/>
                <a:cs typeface="+mn-cs"/>
              </a:rPr>
              <a:t>Caducifolios</a:t>
            </a:r>
          </a:p>
          <a:p>
            <a:pPr lvl="0"/>
            <a:r>
              <a:rPr lang="es-CO" sz="936" kern="1200" dirty="0">
                <a:solidFill>
                  <a:schemeClr val="tx1"/>
                </a:solidFill>
                <a:effectLst/>
                <a:latin typeface="+mn-lt"/>
                <a:ea typeface="+mn-ea"/>
                <a:cs typeface="+mn-cs"/>
              </a:rPr>
              <a:t>Caucho Natural</a:t>
            </a:r>
          </a:p>
          <a:p>
            <a:pPr lvl="0"/>
            <a:r>
              <a:rPr lang="es-CO" sz="936" kern="1200" dirty="0">
                <a:solidFill>
                  <a:schemeClr val="tx1"/>
                </a:solidFill>
                <a:effectLst/>
                <a:latin typeface="+mn-lt"/>
                <a:ea typeface="+mn-ea"/>
                <a:cs typeface="+mn-cs"/>
              </a:rPr>
              <a:t>Coco</a:t>
            </a:r>
          </a:p>
          <a:p>
            <a:pPr lvl="0"/>
            <a:r>
              <a:rPr lang="es-CO" sz="936" kern="1200" dirty="0">
                <a:solidFill>
                  <a:schemeClr val="tx1"/>
                </a:solidFill>
                <a:effectLst/>
                <a:latin typeface="+mn-lt"/>
                <a:ea typeface="+mn-ea"/>
                <a:cs typeface="+mn-cs"/>
              </a:rPr>
              <a:t>Equinos, asnal</a:t>
            </a:r>
          </a:p>
          <a:p>
            <a:pPr lvl="0"/>
            <a:r>
              <a:rPr lang="es-CO" sz="936" kern="1200" dirty="0">
                <a:solidFill>
                  <a:schemeClr val="tx1"/>
                </a:solidFill>
                <a:effectLst/>
                <a:latin typeface="+mn-lt"/>
                <a:ea typeface="+mn-ea"/>
                <a:cs typeface="+mn-cs"/>
              </a:rPr>
              <a:t>Fique</a:t>
            </a:r>
          </a:p>
          <a:p>
            <a:pPr lvl="0"/>
            <a:r>
              <a:rPr lang="es-CO" sz="936" kern="1200" dirty="0">
                <a:solidFill>
                  <a:schemeClr val="tx1"/>
                </a:solidFill>
                <a:effectLst/>
                <a:latin typeface="+mn-lt"/>
                <a:ea typeface="+mn-ea"/>
                <a:cs typeface="+mn-cs"/>
              </a:rPr>
              <a:t>Flores </a:t>
            </a:r>
          </a:p>
          <a:p>
            <a:pPr lvl="0"/>
            <a:r>
              <a:rPr lang="es-CO" sz="936" kern="1200" dirty="0">
                <a:solidFill>
                  <a:schemeClr val="tx1"/>
                </a:solidFill>
                <a:effectLst/>
                <a:latin typeface="+mn-lt"/>
                <a:ea typeface="+mn-ea"/>
                <a:cs typeface="+mn-cs"/>
              </a:rPr>
              <a:t>Forestal</a:t>
            </a:r>
          </a:p>
          <a:p>
            <a:pPr lvl="0"/>
            <a:r>
              <a:rPr lang="es-CO" sz="936" kern="1200" dirty="0">
                <a:solidFill>
                  <a:schemeClr val="tx1"/>
                </a:solidFill>
                <a:effectLst/>
                <a:latin typeface="+mn-lt"/>
                <a:ea typeface="+mn-ea"/>
                <a:cs typeface="+mn-cs"/>
              </a:rPr>
              <a:t>Guadua</a:t>
            </a:r>
          </a:p>
          <a:p>
            <a:pPr lvl="0"/>
            <a:r>
              <a:rPr lang="es-CO" sz="936" kern="1200" dirty="0">
                <a:solidFill>
                  <a:schemeClr val="tx1"/>
                </a:solidFill>
                <a:effectLst/>
                <a:latin typeface="+mn-lt"/>
                <a:ea typeface="+mn-ea"/>
                <a:cs typeface="+mn-cs"/>
              </a:rPr>
              <a:t>Guayaba</a:t>
            </a:r>
          </a:p>
          <a:p>
            <a:pPr lvl="0"/>
            <a:r>
              <a:rPr lang="es-CO" sz="936" kern="1200" dirty="0">
                <a:solidFill>
                  <a:schemeClr val="tx1"/>
                </a:solidFill>
                <a:effectLst/>
                <a:latin typeface="+mn-lt"/>
                <a:ea typeface="+mn-ea"/>
                <a:cs typeface="+mn-cs"/>
              </a:rPr>
              <a:t>Hortalizas</a:t>
            </a:r>
          </a:p>
          <a:p>
            <a:pPr lvl="0"/>
            <a:r>
              <a:rPr lang="es-CO" sz="936" kern="1200" dirty="0">
                <a:solidFill>
                  <a:schemeClr val="tx1"/>
                </a:solidFill>
                <a:effectLst/>
                <a:latin typeface="+mn-lt"/>
                <a:ea typeface="+mn-ea"/>
                <a:cs typeface="+mn-cs"/>
              </a:rPr>
              <a:t>Láctea</a:t>
            </a:r>
          </a:p>
          <a:p>
            <a:pPr lvl="0"/>
            <a:r>
              <a:rPr lang="es-CO" sz="936" kern="1200" dirty="0">
                <a:solidFill>
                  <a:schemeClr val="tx1"/>
                </a:solidFill>
                <a:effectLst/>
                <a:latin typeface="+mn-lt"/>
                <a:ea typeface="+mn-ea"/>
                <a:cs typeface="+mn-cs"/>
              </a:rPr>
              <a:t>Maíz</a:t>
            </a:r>
          </a:p>
          <a:p>
            <a:pPr lvl="0"/>
            <a:r>
              <a:rPr lang="es-CO" sz="936" kern="1200" dirty="0">
                <a:solidFill>
                  <a:schemeClr val="tx1"/>
                </a:solidFill>
                <a:effectLst/>
                <a:latin typeface="+mn-lt"/>
                <a:ea typeface="+mn-ea"/>
                <a:cs typeface="+mn-cs"/>
              </a:rPr>
              <a:t>Mango</a:t>
            </a:r>
          </a:p>
          <a:p>
            <a:pPr lvl="0"/>
            <a:r>
              <a:rPr lang="es-CO" sz="936" kern="1200" dirty="0">
                <a:solidFill>
                  <a:schemeClr val="tx1"/>
                </a:solidFill>
                <a:effectLst/>
                <a:latin typeface="+mn-lt"/>
                <a:ea typeface="+mn-ea"/>
                <a:cs typeface="+mn-cs"/>
              </a:rPr>
              <a:t>Mora</a:t>
            </a:r>
          </a:p>
          <a:p>
            <a:pPr lvl="0"/>
            <a:r>
              <a:rPr lang="es-CO" sz="936" kern="1200" dirty="0">
                <a:solidFill>
                  <a:schemeClr val="tx1"/>
                </a:solidFill>
                <a:effectLst/>
                <a:latin typeface="+mn-lt"/>
                <a:ea typeface="+mn-ea"/>
                <a:cs typeface="+mn-cs"/>
              </a:rPr>
              <a:t>Ovino caprino</a:t>
            </a:r>
          </a:p>
          <a:p>
            <a:pPr lvl="0"/>
            <a:r>
              <a:rPr lang="es-CO" sz="936" kern="1200" dirty="0">
                <a:solidFill>
                  <a:schemeClr val="tx1"/>
                </a:solidFill>
                <a:effectLst/>
                <a:latin typeface="+mn-lt"/>
                <a:ea typeface="+mn-ea"/>
                <a:cs typeface="+mn-cs"/>
              </a:rPr>
              <a:t>Café</a:t>
            </a:r>
          </a:p>
          <a:p>
            <a:pPr lvl="0"/>
            <a:r>
              <a:rPr lang="es-CO" sz="936" kern="1200" dirty="0">
                <a:solidFill>
                  <a:schemeClr val="tx1"/>
                </a:solidFill>
                <a:effectLst/>
                <a:latin typeface="+mn-lt"/>
                <a:ea typeface="+mn-ea"/>
                <a:cs typeface="+mn-cs"/>
              </a:rPr>
              <a:t>Caña de azúcar </a:t>
            </a:r>
          </a:p>
          <a:p>
            <a:pPr lvl="0"/>
            <a:r>
              <a:rPr lang="es-CO" sz="936" kern="1200" dirty="0">
                <a:solidFill>
                  <a:schemeClr val="tx1"/>
                </a:solidFill>
                <a:effectLst/>
                <a:latin typeface="+mn-lt"/>
                <a:ea typeface="+mn-ea"/>
                <a:cs typeface="+mn-cs"/>
              </a:rPr>
              <a:t>Cárnica bovina</a:t>
            </a:r>
          </a:p>
          <a:p>
            <a:pPr lvl="0"/>
            <a:r>
              <a:rPr lang="es-CO" sz="936" kern="1200" dirty="0">
                <a:solidFill>
                  <a:schemeClr val="tx1"/>
                </a:solidFill>
                <a:effectLst/>
                <a:latin typeface="+mn-lt"/>
                <a:ea typeface="+mn-ea"/>
                <a:cs typeface="+mn-cs"/>
              </a:rPr>
              <a:t>Cárnica Porcina</a:t>
            </a:r>
          </a:p>
          <a:p>
            <a:pPr lvl="0"/>
            <a:r>
              <a:rPr lang="es-CO" sz="936" kern="1200" dirty="0">
                <a:solidFill>
                  <a:schemeClr val="tx1"/>
                </a:solidFill>
                <a:effectLst/>
                <a:latin typeface="+mn-lt"/>
                <a:ea typeface="+mn-ea"/>
                <a:cs typeface="+mn-cs"/>
              </a:rPr>
              <a:t>Palma</a:t>
            </a:r>
          </a:p>
          <a:p>
            <a:pPr lvl="0"/>
            <a:r>
              <a:rPr lang="es-CO" sz="936" kern="1200" dirty="0">
                <a:solidFill>
                  <a:schemeClr val="tx1"/>
                </a:solidFill>
                <a:effectLst/>
                <a:latin typeface="+mn-lt"/>
                <a:ea typeface="+mn-ea"/>
                <a:cs typeface="+mn-cs"/>
              </a:rPr>
              <a:t>Panela</a:t>
            </a:r>
          </a:p>
          <a:p>
            <a:pPr lvl="0"/>
            <a:r>
              <a:rPr lang="es-CO" sz="936" kern="1200" dirty="0">
                <a:solidFill>
                  <a:schemeClr val="tx1"/>
                </a:solidFill>
                <a:effectLst/>
                <a:latin typeface="+mn-lt"/>
                <a:ea typeface="+mn-ea"/>
                <a:cs typeface="+mn-cs"/>
              </a:rPr>
              <a:t>Papa</a:t>
            </a:r>
          </a:p>
          <a:p>
            <a:pPr lvl="0"/>
            <a:r>
              <a:rPr lang="es-CO" sz="936" kern="1200" dirty="0">
                <a:solidFill>
                  <a:schemeClr val="tx1"/>
                </a:solidFill>
                <a:effectLst/>
                <a:latin typeface="+mn-lt"/>
                <a:ea typeface="+mn-ea"/>
                <a:cs typeface="+mn-cs"/>
              </a:rPr>
              <a:t>Pasifloras</a:t>
            </a:r>
          </a:p>
          <a:p>
            <a:pPr lvl="0"/>
            <a:r>
              <a:rPr lang="es-CO" sz="936" kern="1200" dirty="0">
                <a:solidFill>
                  <a:schemeClr val="tx1"/>
                </a:solidFill>
                <a:effectLst/>
                <a:latin typeface="+mn-lt"/>
                <a:ea typeface="+mn-ea"/>
                <a:cs typeface="+mn-cs"/>
              </a:rPr>
              <a:t>Pesca</a:t>
            </a:r>
          </a:p>
          <a:p>
            <a:pPr lvl="0"/>
            <a:r>
              <a:rPr lang="es-CO" sz="936" kern="1200" dirty="0">
                <a:solidFill>
                  <a:schemeClr val="tx1"/>
                </a:solidFill>
                <a:effectLst/>
                <a:latin typeface="+mn-lt"/>
                <a:ea typeface="+mn-ea"/>
                <a:cs typeface="+mn-cs"/>
              </a:rPr>
              <a:t>Piña</a:t>
            </a:r>
          </a:p>
          <a:p>
            <a:pPr lvl="0"/>
            <a:r>
              <a:rPr lang="es-CO" sz="936" kern="1200" dirty="0">
                <a:solidFill>
                  <a:schemeClr val="tx1"/>
                </a:solidFill>
                <a:effectLst/>
                <a:latin typeface="+mn-lt"/>
                <a:ea typeface="+mn-ea"/>
                <a:cs typeface="+mn-cs"/>
              </a:rPr>
              <a:t>Plantas </a:t>
            </a:r>
          </a:p>
          <a:p>
            <a:r>
              <a:rPr lang="es-CO" sz="936" kern="1200" dirty="0">
                <a:solidFill>
                  <a:schemeClr val="tx1"/>
                </a:solidFill>
                <a:effectLst/>
                <a:latin typeface="+mn-lt"/>
                <a:ea typeface="+mn-ea"/>
                <a:cs typeface="+mn-cs"/>
              </a:rPr>
              <a:t>     aromáticas</a:t>
            </a:r>
          </a:p>
          <a:p>
            <a:pPr lvl="0"/>
            <a:r>
              <a:rPr lang="es-CO" sz="936" kern="1200" dirty="0">
                <a:solidFill>
                  <a:schemeClr val="tx1"/>
                </a:solidFill>
                <a:effectLst/>
                <a:latin typeface="+mn-lt"/>
                <a:ea typeface="+mn-ea"/>
                <a:cs typeface="+mn-cs"/>
              </a:rPr>
              <a:t>Plátano</a:t>
            </a:r>
          </a:p>
          <a:p>
            <a:pPr lvl="0"/>
            <a:r>
              <a:rPr lang="es-CO" sz="936" kern="1200" dirty="0">
                <a:solidFill>
                  <a:schemeClr val="tx1"/>
                </a:solidFill>
                <a:effectLst/>
                <a:latin typeface="+mn-lt"/>
                <a:ea typeface="+mn-ea"/>
                <a:cs typeface="+mn-cs"/>
              </a:rPr>
              <a:t>Sábila</a:t>
            </a:r>
          </a:p>
          <a:p>
            <a:pPr lvl="0"/>
            <a:r>
              <a:rPr lang="es-CO" sz="936" kern="1200" dirty="0">
                <a:solidFill>
                  <a:schemeClr val="tx1"/>
                </a:solidFill>
                <a:effectLst/>
                <a:latin typeface="+mn-lt"/>
                <a:ea typeface="+mn-ea"/>
                <a:cs typeface="+mn-cs"/>
              </a:rPr>
              <a:t>Tabaco </a:t>
            </a:r>
          </a:p>
          <a:p>
            <a:pPr lvl="0"/>
            <a:r>
              <a:rPr lang="es-CO" sz="936" kern="1200" dirty="0">
                <a:solidFill>
                  <a:schemeClr val="tx1"/>
                </a:solidFill>
                <a:effectLst/>
                <a:latin typeface="+mn-lt"/>
                <a:ea typeface="+mn-ea"/>
                <a:cs typeface="+mn-cs"/>
              </a:rPr>
              <a:t>Uchu</a:t>
            </a:r>
            <a:r>
              <a:rPr lang="es-CO" sz="936" b="1" kern="1200" dirty="0">
                <a:solidFill>
                  <a:schemeClr val="tx1"/>
                </a:solidFill>
                <a:effectLst/>
                <a:latin typeface="+mn-lt"/>
                <a:ea typeface="+mn-ea"/>
                <a:cs typeface="+mn-cs"/>
              </a:rPr>
              <a:t>va</a:t>
            </a:r>
            <a:endParaRPr lang="es-CO" sz="936" kern="1200" dirty="0">
              <a:solidFill>
                <a:schemeClr val="tx1"/>
              </a:solidFill>
              <a:effectLst/>
              <a:latin typeface="+mn-lt"/>
              <a:ea typeface="+mn-ea"/>
              <a:cs typeface="+mn-cs"/>
            </a:endParaRPr>
          </a:p>
          <a:p>
            <a:pPr lvl="0"/>
            <a:r>
              <a:rPr lang="es-CO" sz="936" b="1" kern="1200" dirty="0">
                <a:solidFill>
                  <a:schemeClr val="tx1"/>
                </a:solidFill>
                <a:effectLst/>
                <a:latin typeface="+mn-lt"/>
                <a:ea typeface="+mn-ea"/>
                <a:cs typeface="+mn-cs"/>
              </a:rPr>
              <a:t>Yuca</a:t>
            </a:r>
            <a:endParaRPr lang="es-CO" sz="936" kern="1200" dirty="0">
              <a:solidFill>
                <a:schemeClr val="tx1"/>
              </a:solidFill>
              <a:effectLst/>
              <a:latin typeface="+mn-lt"/>
              <a:ea typeface="+mn-ea"/>
              <a:cs typeface="+mn-cs"/>
            </a:endParaRPr>
          </a:p>
          <a:p>
            <a:endParaRPr lang="es-CO" sz="1000" b="1" dirty="0">
              <a:solidFill>
                <a:schemeClr val="bg2">
                  <a:lumMod val="50000"/>
                </a:schemeClr>
              </a:solidFill>
              <a:latin typeface="+mn-lt"/>
              <a:cs typeface="Calibri"/>
            </a:endParaRPr>
          </a:p>
        </p:txBody>
      </p:sp>
      <p:sp>
        <p:nvSpPr>
          <p:cNvPr id="4" name="Marcador de número de diapositiva 3"/>
          <p:cNvSpPr>
            <a:spLocks noGrp="1"/>
          </p:cNvSpPr>
          <p:nvPr>
            <p:ph type="sldNum" sz="quarter" idx="10"/>
          </p:nvPr>
        </p:nvSpPr>
        <p:spPr/>
        <p:txBody>
          <a:bodyPr/>
          <a:lstStyle/>
          <a:p>
            <a:fld id="{A829B3F8-5A2B-7C48-A2E1-6383645AC410}" type="slidenum">
              <a:rPr lang="es-ES_tradnl" smtClean="0"/>
              <a:t>12</a:t>
            </a:fld>
            <a:endParaRPr lang="es-ES_tradnl"/>
          </a:p>
        </p:txBody>
      </p:sp>
    </p:spTree>
    <p:extLst>
      <p:ext uri="{BB962C8B-B14F-4D97-AF65-F5344CB8AC3E}">
        <p14:creationId xmlns:p14="http://schemas.microsoft.com/office/powerpoint/2010/main" val="25708550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O" sz="936" i="1" kern="1200" dirty="0">
                <a:solidFill>
                  <a:schemeClr val="tx1"/>
                </a:solidFill>
                <a:effectLst/>
                <a:latin typeface="+mn-lt"/>
                <a:ea typeface="+mn-ea"/>
                <a:cs typeface="+mn-cs"/>
              </a:rPr>
              <a:t>Idea central:</a:t>
            </a:r>
            <a:r>
              <a:rPr lang="es-CO" sz="936" b="1" i="1" kern="1200" dirty="0">
                <a:solidFill>
                  <a:schemeClr val="tx1"/>
                </a:solidFill>
                <a:effectLst/>
                <a:latin typeface="+mn-lt"/>
                <a:ea typeface="+mn-ea"/>
                <a:cs typeface="+mn-cs"/>
              </a:rPr>
              <a:t> </a:t>
            </a:r>
            <a:r>
              <a:rPr lang="es-CO" sz="936" i="1" kern="1200" dirty="0">
                <a:solidFill>
                  <a:schemeClr val="tx1"/>
                </a:solidFill>
                <a:effectLst/>
                <a:latin typeface="+mn-lt"/>
                <a:ea typeface="+mn-ea"/>
                <a:cs typeface="+mn-cs"/>
              </a:rPr>
              <a:t>De esa información, ya tenemos algunos conjuntos de datos disponibles en nuestro portal de Datos Abiertos, que ya tiene disponibles 82 conjuntos de datos (publicados por entidades de orden nacional y territorial) </a:t>
            </a:r>
            <a:endParaRPr lang="es-CO" sz="936" kern="1200" dirty="0">
              <a:solidFill>
                <a:schemeClr val="tx1"/>
              </a:solidFill>
              <a:effectLst/>
              <a:latin typeface="+mn-lt"/>
              <a:ea typeface="+mn-ea"/>
              <a:cs typeface="+mn-cs"/>
            </a:endParaRPr>
          </a:p>
          <a:p>
            <a:r>
              <a:rPr lang="es-CO" sz="936" kern="1200" dirty="0">
                <a:solidFill>
                  <a:schemeClr val="tx1"/>
                </a:solidFill>
                <a:effectLst/>
                <a:latin typeface="+mn-lt"/>
                <a:ea typeface="+mn-ea"/>
                <a:cs typeface="+mn-cs"/>
              </a:rPr>
              <a:t>Algunos de ellos son: </a:t>
            </a:r>
          </a:p>
          <a:p>
            <a:r>
              <a:rPr lang="es-CO" sz="936" kern="1200" dirty="0">
                <a:solidFill>
                  <a:schemeClr val="tx1"/>
                </a:solidFill>
                <a:effectLst/>
                <a:latin typeface="+mn-lt"/>
                <a:ea typeface="+mn-ea"/>
                <a:cs typeface="+mn-cs"/>
              </a:rPr>
              <a:t>Estadísticas 2015 – De pastos, cultivos transitorios y ganadería del departamento de Risaralda </a:t>
            </a:r>
            <a:r>
              <a:rPr lang="es-CO" sz="936" u="sng" kern="1200" dirty="0">
                <a:solidFill>
                  <a:schemeClr val="tx1"/>
                </a:solidFill>
                <a:effectLst/>
                <a:latin typeface="+mn-lt"/>
                <a:ea typeface="+mn-ea"/>
                <a:cs typeface="+mn-cs"/>
                <a:hlinkClick r:id="rId3"/>
              </a:rPr>
              <a:t>https://www.datos.gov.co/browse?category=Agricultura+y+Desarrollo+Rural&amp;q=Gobernacion+de+Risaralda&amp;sortBy=relevance&amp;utf8=%E2%9C%93</a:t>
            </a:r>
            <a:endParaRPr lang="es-CO" sz="936" kern="1200" dirty="0">
              <a:solidFill>
                <a:schemeClr val="tx1"/>
              </a:solidFill>
              <a:effectLst/>
              <a:latin typeface="+mn-lt"/>
              <a:ea typeface="+mn-ea"/>
              <a:cs typeface="+mn-cs"/>
            </a:endParaRPr>
          </a:p>
          <a:p>
            <a:r>
              <a:rPr lang="es-CO" sz="936" kern="1200" dirty="0">
                <a:solidFill>
                  <a:schemeClr val="tx1"/>
                </a:solidFill>
                <a:effectLst/>
                <a:latin typeface="+mn-lt"/>
                <a:ea typeface="+mn-ea"/>
                <a:cs typeface="+mn-cs"/>
              </a:rPr>
              <a:t>Estadísticas Solicitudes Restitución Discriminadas Municipios Número de solicitudes de inscripción al SRTDAF recibidas en la Unidad de Restitución de Tierras según municipio de ubicación del predio.</a:t>
            </a:r>
          </a:p>
          <a:p>
            <a:r>
              <a:rPr lang="es-CO" sz="936" u="sng" kern="1200" dirty="0">
                <a:solidFill>
                  <a:schemeClr val="tx1"/>
                </a:solidFill>
                <a:effectLst/>
                <a:latin typeface="+mn-lt"/>
                <a:ea typeface="+mn-ea"/>
                <a:cs typeface="+mn-cs"/>
                <a:hlinkClick r:id="rId4"/>
              </a:rPr>
              <a:t>https://www.datos.gov.co/Agricultura-y-Desarrollo-Rural/Estad-sticas-Solicitudes-Restituci-n-Discriminadas/s87b-tjcc</a:t>
            </a:r>
            <a:endParaRPr lang="es-CO" sz="936" kern="1200" dirty="0">
              <a:solidFill>
                <a:schemeClr val="tx1"/>
              </a:solidFill>
              <a:effectLst/>
              <a:latin typeface="+mn-lt"/>
              <a:ea typeface="+mn-ea"/>
              <a:cs typeface="+mn-cs"/>
            </a:endParaRPr>
          </a:p>
          <a:p>
            <a:r>
              <a:rPr lang="es-CO" sz="936" kern="1200" dirty="0">
                <a:solidFill>
                  <a:schemeClr val="tx1"/>
                </a:solidFill>
                <a:effectLst/>
                <a:latin typeface="+mn-lt"/>
                <a:ea typeface="+mn-ea"/>
                <a:cs typeface="+mn-cs"/>
              </a:rPr>
              <a:t>Consolidado Cultivos Permanentes y Semipermanentes – Gobernación del Huila Contiene inventarios de área, producción y rendimiento, de la parte agrícola, pecuaria y piscícola del departamento, que permite evaluar el comportamiento del sector agropecuario anualmente. </a:t>
            </a:r>
          </a:p>
          <a:p>
            <a:r>
              <a:rPr lang="es-CO" sz="936" u="sng" kern="1200" dirty="0">
                <a:solidFill>
                  <a:schemeClr val="tx1"/>
                </a:solidFill>
                <a:effectLst/>
                <a:latin typeface="+mn-lt"/>
                <a:ea typeface="+mn-ea"/>
                <a:cs typeface="+mn-cs"/>
                <a:hlinkClick r:id="rId5"/>
              </a:rPr>
              <a:t>https://www.datos.gov.co/Agricultura-y-Desarrollo-Rural/Consolidado-Cultivos-Permanentes-y-Semipermanentes/mzni-k9t7</a:t>
            </a:r>
            <a:endParaRPr lang="es-CO" sz="936" kern="1200" dirty="0">
              <a:solidFill>
                <a:schemeClr val="tx1"/>
              </a:solidFill>
              <a:effectLst/>
              <a:latin typeface="+mn-lt"/>
              <a:ea typeface="+mn-ea"/>
              <a:cs typeface="+mn-cs"/>
            </a:endParaRPr>
          </a:p>
          <a:p>
            <a:r>
              <a:rPr lang="es-CO" sz="936" kern="1200" dirty="0">
                <a:solidFill>
                  <a:schemeClr val="tx1"/>
                </a:solidFill>
                <a:effectLst/>
                <a:latin typeface="+mn-lt"/>
                <a:ea typeface="+mn-ea"/>
                <a:cs typeface="+mn-cs"/>
              </a:rPr>
              <a:t>Áreas, Producción y Rendimiento del cultivo de Yuca. Se detalla información correspondiente al área, producción y rendimiento del cultivo de la yuca por departamentos productivos.</a:t>
            </a:r>
          </a:p>
          <a:p>
            <a:r>
              <a:rPr lang="es-CO" sz="936" kern="1200" dirty="0">
                <a:solidFill>
                  <a:schemeClr val="tx1"/>
                </a:solidFill>
                <a:effectLst/>
                <a:latin typeface="+mn-lt"/>
                <a:ea typeface="+mn-ea"/>
                <a:cs typeface="+mn-cs"/>
              </a:rPr>
              <a:t>https://www.datos.gov.co/Funci-n-p-blica/-reas-Producci-n-y-Rendimiento-del-cultivo-de-Yuc/v7cn-ejrj</a:t>
            </a:r>
            <a:endParaRPr lang="es-CO" dirty="0"/>
          </a:p>
        </p:txBody>
      </p:sp>
      <p:sp>
        <p:nvSpPr>
          <p:cNvPr id="4" name="Marcador de número de diapositiva 3"/>
          <p:cNvSpPr>
            <a:spLocks noGrp="1"/>
          </p:cNvSpPr>
          <p:nvPr>
            <p:ph type="sldNum" sz="quarter" idx="10"/>
          </p:nvPr>
        </p:nvSpPr>
        <p:spPr/>
        <p:txBody>
          <a:bodyPr/>
          <a:lstStyle/>
          <a:p>
            <a:fld id="{4E5A29AC-D865-384F-A066-BE00CE2AE235}" type="slidenum">
              <a:rPr lang="es-ES_tradnl" smtClean="0"/>
              <a:t>13</a:t>
            </a:fld>
            <a:endParaRPr lang="es-ES_tradnl"/>
          </a:p>
        </p:txBody>
      </p:sp>
    </p:spTree>
    <p:extLst>
      <p:ext uri="{BB962C8B-B14F-4D97-AF65-F5344CB8AC3E}">
        <p14:creationId xmlns:p14="http://schemas.microsoft.com/office/powerpoint/2010/main" val="13217355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713232" rtl="0" eaLnBrk="1" fontAlgn="auto" latinLnBrk="0" hangingPunct="1">
              <a:lnSpc>
                <a:spcPct val="100000"/>
              </a:lnSpc>
              <a:spcBef>
                <a:spcPts val="0"/>
              </a:spcBef>
              <a:spcAft>
                <a:spcPts val="0"/>
              </a:spcAft>
              <a:buClrTx/>
              <a:buSzTx/>
              <a:buFontTx/>
              <a:buNone/>
              <a:tabLst/>
              <a:defRPr/>
            </a:pPr>
            <a:r>
              <a:rPr lang="es-CO" sz="936" i="1" kern="1200" dirty="0">
                <a:solidFill>
                  <a:schemeClr val="tx1"/>
                </a:solidFill>
                <a:effectLst/>
                <a:latin typeface="+mn-lt"/>
                <a:ea typeface="+mn-ea"/>
                <a:cs typeface="+mn-cs"/>
              </a:rPr>
              <a:t>Idea Central: Sin embargo, aún falta mucha información por poner a disposición de los ciudadanos en formatos abiertos o en sistemas de información que permitan consultar de manera detallada y oportuna la situación del campo colombiano.</a:t>
            </a:r>
            <a:endParaRPr lang="es-CO" sz="936" kern="1200" dirty="0">
              <a:solidFill>
                <a:schemeClr val="tx1"/>
              </a:solidFill>
              <a:effectLst/>
              <a:latin typeface="+mn-lt"/>
              <a:ea typeface="+mn-ea"/>
              <a:cs typeface="+mn-cs"/>
            </a:endParaRPr>
          </a:p>
        </p:txBody>
      </p:sp>
      <p:sp>
        <p:nvSpPr>
          <p:cNvPr id="4" name="Marcador de número de diapositiva 3"/>
          <p:cNvSpPr>
            <a:spLocks noGrp="1"/>
          </p:cNvSpPr>
          <p:nvPr>
            <p:ph type="sldNum" sz="quarter" idx="10"/>
          </p:nvPr>
        </p:nvSpPr>
        <p:spPr/>
        <p:txBody>
          <a:bodyPr/>
          <a:lstStyle/>
          <a:p>
            <a:fld id="{4E5A29AC-D865-384F-A066-BE00CE2AE235}" type="slidenum">
              <a:rPr lang="es-ES_tradnl" smtClean="0"/>
              <a:t>14</a:t>
            </a:fld>
            <a:endParaRPr lang="es-ES_tradnl"/>
          </a:p>
        </p:txBody>
      </p:sp>
    </p:spTree>
    <p:extLst>
      <p:ext uri="{BB962C8B-B14F-4D97-AF65-F5344CB8AC3E}">
        <p14:creationId xmlns:p14="http://schemas.microsoft.com/office/powerpoint/2010/main" val="2014925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O" sz="936" i="1" kern="1200" dirty="0">
                <a:solidFill>
                  <a:schemeClr val="tx1"/>
                </a:solidFill>
                <a:effectLst/>
                <a:latin typeface="+mn-lt"/>
                <a:ea typeface="+mn-ea"/>
                <a:cs typeface="+mn-cs"/>
              </a:rPr>
              <a:t>Idea Central: La información en datos abiertos, ha sido insumo para la creación de aplicación webs y móviles. Algunas de las destacadas que usan datos y que han sido impulsadas desde el </a:t>
            </a:r>
            <a:r>
              <a:rPr lang="es-CO" sz="936" i="1" kern="1200" dirty="0" err="1">
                <a:solidFill>
                  <a:schemeClr val="tx1"/>
                </a:solidFill>
                <a:effectLst/>
                <a:latin typeface="+mn-lt"/>
                <a:ea typeface="+mn-ea"/>
                <a:cs typeface="+mn-cs"/>
              </a:rPr>
              <a:t>Mintic</a:t>
            </a:r>
            <a:r>
              <a:rPr lang="es-CO" sz="936" i="1" kern="1200" dirty="0">
                <a:solidFill>
                  <a:schemeClr val="tx1"/>
                </a:solidFill>
                <a:effectLst/>
                <a:latin typeface="+mn-lt"/>
                <a:ea typeface="+mn-ea"/>
                <a:cs typeface="+mn-cs"/>
              </a:rPr>
              <a:t> y el Ministerio de Agricultura y Desarrollo Rural </a:t>
            </a:r>
            <a:endParaRPr lang="es-CO" sz="936" kern="1200" dirty="0">
              <a:solidFill>
                <a:schemeClr val="tx1"/>
              </a:solidFill>
              <a:effectLst/>
              <a:latin typeface="+mn-lt"/>
              <a:ea typeface="+mn-ea"/>
              <a:cs typeface="+mn-cs"/>
            </a:endParaRPr>
          </a:p>
          <a:p>
            <a:r>
              <a:rPr lang="es-CO" sz="936" kern="1200" dirty="0">
                <a:solidFill>
                  <a:schemeClr val="tx1"/>
                </a:solidFill>
                <a:effectLst/>
                <a:latin typeface="+mn-lt"/>
                <a:ea typeface="+mn-ea"/>
                <a:cs typeface="+mn-cs"/>
              </a:rPr>
              <a:t> </a:t>
            </a:r>
          </a:p>
          <a:p>
            <a:r>
              <a:rPr lang="es-CO" sz="936" b="1" kern="1200" dirty="0" err="1">
                <a:solidFill>
                  <a:schemeClr val="tx1"/>
                </a:solidFill>
                <a:effectLst/>
                <a:latin typeface="+mn-lt"/>
                <a:ea typeface="+mn-ea"/>
                <a:cs typeface="+mn-cs"/>
              </a:rPr>
              <a:t>Sipsa</a:t>
            </a:r>
            <a:r>
              <a:rPr lang="es-CO" sz="936" b="1" kern="1200" dirty="0">
                <a:solidFill>
                  <a:schemeClr val="tx1"/>
                </a:solidFill>
                <a:effectLst/>
                <a:latin typeface="+mn-lt"/>
                <a:ea typeface="+mn-ea"/>
                <a:cs typeface="+mn-cs"/>
              </a:rPr>
              <a:t>. </a:t>
            </a:r>
            <a:endParaRPr lang="es-CO" sz="936" kern="1200" dirty="0">
              <a:solidFill>
                <a:schemeClr val="tx1"/>
              </a:solidFill>
              <a:effectLst/>
              <a:latin typeface="+mn-lt"/>
              <a:ea typeface="+mn-ea"/>
              <a:cs typeface="+mn-cs"/>
            </a:endParaRPr>
          </a:p>
          <a:p>
            <a:r>
              <a:rPr lang="es-CO" sz="936" kern="1200" dirty="0">
                <a:solidFill>
                  <a:schemeClr val="tx1"/>
                </a:solidFill>
                <a:effectLst/>
                <a:latin typeface="+mn-lt"/>
                <a:ea typeface="+mn-ea"/>
                <a:cs typeface="+mn-cs"/>
              </a:rPr>
              <a:t>SIPSA es una aplicación del sistema de información de precios y abastecimiento del sector agropecuario que permite conocer los precios mayoristas diarios, semanales y mensuales de los productos agroalimentarios que se comercializan en el país.</a:t>
            </a:r>
          </a:p>
          <a:p>
            <a:r>
              <a:rPr lang="es-CO" sz="936" b="1" kern="1200" dirty="0">
                <a:solidFill>
                  <a:schemeClr val="tx1"/>
                </a:solidFill>
                <a:effectLst/>
                <a:latin typeface="+mn-lt"/>
                <a:ea typeface="+mn-ea"/>
                <a:cs typeface="+mn-cs"/>
              </a:rPr>
              <a:t>Mi pronóstico. </a:t>
            </a:r>
            <a:endParaRPr lang="es-CO" sz="936" kern="1200" dirty="0">
              <a:solidFill>
                <a:schemeClr val="tx1"/>
              </a:solidFill>
              <a:effectLst/>
              <a:latin typeface="+mn-lt"/>
              <a:ea typeface="+mn-ea"/>
              <a:cs typeface="+mn-cs"/>
            </a:endParaRPr>
          </a:p>
          <a:p>
            <a:r>
              <a:rPr lang="es-CO" sz="936" kern="1200" dirty="0">
                <a:solidFill>
                  <a:schemeClr val="tx1"/>
                </a:solidFill>
                <a:effectLst/>
                <a:latin typeface="+mn-lt"/>
                <a:ea typeface="+mn-ea"/>
                <a:cs typeface="+mn-cs"/>
              </a:rPr>
              <a:t>Con esta aplicación se puede consultar el pronóstico climático por geolocalización, así como el pronóstico de las principales ciudades del territorio nacional. Esta aplicación también permite consultar alertas (crecientes súbitas, probabilidad de incendio, heladas, entre otras) a nivel nacional y conexión e interactividad con redes sociales</a:t>
            </a:r>
          </a:p>
          <a:p>
            <a:r>
              <a:rPr lang="es-CO" sz="936" b="1" kern="1200" dirty="0">
                <a:solidFill>
                  <a:schemeClr val="tx1"/>
                </a:solidFill>
                <a:effectLst/>
                <a:latin typeface="+mn-lt"/>
                <a:ea typeface="+mn-ea"/>
                <a:cs typeface="+mn-cs"/>
              </a:rPr>
              <a:t>Agro Clima </a:t>
            </a:r>
            <a:endParaRPr lang="es-CO" sz="936" kern="1200" dirty="0">
              <a:solidFill>
                <a:schemeClr val="tx1"/>
              </a:solidFill>
              <a:effectLst/>
              <a:latin typeface="+mn-lt"/>
              <a:ea typeface="+mn-ea"/>
              <a:cs typeface="+mn-cs"/>
            </a:endParaRPr>
          </a:p>
          <a:p>
            <a:r>
              <a:rPr lang="es-CO" sz="936" kern="1200" dirty="0">
                <a:solidFill>
                  <a:schemeClr val="tx1"/>
                </a:solidFill>
                <a:effectLst/>
                <a:latin typeface="+mn-lt"/>
                <a:ea typeface="+mn-ea"/>
                <a:cs typeface="+mn-cs"/>
              </a:rPr>
              <a:t>Información del pronostico del tiempo para las principales ciudades del país y reportes del clima de estaciones del IDEAM, así como de recomendaciones agroclimáticas para su cambio de cultiva y región, creando su plan de riego. </a:t>
            </a:r>
          </a:p>
          <a:p>
            <a:r>
              <a:rPr lang="es-CO" sz="936" kern="1200" dirty="0">
                <a:solidFill>
                  <a:schemeClr val="tx1"/>
                </a:solidFill>
                <a:effectLst/>
                <a:latin typeface="+mn-lt"/>
                <a:ea typeface="+mn-ea"/>
                <a:cs typeface="+mn-cs"/>
              </a:rPr>
              <a:t>Conjunto de datos: </a:t>
            </a:r>
            <a:r>
              <a:rPr lang="es-CO" sz="936" u="sng" kern="1200" dirty="0">
                <a:solidFill>
                  <a:schemeClr val="tx1"/>
                </a:solidFill>
                <a:effectLst/>
                <a:latin typeface="+mn-lt"/>
                <a:ea typeface="+mn-ea"/>
                <a:cs typeface="+mn-cs"/>
                <a:hlinkClick r:id="rId3"/>
              </a:rPr>
              <a:t>https://www.datos.gov.co/Ambiente-y-Desarrollo-Sostenible/Cat-logo-Nacional-de-Estaciones-del-IDEAM/ufhr-6zpx</a:t>
            </a:r>
            <a:endParaRPr lang="es-CO" sz="936" kern="1200" dirty="0">
              <a:solidFill>
                <a:schemeClr val="tx1"/>
              </a:solidFill>
              <a:effectLst/>
              <a:latin typeface="+mn-lt"/>
              <a:ea typeface="+mn-ea"/>
              <a:cs typeface="+mn-cs"/>
            </a:endParaRPr>
          </a:p>
          <a:p>
            <a:r>
              <a:rPr lang="es-CO" sz="936" u="sng" kern="1200" dirty="0">
                <a:solidFill>
                  <a:schemeClr val="tx1"/>
                </a:solidFill>
                <a:effectLst/>
                <a:latin typeface="+mn-lt"/>
                <a:ea typeface="+mn-ea"/>
                <a:cs typeface="+mn-cs"/>
                <a:hlinkClick r:id="rId4"/>
              </a:rPr>
              <a:t>https://www.datos.gov.co/Ambiente-y-Desarrollo-Sostenible/Promedios-Precipitaci-n-y-Temperatura-media-Promed/nsxu-h2dh</a:t>
            </a:r>
            <a:endParaRPr lang="es-CO" sz="936" kern="1200" dirty="0">
              <a:solidFill>
                <a:schemeClr val="tx1"/>
              </a:solidFill>
              <a:effectLst/>
              <a:latin typeface="+mn-lt"/>
              <a:ea typeface="+mn-ea"/>
              <a:cs typeface="+mn-cs"/>
            </a:endParaRPr>
          </a:p>
          <a:p>
            <a:r>
              <a:rPr lang="es-CO" sz="936" b="1" kern="1200" dirty="0">
                <a:solidFill>
                  <a:schemeClr val="tx1"/>
                </a:solidFill>
                <a:effectLst/>
                <a:latin typeface="+mn-lt"/>
                <a:ea typeface="+mn-ea"/>
                <a:cs typeface="+mn-cs"/>
              </a:rPr>
              <a:t>Agro Insumos</a:t>
            </a:r>
            <a:endParaRPr lang="es-CO" sz="936" kern="1200" dirty="0">
              <a:solidFill>
                <a:schemeClr val="tx1"/>
              </a:solidFill>
              <a:effectLst/>
              <a:latin typeface="+mn-lt"/>
              <a:ea typeface="+mn-ea"/>
              <a:cs typeface="+mn-cs"/>
            </a:endParaRPr>
          </a:p>
          <a:p>
            <a:r>
              <a:rPr lang="es-CO" sz="936" kern="1200" dirty="0">
                <a:solidFill>
                  <a:schemeClr val="tx1"/>
                </a:solidFill>
                <a:effectLst/>
                <a:latin typeface="+mn-lt"/>
                <a:ea typeface="+mn-ea"/>
                <a:cs typeface="+mn-cs"/>
              </a:rPr>
              <a:t>Consulta de precios de plaguicidas y fertilizantes, con datos del promedio nacional, departamental y municipal. </a:t>
            </a:r>
          </a:p>
          <a:p>
            <a:r>
              <a:rPr lang="es-CO" sz="936" kern="1200" dirty="0">
                <a:solidFill>
                  <a:schemeClr val="tx1"/>
                </a:solidFill>
                <a:effectLst/>
                <a:latin typeface="+mn-lt"/>
                <a:ea typeface="+mn-ea"/>
                <a:cs typeface="+mn-cs"/>
              </a:rPr>
              <a:t>Conjunto de datos: </a:t>
            </a:r>
            <a:r>
              <a:rPr lang="es-CO" sz="936" u="sng" kern="1200" dirty="0">
                <a:solidFill>
                  <a:schemeClr val="tx1"/>
                </a:solidFill>
                <a:effectLst/>
                <a:latin typeface="+mn-lt"/>
                <a:ea typeface="+mn-ea"/>
                <a:cs typeface="+mn-cs"/>
                <a:hlinkClick r:id="rId5"/>
              </a:rPr>
              <a:t>https://www.datos.gov.co/Agricultura-y-Desarrollo-Rural/Insumos/m9rf-kpd2</a:t>
            </a:r>
            <a:endParaRPr lang="es-CO" sz="936" kern="1200" dirty="0">
              <a:solidFill>
                <a:schemeClr val="tx1"/>
              </a:solidFill>
              <a:effectLst/>
              <a:latin typeface="+mn-lt"/>
              <a:ea typeface="+mn-ea"/>
              <a:cs typeface="+mn-cs"/>
            </a:endParaRPr>
          </a:p>
          <a:p>
            <a:endParaRPr lang="es-CO" dirty="0"/>
          </a:p>
        </p:txBody>
      </p:sp>
      <p:sp>
        <p:nvSpPr>
          <p:cNvPr id="4" name="Marcador de número de diapositiva 3"/>
          <p:cNvSpPr>
            <a:spLocks noGrp="1"/>
          </p:cNvSpPr>
          <p:nvPr>
            <p:ph type="sldNum" sz="quarter" idx="10"/>
          </p:nvPr>
        </p:nvSpPr>
        <p:spPr/>
        <p:txBody>
          <a:bodyPr/>
          <a:lstStyle/>
          <a:p>
            <a:fld id="{4E5A29AC-D865-384F-A066-BE00CE2AE235}" type="slidenum">
              <a:rPr lang="es-ES_tradnl" smtClean="0"/>
              <a:t>15</a:t>
            </a:fld>
            <a:endParaRPr lang="es-ES_tradnl"/>
          </a:p>
        </p:txBody>
      </p:sp>
    </p:spTree>
    <p:extLst>
      <p:ext uri="{BB962C8B-B14F-4D97-AF65-F5344CB8AC3E}">
        <p14:creationId xmlns:p14="http://schemas.microsoft.com/office/powerpoint/2010/main" val="39196375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713232" rtl="0" eaLnBrk="1" fontAlgn="auto" latinLnBrk="0" hangingPunct="1">
              <a:lnSpc>
                <a:spcPct val="100000"/>
              </a:lnSpc>
              <a:spcBef>
                <a:spcPts val="0"/>
              </a:spcBef>
              <a:spcAft>
                <a:spcPts val="0"/>
              </a:spcAft>
              <a:buClrTx/>
              <a:buSzTx/>
              <a:buFontTx/>
              <a:buNone/>
              <a:tabLst/>
              <a:defRPr/>
            </a:pPr>
            <a:r>
              <a:rPr lang="es-CO" sz="936" i="1" kern="1200" dirty="0">
                <a:solidFill>
                  <a:schemeClr val="tx1"/>
                </a:solidFill>
                <a:effectLst/>
                <a:latin typeface="+mn-lt"/>
                <a:ea typeface="+mn-ea"/>
                <a:cs typeface="+mn-cs"/>
              </a:rPr>
              <a:t>Idea Central: A la luz de Big Data desde el sector agro se han hecho desarrollos en los que confluye gran cantidad de información de diferentes fuentes. Tal es el caso de el visor de la Unidad de Planificación Rural Agropecuaria (UPRA), una herramienta orientada a disponer de información de interés del sector agropecuario, que para ser consultada no requiere que sus usuarios sean especialistas en sistemas de información geográfica para la Planificación Rural Agropecuaria – SIPRA Unidad de Planeación Rural Agropecuaria.  Contiene información geográfica disponible a la fecha, de fuente propia y de otras Instituciones.</a:t>
            </a:r>
            <a:r>
              <a:rPr lang="es-CO" sz="936" kern="1200" dirty="0">
                <a:solidFill>
                  <a:schemeClr val="tx1"/>
                </a:solidFill>
                <a:effectLst/>
                <a:latin typeface="+mn-lt"/>
                <a:ea typeface="+mn-ea"/>
                <a:cs typeface="+mn-cs"/>
              </a:rPr>
              <a:t>  </a:t>
            </a:r>
          </a:p>
        </p:txBody>
      </p:sp>
      <p:sp>
        <p:nvSpPr>
          <p:cNvPr id="4" name="Marcador de número de diapositiva 3"/>
          <p:cNvSpPr>
            <a:spLocks noGrp="1"/>
          </p:cNvSpPr>
          <p:nvPr>
            <p:ph type="sldNum" sz="quarter" idx="10"/>
          </p:nvPr>
        </p:nvSpPr>
        <p:spPr/>
        <p:txBody>
          <a:bodyPr/>
          <a:lstStyle/>
          <a:p>
            <a:fld id="{4E5A29AC-D865-384F-A066-BE00CE2AE235}" type="slidenum">
              <a:rPr lang="es-ES_tradnl" smtClean="0"/>
              <a:t>16</a:t>
            </a:fld>
            <a:endParaRPr lang="es-ES_tradnl"/>
          </a:p>
        </p:txBody>
      </p:sp>
    </p:spTree>
    <p:extLst>
      <p:ext uri="{BB962C8B-B14F-4D97-AF65-F5344CB8AC3E}">
        <p14:creationId xmlns:p14="http://schemas.microsoft.com/office/powerpoint/2010/main" val="2858832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713232" rtl="0" eaLnBrk="1" fontAlgn="auto" latinLnBrk="0" hangingPunct="1">
              <a:lnSpc>
                <a:spcPct val="100000"/>
              </a:lnSpc>
              <a:spcBef>
                <a:spcPts val="0"/>
              </a:spcBef>
              <a:spcAft>
                <a:spcPts val="0"/>
              </a:spcAft>
              <a:buClrTx/>
              <a:buSzTx/>
              <a:buFontTx/>
              <a:buNone/>
              <a:tabLst/>
              <a:defRPr/>
            </a:pPr>
            <a:r>
              <a:rPr lang="es-CO" sz="936" i="1" kern="1200" dirty="0">
                <a:solidFill>
                  <a:schemeClr val="tx1"/>
                </a:solidFill>
                <a:effectLst/>
                <a:latin typeface="+mn-lt"/>
                <a:ea typeface="+mn-ea"/>
                <a:cs typeface="+mn-cs"/>
              </a:rPr>
              <a:t>Idea Central: Otro ejemplo lo presenta el Sistema de Biodiversidad del Instituto Alexander Von Humboldt. El </a:t>
            </a:r>
            <a:r>
              <a:rPr lang="es-CO" sz="936" i="1" kern="1200" dirty="0" err="1">
                <a:solidFill>
                  <a:schemeClr val="tx1"/>
                </a:solidFill>
                <a:effectLst/>
                <a:latin typeface="+mn-lt"/>
                <a:ea typeface="+mn-ea"/>
                <a:cs typeface="+mn-cs"/>
              </a:rPr>
              <a:t>SiB</a:t>
            </a:r>
            <a:r>
              <a:rPr lang="es-CO" sz="936" i="1" kern="1200" dirty="0">
                <a:solidFill>
                  <a:schemeClr val="tx1"/>
                </a:solidFill>
                <a:effectLst/>
                <a:latin typeface="+mn-lt"/>
                <a:ea typeface="+mn-ea"/>
                <a:cs typeface="+mn-cs"/>
              </a:rPr>
              <a:t> Colombia es una iniciativa de país que tiene como propósito brindar acceso libre a información sobre la diversidad biológica del país para la construcción de una sociedad sostenible. Facilita la publicación en línea de datos y cuenta además con un portal de Datos Abiertos que cuenta con más de 1.783.401 registros.</a:t>
            </a:r>
            <a:r>
              <a:rPr lang="es-CO" sz="936" kern="1200" dirty="0">
                <a:solidFill>
                  <a:schemeClr val="tx1"/>
                </a:solidFill>
                <a:effectLst/>
                <a:latin typeface="+mn-lt"/>
                <a:ea typeface="+mn-ea"/>
                <a:cs typeface="+mn-cs"/>
              </a:rPr>
              <a:t> </a:t>
            </a:r>
          </a:p>
          <a:p>
            <a:endParaRPr lang="es-CO" dirty="0"/>
          </a:p>
        </p:txBody>
      </p:sp>
      <p:sp>
        <p:nvSpPr>
          <p:cNvPr id="4" name="Marcador de número de diapositiva 3"/>
          <p:cNvSpPr>
            <a:spLocks noGrp="1"/>
          </p:cNvSpPr>
          <p:nvPr>
            <p:ph type="sldNum" sz="quarter" idx="10"/>
          </p:nvPr>
        </p:nvSpPr>
        <p:spPr/>
        <p:txBody>
          <a:bodyPr/>
          <a:lstStyle/>
          <a:p>
            <a:fld id="{4E5A29AC-D865-384F-A066-BE00CE2AE235}" type="slidenum">
              <a:rPr lang="es-ES_tradnl" smtClean="0"/>
              <a:t>17</a:t>
            </a:fld>
            <a:endParaRPr lang="es-ES_tradnl"/>
          </a:p>
        </p:txBody>
      </p:sp>
    </p:spTree>
    <p:extLst>
      <p:ext uri="{BB962C8B-B14F-4D97-AF65-F5344CB8AC3E}">
        <p14:creationId xmlns:p14="http://schemas.microsoft.com/office/powerpoint/2010/main" val="4171988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O" sz="936" i="1" kern="1200" dirty="0">
                <a:solidFill>
                  <a:schemeClr val="tx1"/>
                </a:solidFill>
                <a:effectLst/>
                <a:latin typeface="+mn-lt"/>
                <a:ea typeface="+mn-ea"/>
                <a:cs typeface="+mn-cs"/>
              </a:rPr>
              <a:t>Idea Central: Uso de </a:t>
            </a:r>
            <a:r>
              <a:rPr lang="es-CO" sz="936" i="1" kern="1200" dirty="0" err="1">
                <a:solidFill>
                  <a:schemeClr val="tx1"/>
                </a:solidFill>
                <a:effectLst/>
                <a:latin typeface="+mn-lt"/>
                <a:ea typeface="+mn-ea"/>
                <a:cs typeface="+mn-cs"/>
              </a:rPr>
              <a:t>big</a:t>
            </a:r>
            <a:r>
              <a:rPr lang="es-CO" sz="936" i="1" kern="1200" dirty="0">
                <a:solidFill>
                  <a:schemeClr val="tx1"/>
                </a:solidFill>
                <a:effectLst/>
                <a:latin typeface="+mn-lt"/>
                <a:ea typeface="+mn-ea"/>
                <a:cs typeface="+mn-cs"/>
              </a:rPr>
              <a:t> data para la mejora de cultivos, combinando los </a:t>
            </a:r>
            <a:r>
              <a:rPr lang="es-CO" sz="936" kern="1200" dirty="0">
                <a:solidFill>
                  <a:schemeClr val="tx1"/>
                </a:solidFill>
                <a:effectLst/>
                <a:latin typeface="+mn-lt"/>
                <a:ea typeface="+mn-ea"/>
                <a:cs typeface="+mn-cs"/>
              </a:rPr>
              <a:t>datos de estaciones meteorológicas con los datos del nivel de agua de sus cultivos</a:t>
            </a:r>
          </a:p>
          <a:p>
            <a:r>
              <a:rPr lang="es-CO" sz="936" kern="1200" dirty="0">
                <a:solidFill>
                  <a:schemeClr val="tx1"/>
                </a:solidFill>
                <a:effectLst/>
                <a:latin typeface="+mn-lt"/>
                <a:ea typeface="+mn-ea"/>
                <a:cs typeface="+mn-cs"/>
              </a:rPr>
              <a:t>La granja de Keith </a:t>
            </a:r>
            <a:r>
              <a:rPr lang="es-CO" sz="936" kern="1200" dirty="0" err="1">
                <a:solidFill>
                  <a:schemeClr val="tx1"/>
                </a:solidFill>
                <a:effectLst/>
                <a:latin typeface="+mn-lt"/>
                <a:ea typeface="+mn-ea"/>
                <a:cs typeface="+mn-cs"/>
              </a:rPr>
              <a:t>Larrabee</a:t>
            </a:r>
            <a:r>
              <a:rPr lang="es-CO" sz="936" kern="1200" dirty="0">
                <a:solidFill>
                  <a:schemeClr val="tx1"/>
                </a:solidFill>
                <a:effectLst/>
                <a:latin typeface="+mn-lt"/>
                <a:ea typeface="+mn-ea"/>
                <a:cs typeface="+mn-cs"/>
              </a:rPr>
              <a:t> está compuesta por 1.600 hectáreas en Sacramento Valley, en California (EEUU).  Hace dos años empezó a clavar sondas a dos metros de profundidad en sus huertos de nogales para medir la concentración de agua metro a metro. </a:t>
            </a:r>
          </a:p>
          <a:p>
            <a:r>
              <a:rPr lang="es-CO" sz="936" kern="1200" dirty="0">
                <a:solidFill>
                  <a:schemeClr val="tx1"/>
                </a:solidFill>
                <a:effectLst/>
                <a:latin typeface="+mn-lt"/>
                <a:ea typeface="+mn-ea"/>
                <a:cs typeface="+mn-cs"/>
              </a:rPr>
              <a:t>Cuando </a:t>
            </a:r>
            <a:r>
              <a:rPr lang="es-CO" sz="936" kern="1200" dirty="0" err="1">
                <a:solidFill>
                  <a:schemeClr val="tx1"/>
                </a:solidFill>
                <a:effectLst/>
                <a:latin typeface="+mn-lt"/>
                <a:ea typeface="+mn-ea"/>
                <a:cs typeface="+mn-cs"/>
              </a:rPr>
              <a:t>Larrabee</a:t>
            </a:r>
            <a:r>
              <a:rPr lang="es-CO" sz="936" kern="1200" dirty="0">
                <a:solidFill>
                  <a:schemeClr val="tx1"/>
                </a:solidFill>
                <a:effectLst/>
                <a:latin typeface="+mn-lt"/>
                <a:ea typeface="+mn-ea"/>
                <a:cs typeface="+mn-cs"/>
              </a:rPr>
              <a:t> empezó a usar esos sensores, tenía que caminar hasta los campos para tomar las medidas de cada uno, un proceso tan laborioso que a veces sólo lo hacía una vez por semana. Pero ahora las lecturas de los 25 sensores se suministran cada 15 minutos a una red de estaciones de recogida de información movidas por energía solar y repartidas por las plantaciones. Una de las estaciones transmite esa información a una base de datos general a través de una señal móvil. </a:t>
            </a:r>
            <a:r>
              <a:rPr lang="es-CO" sz="936" kern="1200" dirty="0" err="1">
                <a:solidFill>
                  <a:schemeClr val="tx1"/>
                </a:solidFill>
                <a:effectLst/>
                <a:latin typeface="+mn-lt"/>
                <a:ea typeface="+mn-ea"/>
                <a:cs typeface="+mn-cs"/>
              </a:rPr>
              <a:t>Larrabee</a:t>
            </a:r>
            <a:r>
              <a:rPr lang="es-CO" sz="936" kern="1200" dirty="0">
                <a:solidFill>
                  <a:schemeClr val="tx1"/>
                </a:solidFill>
                <a:effectLst/>
                <a:latin typeface="+mn-lt"/>
                <a:ea typeface="+mn-ea"/>
                <a:cs typeface="+mn-cs"/>
              </a:rPr>
              <a:t> usa su </a:t>
            </a:r>
            <a:r>
              <a:rPr lang="es-CO" sz="936" kern="1200" dirty="0" err="1">
                <a:solidFill>
                  <a:schemeClr val="tx1"/>
                </a:solidFill>
                <a:effectLst/>
                <a:latin typeface="+mn-lt"/>
                <a:ea typeface="+mn-ea"/>
                <a:cs typeface="+mn-cs"/>
              </a:rPr>
              <a:t>smartphone</a:t>
            </a:r>
            <a:r>
              <a:rPr lang="es-CO" sz="936" kern="1200" dirty="0">
                <a:solidFill>
                  <a:schemeClr val="tx1"/>
                </a:solidFill>
                <a:effectLst/>
                <a:latin typeface="+mn-lt"/>
                <a:ea typeface="+mn-ea"/>
                <a:cs typeface="+mn-cs"/>
              </a:rPr>
              <a:t> o su tableta para ver esos datos, que están disponibles casi instantáneamente</a:t>
            </a:r>
          </a:p>
          <a:p>
            <a:r>
              <a:rPr lang="es-CO" sz="936" kern="1200" dirty="0">
                <a:solidFill>
                  <a:schemeClr val="tx1"/>
                </a:solidFill>
                <a:effectLst/>
                <a:latin typeface="+mn-lt"/>
                <a:ea typeface="+mn-ea"/>
                <a:cs typeface="+mn-cs"/>
              </a:rPr>
              <a:t>Combinada con los datos de estaciones meteorológicas, esta información ayuda a </a:t>
            </a:r>
            <a:r>
              <a:rPr lang="es-CO" sz="936" kern="1200" dirty="0" err="1">
                <a:solidFill>
                  <a:schemeClr val="tx1"/>
                </a:solidFill>
                <a:effectLst/>
                <a:latin typeface="+mn-lt"/>
                <a:ea typeface="+mn-ea"/>
                <a:cs typeface="+mn-cs"/>
              </a:rPr>
              <a:t>Larrabee</a:t>
            </a:r>
            <a:r>
              <a:rPr lang="es-CO" sz="936" kern="1200" dirty="0">
                <a:solidFill>
                  <a:schemeClr val="tx1"/>
                </a:solidFill>
                <a:effectLst/>
                <a:latin typeface="+mn-lt"/>
                <a:ea typeface="+mn-ea"/>
                <a:cs typeface="+mn-cs"/>
              </a:rPr>
              <a:t> a decidir cuándo regar, dónde hacerlo y cuánta agua usar</a:t>
            </a:r>
          </a:p>
          <a:p>
            <a:r>
              <a:rPr lang="en-US" sz="936" kern="1200" dirty="0">
                <a:solidFill>
                  <a:schemeClr val="tx1"/>
                </a:solidFill>
                <a:effectLst/>
                <a:latin typeface="+mn-lt"/>
                <a:ea typeface="+mn-ea"/>
                <a:cs typeface="+mn-cs"/>
              </a:rPr>
              <a:t>Fuente: MIT Technology Review</a:t>
            </a:r>
            <a:endParaRPr lang="es-CO" sz="936" kern="1200" dirty="0">
              <a:solidFill>
                <a:schemeClr val="tx1"/>
              </a:solidFill>
              <a:effectLst/>
              <a:latin typeface="+mn-lt"/>
              <a:ea typeface="+mn-ea"/>
              <a:cs typeface="+mn-cs"/>
            </a:endParaRPr>
          </a:p>
          <a:p>
            <a:r>
              <a:rPr lang="en-US" sz="936" kern="1200" dirty="0">
                <a:solidFill>
                  <a:schemeClr val="tx1"/>
                </a:solidFill>
                <a:effectLst/>
                <a:latin typeface="+mn-lt"/>
                <a:ea typeface="+mn-ea"/>
                <a:cs typeface="+mn-cs"/>
              </a:rPr>
              <a:t>https://www.technologyreview.es/negocios/47469/el-big-data-de-las-cosechas-aumenta-su/</a:t>
            </a:r>
            <a:endParaRPr lang="es-CO" sz="936" kern="1200" dirty="0">
              <a:solidFill>
                <a:schemeClr val="tx1"/>
              </a:solidFill>
              <a:effectLst/>
              <a:latin typeface="+mn-lt"/>
              <a:ea typeface="+mn-ea"/>
              <a:cs typeface="+mn-cs"/>
            </a:endParaRPr>
          </a:p>
          <a:p>
            <a:endParaRPr lang="es-CO" dirty="0"/>
          </a:p>
        </p:txBody>
      </p:sp>
      <p:sp>
        <p:nvSpPr>
          <p:cNvPr id="4" name="Marcador de número de diapositiva 3"/>
          <p:cNvSpPr>
            <a:spLocks noGrp="1"/>
          </p:cNvSpPr>
          <p:nvPr>
            <p:ph type="sldNum" sz="quarter" idx="10"/>
          </p:nvPr>
        </p:nvSpPr>
        <p:spPr/>
        <p:txBody>
          <a:bodyPr/>
          <a:lstStyle/>
          <a:p>
            <a:fld id="{4E5A29AC-D865-384F-A066-BE00CE2AE235}" type="slidenum">
              <a:rPr lang="es-ES_tradnl" smtClean="0"/>
              <a:t>18</a:t>
            </a:fld>
            <a:endParaRPr lang="es-ES_tradnl"/>
          </a:p>
        </p:txBody>
      </p:sp>
    </p:spTree>
    <p:extLst>
      <p:ext uri="{BB962C8B-B14F-4D97-AF65-F5344CB8AC3E}">
        <p14:creationId xmlns:p14="http://schemas.microsoft.com/office/powerpoint/2010/main" val="11463547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O" sz="936" i="1" kern="1200" dirty="0">
                <a:solidFill>
                  <a:schemeClr val="tx1"/>
                </a:solidFill>
                <a:effectLst/>
                <a:latin typeface="+mn-lt"/>
                <a:ea typeface="+mn-ea"/>
                <a:cs typeface="+mn-cs"/>
              </a:rPr>
              <a:t>Idea Central: Los principales desafíos de los datos abiertos están orientados al consumo de contenidos digitales y la cultura del uso de TIC en los colombianos para relacionarse con el Estado </a:t>
            </a:r>
            <a:endParaRPr lang="es-CO" sz="936" kern="1200" dirty="0">
              <a:solidFill>
                <a:schemeClr val="tx1"/>
              </a:solidFill>
              <a:effectLst/>
              <a:latin typeface="+mn-lt"/>
              <a:ea typeface="+mn-ea"/>
              <a:cs typeface="+mn-cs"/>
            </a:endParaRPr>
          </a:p>
          <a:p>
            <a:pPr lvl="0"/>
            <a:r>
              <a:rPr lang="es-CO" sz="936" kern="1200" dirty="0">
                <a:solidFill>
                  <a:schemeClr val="tx1"/>
                </a:solidFill>
                <a:effectLst/>
                <a:latin typeface="+mn-lt"/>
                <a:ea typeface="+mn-ea"/>
                <a:cs typeface="+mn-cs"/>
              </a:rPr>
              <a:t>Identificar datos que generan mayor valor e Incrementen el uso de los datos (Periodismo, Academia, investigación)</a:t>
            </a:r>
          </a:p>
          <a:p>
            <a:pPr lvl="0"/>
            <a:r>
              <a:rPr lang="es-CO" sz="936" kern="1200" dirty="0">
                <a:solidFill>
                  <a:schemeClr val="tx1"/>
                </a:solidFill>
                <a:effectLst/>
                <a:latin typeface="+mn-lt"/>
                <a:ea typeface="+mn-ea"/>
                <a:cs typeface="+mn-cs"/>
              </a:rPr>
              <a:t>Apertura de información en tiempo real</a:t>
            </a:r>
          </a:p>
          <a:p>
            <a:pPr lvl="0"/>
            <a:r>
              <a:rPr lang="es-CO" sz="936" kern="1200" dirty="0">
                <a:solidFill>
                  <a:schemeClr val="tx1"/>
                </a:solidFill>
                <a:effectLst/>
                <a:latin typeface="+mn-lt"/>
                <a:ea typeface="+mn-ea"/>
                <a:cs typeface="+mn-cs"/>
              </a:rPr>
              <a:t>Mejorar la calidad de la información pública</a:t>
            </a:r>
          </a:p>
          <a:p>
            <a:pPr lvl="0"/>
            <a:r>
              <a:rPr lang="es-CO" sz="936" kern="1200" dirty="0">
                <a:solidFill>
                  <a:schemeClr val="tx1"/>
                </a:solidFill>
                <a:effectLst/>
                <a:latin typeface="+mn-lt"/>
                <a:ea typeface="+mn-ea"/>
                <a:cs typeface="+mn-cs"/>
              </a:rPr>
              <a:t>Disposición de grandes volúmenes de información del Gobierno en formato abierto</a:t>
            </a:r>
          </a:p>
          <a:p>
            <a:pPr lvl="0"/>
            <a:r>
              <a:rPr lang="es-ES_tradnl" sz="936" kern="1200" dirty="0">
                <a:solidFill>
                  <a:schemeClr val="tx1"/>
                </a:solidFill>
                <a:effectLst/>
                <a:latin typeface="+mn-lt"/>
                <a:ea typeface="+mn-ea"/>
                <a:cs typeface="+mn-cs"/>
              </a:rPr>
              <a:t>Involucrar a otros actores (Academia, periodistas, </a:t>
            </a:r>
            <a:r>
              <a:rPr lang="es-ES_tradnl" sz="936" kern="1200" dirty="0" err="1">
                <a:solidFill>
                  <a:schemeClr val="tx1"/>
                </a:solidFill>
                <a:effectLst/>
                <a:latin typeface="+mn-lt"/>
                <a:ea typeface="+mn-ea"/>
                <a:cs typeface="+mn-cs"/>
              </a:rPr>
              <a:t>ONG´s</a:t>
            </a:r>
            <a:r>
              <a:rPr lang="es-ES_tradnl" sz="936" kern="1200" dirty="0">
                <a:solidFill>
                  <a:schemeClr val="tx1"/>
                </a:solidFill>
                <a:effectLst/>
                <a:latin typeface="+mn-lt"/>
                <a:ea typeface="+mn-ea"/>
                <a:cs typeface="+mn-cs"/>
              </a:rPr>
              <a:t>, Industria)</a:t>
            </a:r>
            <a:endParaRPr lang="es-CO" sz="936" kern="1200" dirty="0">
              <a:solidFill>
                <a:schemeClr val="tx1"/>
              </a:solidFill>
              <a:effectLst/>
              <a:latin typeface="+mn-lt"/>
              <a:ea typeface="+mn-ea"/>
              <a:cs typeface="+mn-cs"/>
            </a:endParaRPr>
          </a:p>
          <a:p>
            <a:pPr lvl="0"/>
            <a:r>
              <a:rPr lang="es-ES_tradnl" sz="936" kern="1200" dirty="0">
                <a:solidFill>
                  <a:schemeClr val="tx1"/>
                </a:solidFill>
                <a:effectLst/>
                <a:latin typeface="+mn-lt"/>
                <a:ea typeface="+mn-ea"/>
                <a:cs typeface="+mn-cs"/>
              </a:rPr>
              <a:t>Incentivar el emprendimiento, generar modelos de negocio</a:t>
            </a:r>
            <a:endParaRPr lang="es-CO" sz="936" kern="1200" dirty="0">
              <a:solidFill>
                <a:schemeClr val="tx1"/>
              </a:solidFill>
              <a:effectLst/>
              <a:latin typeface="+mn-lt"/>
              <a:ea typeface="+mn-ea"/>
              <a:cs typeface="+mn-cs"/>
            </a:endParaRPr>
          </a:p>
          <a:p>
            <a:pPr lvl="0"/>
            <a:r>
              <a:rPr lang="es-ES_tradnl" sz="936" kern="1200" dirty="0">
                <a:solidFill>
                  <a:schemeClr val="tx1"/>
                </a:solidFill>
                <a:effectLst/>
                <a:latin typeface="+mn-lt"/>
                <a:ea typeface="+mn-ea"/>
                <a:cs typeface="+mn-cs"/>
              </a:rPr>
              <a:t>Generación de capacidades en Procesamiento de Datos</a:t>
            </a:r>
            <a:endParaRPr lang="es-CO" sz="936" kern="1200" dirty="0">
              <a:solidFill>
                <a:schemeClr val="tx1"/>
              </a:solidFill>
              <a:effectLst/>
              <a:latin typeface="+mn-lt"/>
              <a:ea typeface="+mn-ea"/>
              <a:cs typeface="+mn-cs"/>
            </a:endParaRPr>
          </a:p>
          <a:p>
            <a:pPr lvl="0"/>
            <a:r>
              <a:rPr lang="es-ES_tradnl" sz="936" kern="1200" dirty="0">
                <a:solidFill>
                  <a:schemeClr val="tx1"/>
                </a:solidFill>
                <a:effectLst/>
                <a:latin typeface="+mn-lt"/>
                <a:ea typeface="+mn-ea"/>
                <a:cs typeface="+mn-cs"/>
              </a:rPr>
              <a:t>Integración con otras iniciativas (Big Data, Ciudades inteligentes)</a:t>
            </a:r>
            <a:endParaRPr lang="es-CO" sz="936" kern="1200" dirty="0">
              <a:solidFill>
                <a:schemeClr val="tx1"/>
              </a:solidFill>
              <a:effectLst/>
              <a:latin typeface="+mn-lt"/>
              <a:ea typeface="+mn-ea"/>
              <a:cs typeface="+mn-cs"/>
            </a:endParaRPr>
          </a:p>
          <a:p>
            <a:endParaRPr lang="es-CO" dirty="0"/>
          </a:p>
        </p:txBody>
      </p:sp>
      <p:sp>
        <p:nvSpPr>
          <p:cNvPr id="4" name="Marcador de número de diapositiva 3"/>
          <p:cNvSpPr>
            <a:spLocks noGrp="1"/>
          </p:cNvSpPr>
          <p:nvPr>
            <p:ph type="sldNum" sz="quarter" idx="10"/>
          </p:nvPr>
        </p:nvSpPr>
        <p:spPr/>
        <p:txBody>
          <a:bodyPr/>
          <a:lstStyle/>
          <a:p>
            <a:fld id="{4E5A29AC-D865-384F-A066-BE00CE2AE235}" type="slidenum">
              <a:rPr lang="es-ES_tradnl" smtClean="0"/>
              <a:t>19</a:t>
            </a:fld>
            <a:endParaRPr lang="es-ES_tradnl"/>
          </a:p>
        </p:txBody>
      </p:sp>
    </p:spTree>
    <p:extLst>
      <p:ext uri="{BB962C8B-B14F-4D97-AF65-F5344CB8AC3E}">
        <p14:creationId xmlns:p14="http://schemas.microsoft.com/office/powerpoint/2010/main" val="8701999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O" sz="936" i="1" kern="1200" dirty="0">
                <a:solidFill>
                  <a:schemeClr val="tx1"/>
                </a:solidFill>
                <a:effectLst/>
                <a:latin typeface="+mn-lt"/>
                <a:ea typeface="+mn-ea"/>
                <a:cs typeface="+mn-cs"/>
              </a:rPr>
              <a:t>Idea central: Uso de TIC en la gestión pública aportando a la eficacia y a la eficiencia, y desarrollo de aplicación de alto impacto, a través de la estrategia de gobierno en línea.</a:t>
            </a:r>
            <a:endParaRPr lang="es-CO" sz="936" kern="1200" dirty="0">
              <a:solidFill>
                <a:schemeClr val="tx1"/>
              </a:solidFill>
              <a:effectLst/>
              <a:latin typeface="+mn-lt"/>
              <a:ea typeface="+mn-ea"/>
              <a:cs typeface="+mn-cs"/>
            </a:endParaRPr>
          </a:p>
          <a:p>
            <a:r>
              <a:rPr lang="es-CO" sz="936" kern="1200" dirty="0">
                <a:solidFill>
                  <a:schemeClr val="tx1"/>
                </a:solidFill>
                <a:effectLst/>
                <a:latin typeface="+mn-lt"/>
                <a:ea typeface="+mn-ea"/>
                <a:cs typeface="+mn-cs"/>
              </a:rPr>
              <a:t> </a:t>
            </a:r>
          </a:p>
          <a:p>
            <a:r>
              <a:rPr lang="es-CO" sz="936" kern="1200" dirty="0" err="1">
                <a:solidFill>
                  <a:schemeClr val="tx1"/>
                </a:solidFill>
                <a:effectLst/>
                <a:latin typeface="+mn-lt"/>
                <a:ea typeface="+mn-ea"/>
                <a:cs typeface="+mn-cs"/>
              </a:rPr>
              <a:t>Mintic</a:t>
            </a:r>
            <a:r>
              <a:rPr lang="es-CO" sz="936" kern="1200" dirty="0">
                <a:solidFill>
                  <a:schemeClr val="tx1"/>
                </a:solidFill>
                <a:effectLst/>
                <a:latin typeface="+mn-lt"/>
                <a:ea typeface="+mn-ea"/>
                <a:cs typeface="+mn-cs"/>
              </a:rPr>
              <a:t> a través del Plan Vive Digital 2010-2014 hizo posible que Colombia diera un gran salto tecnológico a través de la masificación del uso del internet y ahora a través del Plan Vive Digital para la Gente 2014-2018, nos hemos trazado dos grandes retos: a) Convertir a Colombia en líder mundial en el desarrollo de aplicaciones de alto impacto social y b) Tener el Gobierno más eficiente y transparente gracias a al uso de las TIC. </a:t>
            </a:r>
          </a:p>
          <a:p>
            <a:r>
              <a:rPr lang="es-CO" sz="936" kern="1200" dirty="0">
                <a:solidFill>
                  <a:schemeClr val="tx1"/>
                </a:solidFill>
                <a:effectLst/>
                <a:latin typeface="+mn-lt"/>
                <a:ea typeface="+mn-ea"/>
                <a:cs typeface="+mn-cs"/>
              </a:rPr>
              <a:t>Para lograr estos objetivos, en Gobierno en línea través de 4 componentes busca mejorar la relación entre el Gobierno y ciudadanos y mejorar la eficiencia de las entidades públicas gracias al uso de las TIC</a:t>
            </a:r>
          </a:p>
          <a:p>
            <a:pPr lvl="0"/>
            <a:r>
              <a:rPr lang="es-CO" sz="936" kern="1200" dirty="0">
                <a:solidFill>
                  <a:schemeClr val="tx1"/>
                </a:solidFill>
                <a:effectLst/>
                <a:latin typeface="+mn-lt"/>
                <a:ea typeface="+mn-ea"/>
                <a:cs typeface="+mn-cs"/>
              </a:rPr>
              <a:t>TIC para el Gobierno Abierto: Busca construir un Estado más transparente y colaborativo, donde los ciudadanos participan activamente en la toma de decisiones gracias a las TIC.</a:t>
            </a:r>
          </a:p>
          <a:p>
            <a:pPr lvl="0"/>
            <a:r>
              <a:rPr lang="es-CO" sz="936" kern="1200" dirty="0">
                <a:solidFill>
                  <a:schemeClr val="tx1"/>
                </a:solidFill>
                <a:effectLst/>
                <a:latin typeface="+mn-lt"/>
                <a:ea typeface="+mn-ea"/>
                <a:cs typeface="+mn-cs"/>
              </a:rPr>
              <a:t>TIC para servicios: Busca crear trámites y servicios en línea para responder a las necesidades más apremiantes de los ciudadanos.</a:t>
            </a:r>
          </a:p>
          <a:p>
            <a:pPr lvl="0"/>
            <a:r>
              <a:rPr lang="es-CO" sz="936" kern="1200" dirty="0">
                <a:solidFill>
                  <a:schemeClr val="tx1"/>
                </a:solidFill>
                <a:effectLst/>
                <a:latin typeface="+mn-lt"/>
                <a:ea typeface="+mn-ea"/>
                <a:cs typeface="+mn-cs"/>
              </a:rPr>
              <a:t>TIC para la gestión: Busca darle un uso estratégico a la tecnología para hacer más eficaz la gestión administrativa. Buscamos un estado que responda más rápidamente a las necesidades de la ciudadanía</a:t>
            </a:r>
          </a:p>
          <a:p>
            <a:pPr lvl="0"/>
            <a:r>
              <a:rPr lang="es-CO" sz="936" kern="1200" dirty="0">
                <a:solidFill>
                  <a:schemeClr val="tx1"/>
                </a:solidFill>
                <a:effectLst/>
                <a:latin typeface="+mn-lt"/>
                <a:ea typeface="+mn-ea"/>
                <a:cs typeface="+mn-cs"/>
              </a:rPr>
              <a:t>Seguridad y privacidad de la información: Busca guardar los datos de los ciudadanos como un tesoro, garantizando la seguridad de la información.</a:t>
            </a:r>
          </a:p>
          <a:p>
            <a:endParaRPr lang="es-CO" sz="936" kern="1200" dirty="0">
              <a:solidFill>
                <a:schemeClr val="tx1"/>
              </a:solidFill>
              <a:effectLst/>
              <a:latin typeface="+mn-lt"/>
              <a:ea typeface="+mn-ea"/>
              <a:cs typeface="+mn-cs"/>
            </a:endParaRPr>
          </a:p>
        </p:txBody>
      </p:sp>
      <p:sp>
        <p:nvSpPr>
          <p:cNvPr id="4" name="Marcador de número de diapositiva 3"/>
          <p:cNvSpPr>
            <a:spLocks noGrp="1"/>
          </p:cNvSpPr>
          <p:nvPr>
            <p:ph type="sldNum" sz="quarter" idx="10"/>
          </p:nvPr>
        </p:nvSpPr>
        <p:spPr/>
        <p:txBody>
          <a:bodyPr/>
          <a:lstStyle/>
          <a:p>
            <a:fld id="{4E5A29AC-D865-384F-A066-BE00CE2AE235}" type="slidenum">
              <a:rPr lang="es-ES_tradnl" smtClean="0"/>
              <a:t>2</a:t>
            </a:fld>
            <a:endParaRPr lang="es-ES_tradnl"/>
          </a:p>
        </p:txBody>
      </p:sp>
    </p:spTree>
    <p:extLst>
      <p:ext uri="{BB962C8B-B14F-4D97-AF65-F5344CB8AC3E}">
        <p14:creationId xmlns:p14="http://schemas.microsoft.com/office/powerpoint/2010/main" val="354200462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713232" rtl="0" eaLnBrk="1" fontAlgn="auto" latinLnBrk="0" hangingPunct="1">
              <a:lnSpc>
                <a:spcPct val="100000"/>
              </a:lnSpc>
              <a:spcBef>
                <a:spcPts val="0"/>
              </a:spcBef>
              <a:spcAft>
                <a:spcPts val="0"/>
              </a:spcAft>
              <a:buClrTx/>
              <a:buSzTx/>
              <a:buFontTx/>
              <a:buNone/>
              <a:tabLst/>
              <a:defRPr/>
            </a:pPr>
            <a:r>
              <a:rPr lang="es-CO" sz="936" i="1" kern="1200" dirty="0">
                <a:solidFill>
                  <a:schemeClr val="tx1"/>
                </a:solidFill>
                <a:effectLst/>
                <a:latin typeface="+mn-lt"/>
                <a:ea typeface="+mn-ea"/>
                <a:cs typeface="+mn-cs"/>
              </a:rPr>
              <a:t>Idea central: los principales retos en la apertura, uso y estructuración de datos para impulsar posteriormente el uso y aprovechamiento de los datos se identifican a continuación.</a:t>
            </a:r>
            <a:endParaRPr lang="es-CO" sz="936" kern="1200" dirty="0">
              <a:solidFill>
                <a:schemeClr val="tx1"/>
              </a:solidFill>
              <a:effectLst/>
              <a:latin typeface="+mn-lt"/>
              <a:ea typeface="+mn-ea"/>
              <a:cs typeface="+mn-cs"/>
            </a:endParaRPr>
          </a:p>
        </p:txBody>
      </p:sp>
      <p:sp>
        <p:nvSpPr>
          <p:cNvPr id="4" name="Marcador de número de diapositiva 3"/>
          <p:cNvSpPr>
            <a:spLocks noGrp="1"/>
          </p:cNvSpPr>
          <p:nvPr>
            <p:ph type="sldNum" sz="quarter" idx="10"/>
          </p:nvPr>
        </p:nvSpPr>
        <p:spPr/>
        <p:txBody>
          <a:bodyPr/>
          <a:lstStyle/>
          <a:p>
            <a:fld id="{4E5A29AC-D865-384F-A066-BE00CE2AE235}" type="slidenum">
              <a:rPr lang="es-ES_tradnl" smtClean="0"/>
              <a:t>20</a:t>
            </a:fld>
            <a:endParaRPr lang="es-ES_tradnl"/>
          </a:p>
        </p:txBody>
      </p:sp>
    </p:spTree>
    <p:extLst>
      <p:ext uri="{BB962C8B-B14F-4D97-AF65-F5344CB8AC3E}">
        <p14:creationId xmlns:p14="http://schemas.microsoft.com/office/powerpoint/2010/main" val="66231262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O" sz="936" i="1" kern="1200" dirty="0">
                <a:solidFill>
                  <a:schemeClr val="tx1"/>
                </a:solidFill>
                <a:effectLst/>
                <a:latin typeface="+mn-lt"/>
                <a:ea typeface="+mn-ea"/>
                <a:cs typeface="+mn-cs"/>
              </a:rPr>
              <a:t>Idea central: Los datos abiertos y el uso de los mismos en el marco de BIG DATA supone grandes desafíos y para </a:t>
            </a:r>
            <a:r>
              <a:rPr lang="es-CO" sz="936" i="1" kern="1200" dirty="0" err="1">
                <a:solidFill>
                  <a:schemeClr val="tx1"/>
                </a:solidFill>
                <a:effectLst/>
                <a:latin typeface="+mn-lt"/>
                <a:ea typeface="+mn-ea"/>
                <a:cs typeface="+mn-cs"/>
              </a:rPr>
              <a:t>Mintic</a:t>
            </a:r>
            <a:r>
              <a:rPr lang="es-CO" sz="936" i="1" kern="1200" dirty="0">
                <a:solidFill>
                  <a:schemeClr val="tx1"/>
                </a:solidFill>
                <a:effectLst/>
                <a:latin typeface="+mn-lt"/>
                <a:ea typeface="+mn-ea"/>
                <a:cs typeface="+mn-cs"/>
              </a:rPr>
              <a:t> uno de ello es que estos puedan ser usados para agregar valor. Por ello a creado el Proyecto Emprende con Datos. </a:t>
            </a:r>
            <a:endParaRPr lang="es-CO" sz="936" kern="1200" dirty="0">
              <a:solidFill>
                <a:schemeClr val="tx1"/>
              </a:solidFill>
              <a:effectLst/>
              <a:latin typeface="+mn-lt"/>
              <a:ea typeface="+mn-ea"/>
              <a:cs typeface="+mn-cs"/>
            </a:endParaRPr>
          </a:p>
          <a:p>
            <a:r>
              <a:rPr lang="es-CO" sz="936" kern="1200" dirty="0">
                <a:solidFill>
                  <a:schemeClr val="tx1"/>
                </a:solidFill>
                <a:effectLst/>
                <a:latin typeface="+mn-lt"/>
                <a:ea typeface="+mn-ea"/>
                <a:cs typeface="+mn-cs"/>
              </a:rPr>
              <a:t> </a:t>
            </a:r>
          </a:p>
          <a:p>
            <a:r>
              <a:rPr lang="es-CO" sz="936" kern="1200" dirty="0">
                <a:solidFill>
                  <a:schemeClr val="tx1"/>
                </a:solidFill>
                <a:effectLst/>
                <a:latin typeface="+mn-lt"/>
                <a:ea typeface="+mn-ea"/>
                <a:cs typeface="+mn-cs"/>
              </a:rPr>
              <a:t>Este es un proyecto del Ministerio TIC, que brindará acompañamiento a emprendedores, entidades públicas y pequeñas empresas del país, interesados en resolver problemáticas de interés público y social, con el objetivo de conformar modelos de negocio sostenibles a través del desarrollo de aplicaciones web y/o móviles, haciendo uso de datos abiertos de Gobierno</a:t>
            </a:r>
          </a:p>
          <a:p>
            <a:r>
              <a:rPr lang="es-CO" sz="936" kern="1200" dirty="0">
                <a:solidFill>
                  <a:schemeClr val="tx1"/>
                </a:solidFill>
                <a:effectLst/>
                <a:latin typeface="+mn-lt"/>
                <a:ea typeface="+mn-ea"/>
                <a:cs typeface="+mn-cs"/>
              </a:rPr>
              <a:t>La idea de negocio o producto, debe encontrarse en el ámbito de Datos Abiertos, Ciudades sostenibles e inteligentes y resolver temas de interés público y social en sectores como: salud, seguridad ciudadana, movilidad, educación, trabajo, productividad, oferta cultural, agro, medio ambiente.</a:t>
            </a:r>
          </a:p>
          <a:p>
            <a:endParaRPr lang="es-CO" dirty="0"/>
          </a:p>
        </p:txBody>
      </p:sp>
      <p:sp>
        <p:nvSpPr>
          <p:cNvPr id="4" name="Marcador de número de diapositiva 3"/>
          <p:cNvSpPr>
            <a:spLocks noGrp="1"/>
          </p:cNvSpPr>
          <p:nvPr>
            <p:ph type="sldNum" sz="quarter" idx="10"/>
          </p:nvPr>
        </p:nvSpPr>
        <p:spPr/>
        <p:txBody>
          <a:bodyPr/>
          <a:lstStyle/>
          <a:p>
            <a:fld id="{4E5A29AC-D865-384F-A066-BE00CE2AE235}" type="slidenum">
              <a:rPr lang="es-ES_tradnl" smtClean="0"/>
              <a:t>21</a:t>
            </a:fld>
            <a:endParaRPr lang="es-ES_tradnl"/>
          </a:p>
        </p:txBody>
      </p:sp>
    </p:spTree>
    <p:extLst>
      <p:ext uri="{BB962C8B-B14F-4D97-AF65-F5344CB8AC3E}">
        <p14:creationId xmlns:p14="http://schemas.microsoft.com/office/powerpoint/2010/main" val="306046287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O" sz="936" i="1" kern="1200" dirty="0">
                <a:solidFill>
                  <a:schemeClr val="tx1"/>
                </a:solidFill>
                <a:effectLst/>
                <a:latin typeface="+mn-lt"/>
                <a:ea typeface="+mn-ea"/>
                <a:cs typeface="+mn-cs"/>
              </a:rPr>
              <a:t>Idea central: El posconflicto supone grandes desafíos desde la mirada de los datos abiertos y del Big Data. Los acuerdos firmados en La Habana estipula la creación de unos nuevos sistemas de información y requiere que esos datos sean recopilados, analizados y divulgados de manera correcta para propiciar no solo el desarrollo de nuevas políticas públicas sino también datos abiertos en gran cantidad que puedan ser usados para la construcción de soluciones de un nuevo país en paz.</a:t>
            </a:r>
            <a:endParaRPr lang="es-CO" sz="936" kern="1200" dirty="0">
              <a:solidFill>
                <a:schemeClr val="tx1"/>
              </a:solidFill>
              <a:effectLst/>
              <a:latin typeface="+mn-lt"/>
              <a:ea typeface="+mn-ea"/>
              <a:cs typeface="+mn-cs"/>
            </a:endParaRPr>
          </a:p>
          <a:p>
            <a:r>
              <a:rPr lang="es-CO" sz="936" kern="1200" dirty="0">
                <a:solidFill>
                  <a:schemeClr val="tx1"/>
                </a:solidFill>
                <a:effectLst/>
                <a:latin typeface="+mn-lt"/>
                <a:ea typeface="+mn-ea"/>
                <a:cs typeface="+mn-cs"/>
              </a:rPr>
              <a:t>Algunos de los sistemas de información que plantea el acuerdo de la Habana son:</a:t>
            </a:r>
          </a:p>
          <a:p>
            <a:pPr lvl="0"/>
            <a:r>
              <a:rPr lang="es-CO" sz="936" kern="1200" dirty="0">
                <a:solidFill>
                  <a:schemeClr val="tx1"/>
                </a:solidFill>
                <a:effectLst/>
                <a:latin typeface="+mn-lt"/>
                <a:ea typeface="+mn-ea"/>
                <a:cs typeface="+mn-cs"/>
              </a:rPr>
              <a:t>Sistema general de Información Catastral, integral y multipropósito</a:t>
            </a:r>
          </a:p>
          <a:p>
            <a:pPr lvl="0"/>
            <a:r>
              <a:rPr lang="es-CO" sz="936" kern="1200" dirty="0">
                <a:solidFill>
                  <a:schemeClr val="tx1"/>
                </a:solidFill>
                <a:effectLst/>
                <a:latin typeface="+mn-lt"/>
                <a:ea typeface="+mn-ea"/>
                <a:cs typeface="+mn-cs"/>
              </a:rPr>
              <a:t>Sistema de información de precios regionales</a:t>
            </a:r>
          </a:p>
          <a:p>
            <a:pPr lvl="0"/>
            <a:r>
              <a:rPr lang="es-CO" sz="936" kern="1200" dirty="0">
                <a:solidFill>
                  <a:schemeClr val="tx1"/>
                </a:solidFill>
                <a:effectLst/>
                <a:latin typeface="+mn-lt"/>
                <a:ea typeface="+mn-ea"/>
                <a:cs typeface="+mn-cs"/>
              </a:rPr>
              <a:t>Sistema para la garantía progresiva del derecho a la alimentación </a:t>
            </a:r>
          </a:p>
        </p:txBody>
      </p:sp>
      <p:sp>
        <p:nvSpPr>
          <p:cNvPr id="4" name="Marcador de número de diapositiva 3"/>
          <p:cNvSpPr>
            <a:spLocks noGrp="1"/>
          </p:cNvSpPr>
          <p:nvPr>
            <p:ph type="sldNum" sz="quarter" idx="10"/>
          </p:nvPr>
        </p:nvSpPr>
        <p:spPr/>
        <p:txBody>
          <a:bodyPr/>
          <a:lstStyle/>
          <a:p>
            <a:fld id="{4E5A29AC-D865-384F-A066-BE00CE2AE235}" type="slidenum">
              <a:rPr lang="es-ES_tradnl" smtClean="0"/>
              <a:t>22</a:t>
            </a:fld>
            <a:endParaRPr lang="es-ES_tradnl"/>
          </a:p>
        </p:txBody>
      </p:sp>
    </p:spTree>
    <p:extLst>
      <p:ext uri="{BB962C8B-B14F-4D97-AF65-F5344CB8AC3E}">
        <p14:creationId xmlns:p14="http://schemas.microsoft.com/office/powerpoint/2010/main" val="27139402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O" sz="936" kern="1200" dirty="0">
                <a:solidFill>
                  <a:schemeClr val="tx1"/>
                </a:solidFill>
                <a:effectLst/>
                <a:latin typeface="+mn-lt"/>
                <a:ea typeface="+mn-ea"/>
                <a:cs typeface="+mn-cs"/>
              </a:rPr>
              <a:t>Promover la demanda, acceso y uso a datos abiertos, como activos públicos, con calidad, oportunidad e innovación para la generación de valor social y económico y para que los estados en todos sus niveles y los ciudadanos tengan mayor y mejor información para la toma de decisiones y la participación.</a:t>
            </a:r>
          </a:p>
          <a:p>
            <a:pPr lvl="0"/>
            <a:r>
              <a:rPr lang="es-CO" sz="936" kern="1200" dirty="0">
                <a:solidFill>
                  <a:schemeClr val="tx1"/>
                </a:solidFill>
                <a:effectLst/>
                <a:latin typeface="+mn-lt"/>
                <a:ea typeface="+mn-ea"/>
                <a:cs typeface="+mn-cs"/>
              </a:rPr>
              <a:t>Más de 300 asistentes nacionales e internacionales </a:t>
            </a:r>
          </a:p>
          <a:p>
            <a:pPr lvl="0"/>
            <a:r>
              <a:rPr lang="es-CO" sz="936" kern="1200" dirty="0">
                <a:solidFill>
                  <a:schemeClr val="tx1"/>
                </a:solidFill>
                <a:effectLst/>
                <a:latin typeface="+mn-lt"/>
                <a:ea typeface="+mn-ea"/>
                <a:cs typeface="+mn-cs"/>
              </a:rPr>
              <a:t>Las mejores experiencias de Datos Abiertos en la Región </a:t>
            </a:r>
          </a:p>
          <a:p>
            <a:pPr lvl="0"/>
            <a:r>
              <a:rPr lang="es-CO" sz="936" kern="1200" dirty="0">
                <a:solidFill>
                  <a:schemeClr val="tx1"/>
                </a:solidFill>
                <a:effectLst/>
                <a:latin typeface="+mn-lt"/>
                <a:ea typeface="+mn-ea"/>
                <a:cs typeface="+mn-cs"/>
              </a:rPr>
              <a:t>Espacios donde convergen sociedad civil y Gobierno en torno al tema de datos abiertos </a:t>
            </a:r>
          </a:p>
          <a:p>
            <a:endParaRPr lang="es-CO" sz="936" kern="1200" dirty="0">
              <a:solidFill>
                <a:schemeClr val="tx1"/>
              </a:solidFill>
              <a:effectLst/>
              <a:latin typeface="+mn-lt"/>
              <a:ea typeface="+mn-ea"/>
              <a:cs typeface="+mn-cs"/>
            </a:endParaRPr>
          </a:p>
        </p:txBody>
      </p:sp>
      <p:sp>
        <p:nvSpPr>
          <p:cNvPr id="4" name="Marcador de número de diapositiva 3"/>
          <p:cNvSpPr>
            <a:spLocks noGrp="1"/>
          </p:cNvSpPr>
          <p:nvPr>
            <p:ph type="sldNum" sz="quarter" idx="10"/>
          </p:nvPr>
        </p:nvSpPr>
        <p:spPr/>
        <p:txBody>
          <a:bodyPr/>
          <a:lstStyle/>
          <a:p>
            <a:fld id="{4E5A29AC-D865-384F-A066-BE00CE2AE235}" type="slidenum">
              <a:rPr lang="es-ES_tradnl" smtClean="0"/>
              <a:t>23</a:t>
            </a:fld>
            <a:endParaRPr lang="es-ES_tradnl"/>
          </a:p>
        </p:txBody>
      </p:sp>
    </p:spTree>
    <p:extLst>
      <p:ext uri="{BB962C8B-B14F-4D97-AF65-F5344CB8AC3E}">
        <p14:creationId xmlns:p14="http://schemas.microsoft.com/office/powerpoint/2010/main" val="76925078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CA4248CD-9F05-48C1-A5A4-14B3692A5B7A}" type="slidenum">
              <a:rPr lang="es-CO" smtClean="0"/>
              <a:t>24</a:t>
            </a:fld>
            <a:endParaRPr lang="es-CO"/>
          </a:p>
        </p:txBody>
      </p:sp>
    </p:spTree>
    <p:extLst>
      <p:ext uri="{BB962C8B-B14F-4D97-AF65-F5344CB8AC3E}">
        <p14:creationId xmlns:p14="http://schemas.microsoft.com/office/powerpoint/2010/main" val="42045868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O" sz="936" i="1" kern="1200" dirty="0">
                <a:solidFill>
                  <a:schemeClr val="tx1"/>
                </a:solidFill>
                <a:effectLst/>
                <a:latin typeface="+mn-lt"/>
                <a:ea typeface="+mn-ea"/>
                <a:cs typeface="+mn-cs"/>
              </a:rPr>
              <a:t>Idea central: Buscando un gobierno más transparente, participativo y colaborativo, el componente de “Gobierno Abierto” de la Estrategia de Gobierno en Línea, constituye la principal apuesta para avanzar en la entrega y uso de la información pública. </a:t>
            </a:r>
            <a:endParaRPr lang="es-CO" sz="936" kern="1200" dirty="0">
              <a:solidFill>
                <a:schemeClr val="tx1"/>
              </a:solidFill>
              <a:effectLst/>
              <a:latin typeface="+mn-lt"/>
              <a:ea typeface="+mn-ea"/>
              <a:cs typeface="+mn-cs"/>
            </a:endParaRPr>
          </a:p>
          <a:p>
            <a:r>
              <a:rPr lang="es-CO" sz="936" kern="1200" dirty="0">
                <a:solidFill>
                  <a:schemeClr val="tx1"/>
                </a:solidFill>
                <a:effectLst/>
                <a:latin typeface="+mn-lt"/>
                <a:ea typeface="+mn-ea"/>
                <a:cs typeface="+mn-cs"/>
              </a:rPr>
              <a:t>El Gobierno Abierto aboga por un modelo más participativo y centrado en las necesidades de los ciudadanos. Compartir los datos e información gubernamental con el público haciendo que se establezca una relación más colaborativa, participativa y transparente con los ciudadanos</a:t>
            </a:r>
          </a:p>
          <a:p>
            <a:r>
              <a:rPr lang="es-CO" sz="936" kern="1200" dirty="0">
                <a:solidFill>
                  <a:schemeClr val="tx1"/>
                </a:solidFill>
                <a:effectLst/>
                <a:latin typeface="+mn-lt"/>
                <a:ea typeface="+mn-ea"/>
                <a:cs typeface="+mn-cs"/>
              </a:rPr>
              <a:t>Una de las bases de un Gobierno Abierto debe ser la información, un prerrequisito imprescindible para que los ciudadanos puedan analizar, comprender y valorar las actuaciones del Gobierno antes de participar activamente en las decisiones y establecer nuevos mecanismos de comunicación permanentes y transparentes con los ciudadanos fomentando la eficiencia y la igualdad de oportunidades así como la participación, ya que los ciudadanos estarán mejor informados y las empresas pueden crear servicios que resuelvan sus necesidades en colaboración con la Administración</a:t>
            </a:r>
          </a:p>
        </p:txBody>
      </p:sp>
      <p:sp>
        <p:nvSpPr>
          <p:cNvPr id="4" name="Marcador de número de diapositiva 3"/>
          <p:cNvSpPr>
            <a:spLocks noGrp="1"/>
          </p:cNvSpPr>
          <p:nvPr>
            <p:ph type="sldNum" sz="quarter" idx="10"/>
          </p:nvPr>
        </p:nvSpPr>
        <p:spPr/>
        <p:txBody>
          <a:bodyPr/>
          <a:lstStyle/>
          <a:p>
            <a:fld id="{4E5A29AC-D865-384F-A066-BE00CE2AE235}" type="slidenum">
              <a:rPr lang="es-ES_tradnl" smtClean="0"/>
              <a:t>3</a:t>
            </a:fld>
            <a:endParaRPr lang="es-ES_tradnl"/>
          </a:p>
        </p:txBody>
      </p:sp>
    </p:spTree>
    <p:extLst>
      <p:ext uri="{BB962C8B-B14F-4D97-AF65-F5344CB8AC3E}">
        <p14:creationId xmlns:p14="http://schemas.microsoft.com/office/powerpoint/2010/main" val="19060534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O" sz="936" i="1" kern="1200" dirty="0">
                <a:solidFill>
                  <a:schemeClr val="tx1"/>
                </a:solidFill>
                <a:effectLst/>
                <a:latin typeface="+mn-lt"/>
                <a:ea typeface="+mn-ea"/>
                <a:cs typeface="+mn-cs"/>
              </a:rPr>
              <a:t>Idea central: Lograr un gobierno abierto, solo es posible si se realiza de manera integrada todas las acciones asociadas a sus pilares, iniciando en la publicación de información, continuando con el análisis y la identificación de usos, incentivando una participación informada y motivando a los ciudadanos a solucionar problemas que conocen, que han identificado y que consideran contribuye a la construcción de su territorio. </a:t>
            </a:r>
            <a:endParaRPr lang="es-CO" sz="936" kern="1200" dirty="0">
              <a:solidFill>
                <a:schemeClr val="tx1"/>
              </a:solidFill>
              <a:effectLst/>
              <a:latin typeface="+mn-lt"/>
              <a:ea typeface="+mn-ea"/>
              <a:cs typeface="+mn-cs"/>
            </a:endParaRPr>
          </a:p>
          <a:p>
            <a:r>
              <a:rPr lang="es-CO" sz="936" kern="1200" dirty="0">
                <a:solidFill>
                  <a:schemeClr val="tx1"/>
                </a:solidFill>
                <a:effectLst/>
                <a:latin typeface="+mn-lt"/>
                <a:ea typeface="+mn-ea"/>
                <a:cs typeface="+mn-cs"/>
              </a:rPr>
              <a:t>Los Fundamentos del gobierno abierto son: a) la transparencia en la gestión de los responsables políticos y administrativos; b) la rendición de cuentas por parte de los responsables de las administraciones públicas, sobre cómo éstos gestionan los recursos económicos; c) la participación de los ciudadanos en los procesos de toma de decisiones y diseño de políticas públicas; d) la colaboración, por un lado, entre las administraciones públicas para hacer una gestión más eficaz y agilizar los procesos burocráticos, y, por otro lado, entre éstas y los ciudadanos para ayudar a definir la agenda política; e) la tecnología (abierta) para facilitar la participación y la colaboración, gestionar la documentación, la información y los datos generados, facilitar los flujos de información, el acceso y el intercambio, y f) innovación en el procesos de gestión para hacerlos eficientes y facilitar la participación de los ciudadanos y la colaboración entre administraciones y entre éstas y los ciudadanos para innovar como base del desarrollo territorial sostenible. </a:t>
            </a:r>
          </a:p>
          <a:p>
            <a:r>
              <a:rPr lang="es-CO" sz="936" kern="1200" dirty="0">
                <a:solidFill>
                  <a:schemeClr val="tx1"/>
                </a:solidFill>
                <a:effectLst/>
                <a:latin typeface="+mn-lt"/>
                <a:ea typeface="+mn-ea"/>
                <a:cs typeface="+mn-cs"/>
              </a:rPr>
              <a:t>Para apoyar a estos fundamentos hay tres aspectos a remarcar: el acceso y suministro de información, la accesibilidad y los datos abiertos (el </a:t>
            </a:r>
            <a:r>
              <a:rPr lang="es-CO" sz="936" i="1" kern="1200" dirty="0">
                <a:solidFill>
                  <a:schemeClr val="tx1"/>
                </a:solidFill>
                <a:effectLst/>
                <a:latin typeface="+mn-lt"/>
                <a:ea typeface="+mn-ea"/>
                <a:cs typeface="+mn-cs"/>
              </a:rPr>
              <a:t>open data</a:t>
            </a:r>
            <a:r>
              <a:rPr lang="es-CO" sz="936" kern="1200" dirty="0">
                <a:solidFill>
                  <a:schemeClr val="tx1"/>
                </a:solidFill>
                <a:effectLst/>
                <a:latin typeface="+mn-lt"/>
                <a:ea typeface="+mn-ea"/>
                <a:cs typeface="+mn-cs"/>
              </a:rPr>
              <a:t>).</a:t>
            </a:r>
          </a:p>
          <a:p>
            <a:endParaRPr lang="es-CO" dirty="0"/>
          </a:p>
        </p:txBody>
      </p:sp>
      <p:sp>
        <p:nvSpPr>
          <p:cNvPr id="4" name="Marcador de número de diapositiva 3"/>
          <p:cNvSpPr>
            <a:spLocks noGrp="1"/>
          </p:cNvSpPr>
          <p:nvPr>
            <p:ph type="sldNum" sz="quarter" idx="10"/>
          </p:nvPr>
        </p:nvSpPr>
        <p:spPr/>
        <p:txBody>
          <a:bodyPr/>
          <a:lstStyle/>
          <a:p>
            <a:fld id="{4E5A29AC-D865-384F-A066-BE00CE2AE235}" type="slidenum">
              <a:rPr lang="es-ES_tradnl" smtClean="0"/>
              <a:t>4</a:t>
            </a:fld>
            <a:endParaRPr lang="es-ES_tradnl"/>
          </a:p>
        </p:txBody>
      </p:sp>
    </p:spTree>
    <p:extLst>
      <p:ext uri="{BB962C8B-B14F-4D97-AF65-F5344CB8AC3E}">
        <p14:creationId xmlns:p14="http://schemas.microsoft.com/office/powerpoint/2010/main" val="27130062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O" sz="1000" i="1" kern="1200" dirty="0">
                <a:solidFill>
                  <a:schemeClr val="tx1"/>
                </a:solidFill>
                <a:effectLst/>
                <a:latin typeface="+mn-lt"/>
                <a:ea typeface="+mn-ea"/>
                <a:cs typeface="+mn-cs"/>
              </a:rPr>
              <a:t>Idea central: Sombrilla de los datos abiertos. Se identifica el acceso a la información pública como el punto inicial (habilitante) para la consolidación del gobierno abierto, un derecho que posibilita otros derechos y permite el inicio del circulo virtuoso que avanza en la participación y la colaboración. </a:t>
            </a:r>
            <a:endParaRPr lang="es-CO" sz="1000" kern="1200" dirty="0">
              <a:solidFill>
                <a:schemeClr val="tx1"/>
              </a:solidFill>
              <a:effectLst/>
              <a:latin typeface="+mn-lt"/>
              <a:ea typeface="+mn-ea"/>
              <a:cs typeface="+mn-cs"/>
            </a:endParaRPr>
          </a:p>
          <a:p>
            <a:r>
              <a:rPr lang="es-CO" sz="1000" kern="1200" dirty="0">
                <a:solidFill>
                  <a:schemeClr val="tx1"/>
                </a:solidFill>
                <a:effectLst/>
                <a:latin typeface="+mn-lt"/>
                <a:ea typeface="+mn-ea"/>
                <a:cs typeface="+mn-cs"/>
              </a:rPr>
              <a:t>El principal objetivo es facilitar el acceso a la información pública de manera permanente y permitir su aprovechamiento por parte de los usuarios ciudadanos y grupos de interés, a partir de tres acciones principales: </a:t>
            </a:r>
          </a:p>
          <a:p>
            <a:pPr lvl="1"/>
            <a:r>
              <a:rPr lang="es-CO" sz="1000" kern="1200" dirty="0">
                <a:solidFill>
                  <a:schemeClr val="tx1"/>
                </a:solidFill>
                <a:effectLst/>
                <a:latin typeface="+mn-lt"/>
                <a:ea typeface="+mn-ea"/>
                <a:cs typeface="+mn-cs"/>
              </a:rPr>
              <a:t>Disponer toda la información de carácter público en los diversos canales electrónicos a los usuarios, ciudadanos y grupos de interés. </a:t>
            </a:r>
          </a:p>
          <a:p>
            <a:pPr lvl="1"/>
            <a:r>
              <a:rPr lang="es-CO" sz="1000" kern="1200" dirty="0">
                <a:solidFill>
                  <a:schemeClr val="tx1"/>
                </a:solidFill>
                <a:effectLst/>
                <a:latin typeface="+mn-lt"/>
                <a:ea typeface="+mn-ea"/>
                <a:cs typeface="+mn-cs"/>
              </a:rPr>
              <a:t>Fomentar el diálogo y la retroalimentación entre las entidades del Estado y los usuarios, ciudadanos y grupos de interés, a través de acciones permanentes de rendición de cuentas, que permita fomentar el diálogo con la ciudadanía a través del uso de la información oportuna, veraz y en lenguaje claro haciendo uso de medios electrónicos.</a:t>
            </a:r>
          </a:p>
          <a:p>
            <a:pPr lvl="1"/>
            <a:r>
              <a:rPr lang="es-CO" sz="1000" kern="1200" dirty="0">
                <a:solidFill>
                  <a:schemeClr val="tx1"/>
                </a:solidFill>
                <a:effectLst/>
                <a:latin typeface="+mn-lt"/>
                <a:ea typeface="+mn-ea"/>
                <a:cs typeface="+mn-cs"/>
              </a:rPr>
              <a:t>Generar valor a partir del aprovechamiento de la información pública por parte de los usuarios, ciudadanos y grupos de interés</a:t>
            </a:r>
          </a:p>
          <a:p>
            <a:endParaRPr lang="es-CO" dirty="0"/>
          </a:p>
        </p:txBody>
      </p:sp>
      <p:sp>
        <p:nvSpPr>
          <p:cNvPr id="4" name="Marcador de número de diapositiva 3"/>
          <p:cNvSpPr>
            <a:spLocks noGrp="1"/>
          </p:cNvSpPr>
          <p:nvPr>
            <p:ph type="sldNum" sz="quarter" idx="10"/>
          </p:nvPr>
        </p:nvSpPr>
        <p:spPr/>
        <p:txBody>
          <a:bodyPr/>
          <a:lstStyle/>
          <a:p>
            <a:fld id="{4E5A29AC-D865-384F-A066-BE00CE2AE235}" type="slidenum">
              <a:rPr lang="es-ES_tradnl" smtClean="0"/>
              <a:t>5</a:t>
            </a:fld>
            <a:endParaRPr lang="es-ES_tradnl"/>
          </a:p>
        </p:txBody>
      </p:sp>
    </p:spTree>
    <p:extLst>
      <p:ext uri="{BB962C8B-B14F-4D97-AF65-F5344CB8AC3E}">
        <p14:creationId xmlns:p14="http://schemas.microsoft.com/office/powerpoint/2010/main" val="7534411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O" sz="936" i="1" kern="1200" dirty="0">
                <a:solidFill>
                  <a:schemeClr val="tx1"/>
                </a:solidFill>
                <a:effectLst/>
                <a:latin typeface="+mn-lt"/>
                <a:ea typeface="+mn-ea"/>
                <a:cs typeface="+mn-cs"/>
              </a:rPr>
              <a:t>Idea central: </a:t>
            </a:r>
            <a:r>
              <a:rPr lang="es-ES_tradnl" sz="936" i="1" kern="1200" dirty="0">
                <a:solidFill>
                  <a:schemeClr val="tx1"/>
                </a:solidFill>
                <a:effectLst/>
                <a:latin typeface="+mn-lt"/>
                <a:ea typeface="+mn-ea"/>
                <a:cs typeface="+mn-cs"/>
              </a:rPr>
              <a:t>relación entre Big Data y Datos abiertos, y como estos conceptos se relaciones con Gobierno Abierto. </a:t>
            </a:r>
            <a:endParaRPr lang="es-CO" sz="936" kern="1200" dirty="0">
              <a:solidFill>
                <a:schemeClr val="tx1"/>
              </a:solidFill>
              <a:effectLst/>
              <a:latin typeface="+mn-lt"/>
              <a:ea typeface="+mn-ea"/>
              <a:cs typeface="+mn-cs"/>
            </a:endParaRPr>
          </a:p>
          <a:p>
            <a:r>
              <a:rPr lang="es-ES_tradnl" sz="936" i="1" kern="1200" dirty="0">
                <a:solidFill>
                  <a:schemeClr val="tx1"/>
                </a:solidFill>
                <a:effectLst/>
                <a:latin typeface="+mn-lt"/>
                <a:ea typeface="+mn-ea"/>
                <a:cs typeface="+mn-cs"/>
              </a:rPr>
              <a:t>Big Data</a:t>
            </a:r>
            <a:r>
              <a:rPr lang="es-ES_tradnl" sz="936" kern="1200" dirty="0">
                <a:solidFill>
                  <a:schemeClr val="tx1"/>
                </a:solidFill>
                <a:effectLst/>
                <a:latin typeface="+mn-lt"/>
                <a:ea typeface="+mn-ea"/>
                <a:cs typeface="+mn-cs"/>
              </a:rPr>
              <a:t> y los datos abiertos están relacionados, pero no son lo mismo. Los Datos Abiertos brindan una perspectiva que puede hacer a la </a:t>
            </a:r>
            <a:r>
              <a:rPr lang="es-ES_tradnl" sz="936" i="1" kern="1200" dirty="0">
                <a:solidFill>
                  <a:schemeClr val="tx1"/>
                </a:solidFill>
                <a:effectLst/>
                <a:latin typeface="+mn-lt"/>
                <a:ea typeface="+mn-ea"/>
                <a:cs typeface="+mn-cs"/>
              </a:rPr>
              <a:t>Big Data</a:t>
            </a:r>
            <a:r>
              <a:rPr lang="es-ES_tradnl" sz="936" kern="1200" dirty="0">
                <a:solidFill>
                  <a:schemeClr val="tx1"/>
                </a:solidFill>
                <a:effectLst/>
                <a:latin typeface="+mn-lt"/>
                <a:ea typeface="+mn-ea"/>
                <a:cs typeface="+mn-cs"/>
              </a:rPr>
              <a:t> más útil, más democrática y menos riesgoso.</a:t>
            </a:r>
            <a:endParaRPr lang="es-CO" sz="936" kern="1200" dirty="0">
              <a:solidFill>
                <a:schemeClr val="tx1"/>
              </a:solidFill>
              <a:effectLst/>
              <a:latin typeface="+mn-lt"/>
              <a:ea typeface="+mn-ea"/>
              <a:cs typeface="+mn-cs"/>
            </a:endParaRPr>
          </a:p>
          <a:p>
            <a:r>
              <a:rPr lang="es-ES_tradnl" sz="936" kern="1200" dirty="0">
                <a:solidFill>
                  <a:schemeClr val="tx1"/>
                </a:solidFill>
                <a:effectLst/>
                <a:latin typeface="+mn-lt"/>
                <a:ea typeface="+mn-ea"/>
                <a:cs typeface="+mn-cs"/>
              </a:rPr>
              <a:t>Mientras </a:t>
            </a:r>
            <a:r>
              <a:rPr lang="es-ES_tradnl" sz="936" i="1" kern="1200" dirty="0">
                <a:solidFill>
                  <a:schemeClr val="tx1"/>
                </a:solidFill>
                <a:effectLst/>
                <a:latin typeface="+mn-lt"/>
                <a:ea typeface="+mn-ea"/>
                <a:cs typeface="+mn-cs"/>
              </a:rPr>
              <a:t>Big Data</a:t>
            </a:r>
            <a:r>
              <a:rPr lang="es-ES_tradnl" sz="936" kern="1200" dirty="0">
                <a:solidFill>
                  <a:schemeClr val="tx1"/>
                </a:solidFill>
                <a:effectLst/>
                <a:latin typeface="+mn-lt"/>
                <a:ea typeface="+mn-ea"/>
                <a:cs typeface="+mn-cs"/>
              </a:rPr>
              <a:t> es definido por su tamaño, los datos abiertos son definidos por su uso y estructura. </a:t>
            </a:r>
            <a:r>
              <a:rPr lang="es-ES_tradnl" sz="936" i="1" kern="1200" dirty="0">
                <a:solidFill>
                  <a:schemeClr val="tx1"/>
                </a:solidFill>
                <a:effectLst/>
                <a:latin typeface="+mn-lt"/>
                <a:ea typeface="+mn-ea"/>
                <a:cs typeface="+mn-cs"/>
              </a:rPr>
              <a:t>Big Data</a:t>
            </a:r>
            <a:r>
              <a:rPr lang="es-ES_tradnl" sz="936" kern="1200" dirty="0">
                <a:solidFill>
                  <a:schemeClr val="tx1"/>
                </a:solidFill>
                <a:effectLst/>
                <a:latin typeface="+mn-lt"/>
                <a:ea typeface="+mn-ea"/>
                <a:cs typeface="+mn-cs"/>
              </a:rPr>
              <a:t> es el término utilizado para describir conjuntos de datos muy grandes, complejos y cambiantes. </a:t>
            </a:r>
            <a:endParaRPr lang="es-CO" sz="936" kern="1200" dirty="0">
              <a:solidFill>
                <a:schemeClr val="tx1"/>
              </a:solidFill>
              <a:effectLst/>
              <a:latin typeface="+mn-lt"/>
              <a:ea typeface="+mn-ea"/>
              <a:cs typeface="+mn-cs"/>
            </a:endParaRPr>
          </a:p>
          <a:p>
            <a:r>
              <a:rPr lang="es-ES_tradnl" sz="936" kern="1200" dirty="0">
                <a:solidFill>
                  <a:schemeClr val="tx1"/>
                </a:solidFill>
                <a:effectLst/>
                <a:latin typeface="+mn-lt"/>
                <a:ea typeface="+mn-ea"/>
                <a:cs typeface="+mn-cs"/>
              </a:rPr>
              <a:t>Los Datos Abiertos son datos públicos accesibles, estructurados, que las personas, compañías y organizaciones pueden utilizar para lanzar nuevas empresas, analizar patrones y tendencias, tomar decisiones basadas en datos y resolver problemas complejos. Todas las definiciones de los datos abiertos incluyen 2 características: la data tiene que estar publicada y disponible para que cualquiera pueda utilizarla y debe tener licencias de manera que permita reusarla. </a:t>
            </a:r>
            <a:endParaRPr lang="es-CO" sz="936" kern="1200" dirty="0">
              <a:solidFill>
                <a:schemeClr val="tx1"/>
              </a:solidFill>
              <a:effectLst/>
              <a:latin typeface="+mn-lt"/>
              <a:ea typeface="+mn-ea"/>
              <a:cs typeface="+mn-cs"/>
            </a:endParaRPr>
          </a:p>
          <a:p>
            <a:r>
              <a:rPr lang="es-ES_tradnl" sz="936" kern="1200" dirty="0">
                <a:solidFill>
                  <a:schemeClr val="tx1"/>
                </a:solidFill>
                <a:effectLst/>
                <a:latin typeface="+mn-lt"/>
                <a:ea typeface="+mn-ea"/>
                <a:cs typeface="+mn-cs"/>
              </a:rPr>
              <a:t>Como se puede ver en el gráfico los datos abiertos hacen parte de las estructuras de datos que se procesan en el </a:t>
            </a:r>
            <a:r>
              <a:rPr lang="es-ES_tradnl" sz="936" kern="1200" dirty="0" err="1">
                <a:solidFill>
                  <a:schemeClr val="tx1"/>
                </a:solidFill>
                <a:effectLst/>
                <a:latin typeface="+mn-lt"/>
                <a:ea typeface="+mn-ea"/>
                <a:cs typeface="+mn-cs"/>
              </a:rPr>
              <a:t>big</a:t>
            </a:r>
            <a:r>
              <a:rPr lang="es-ES_tradnl" sz="936" kern="1200" dirty="0">
                <a:solidFill>
                  <a:schemeClr val="tx1"/>
                </a:solidFill>
                <a:effectLst/>
                <a:latin typeface="+mn-lt"/>
                <a:ea typeface="+mn-ea"/>
                <a:cs typeface="+mn-cs"/>
              </a:rPr>
              <a:t> data</a:t>
            </a:r>
            <a:endParaRPr lang="es-CO" sz="936" kern="1200" dirty="0">
              <a:solidFill>
                <a:schemeClr val="tx1"/>
              </a:solidFill>
              <a:effectLst/>
              <a:latin typeface="+mn-lt"/>
              <a:ea typeface="+mn-ea"/>
              <a:cs typeface="+mn-cs"/>
            </a:endParaRPr>
          </a:p>
          <a:p>
            <a:r>
              <a:rPr lang="es-ES_tradnl" sz="936" kern="1200" dirty="0">
                <a:solidFill>
                  <a:schemeClr val="tx1"/>
                </a:solidFill>
                <a:effectLst/>
                <a:latin typeface="+mn-lt"/>
                <a:ea typeface="+mn-ea"/>
                <a:cs typeface="+mn-cs"/>
              </a:rPr>
              <a:t/>
            </a:r>
            <a:br>
              <a:rPr lang="es-ES_tradnl" sz="936" kern="1200" dirty="0">
                <a:solidFill>
                  <a:schemeClr val="tx1"/>
                </a:solidFill>
                <a:effectLst/>
                <a:latin typeface="+mn-lt"/>
                <a:ea typeface="+mn-ea"/>
                <a:cs typeface="+mn-cs"/>
              </a:rPr>
            </a:br>
            <a:r>
              <a:rPr lang="es-ES_tradnl" sz="936" i="1" kern="1200" dirty="0">
                <a:solidFill>
                  <a:schemeClr val="tx1"/>
                </a:solidFill>
                <a:effectLst/>
                <a:latin typeface="+mn-lt"/>
                <a:ea typeface="+mn-ea"/>
                <a:cs typeface="+mn-cs"/>
              </a:rPr>
              <a:t>Big Data</a:t>
            </a:r>
            <a:r>
              <a:rPr lang="es-ES_tradnl" sz="936" kern="1200" dirty="0">
                <a:solidFill>
                  <a:schemeClr val="tx1"/>
                </a:solidFill>
                <a:effectLst/>
                <a:latin typeface="+mn-lt"/>
                <a:ea typeface="+mn-ea"/>
                <a:cs typeface="+mn-cs"/>
              </a:rPr>
              <a:t> que no está abierto no es democrático: La sección 1 del diagrama incluye todos los tipos de </a:t>
            </a:r>
            <a:r>
              <a:rPr lang="es-ES_tradnl" sz="936" i="1" kern="1200" dirty="0">
                <a:solidFill>
                  <a:schemeClr val="tx1"/>
                </a:solidFill>
                <a:effectLst/>
                <a:latin typeface="+mn-lt"/>
                <a:ea typeface="+mn-ea"/>
                <a:cs typeface="+mn-cs"/>
              </a:rPr>
              <a:t>Big Data</a:t>
            </a:r>
            <a:r>
              <a:rPr lang="es-ES_tradnl" sz="936" kern="1200" dirty="0">
                <a:solidFill>
                  <a:schemeClr val="tx1"/>
                </a:solidFill>
                <a:effectLst/>
                <a:latin typeface="+mn-lt"/>
                <a:ea typeface="+mn-ea"/>
                <a:cs typeface="+mn-cs"/>
              </a:rPr>
              <a:t> que se mantiene oculta al público - como los datos de clientes de las empresas o los datos de seguridad nacional recolectada por la NSA</a:t>
            </a:r>
            <a:endParaRPr lang="es-CO" sz="936" kern="1200" dirty="0">
              <a:solidFill>
                <a:schemeClr val="tx1"/>
              </a:solidFill>
              <a:effectLst/>
              <a:latin typeface="+mn-lt"/>
              <a:ea typeface="+mn-ea"/>
              <a:cs typeface="+mn-cs"/>
            </a:endParaRPr>
          </a:p>
          <a:p>
            <a:r>
              <a:rPr lang="es-ES_tradnl" sz="936" kern="1200" dirty="0">
                <a:solidFill>
                  <a:schemeClr val="tx1"/>
                </a:solidFill>
                <a:effectLst/>
                <a:latin typeface="+mn-lt"/>
                <a:ea typeface="+mn-ea"/>
                <a:cs typeface="+mn-cs"/>
              </a:rPr>
              <a:t>http://datos.org.py/big-data-open-data</a:t>
            </a:r>
            <a:endParaRPr lang="es-CO" sz="936" kern="1200" dirty="0">
              <a:solidFill>
                <a:schemeClr val="tx1"/>
              </a:solidFill>
              <a:effectLst/>
              <a:latin typeface="+mn-lt"/>
              <a:ea typeface="+mn-ea"/>
              <a:cs typeface="+mn-cs"/>
            </a:endParaRPr>
          </a:p>
          <a:p>
            <a:endParaRPr lang="es-ES_tradnl" dirty="0"/>
          </a:p>
        </p:txBody>
      </p:sp>
      <p:sp>
        <p:nvSpPr>
          <p:cNvPr id="4" name="Marcador de número de diapositiva 3"/>
          <p:cNvSpPr>
            <a:spLocks noGrp="1"/>
          </p:cNvSpPr>
          <p:nvPr>
            <p:ph type="sldNum" sz="quarter" idx="10"/>
          </p:nvPr>
        </p:nvSpPr>
        <p:spPr/>
        <p:txBody>
          <a:bodyPr/>
          <a:lstStyle/>
          <a:p>
            <a:fld id="{4E5A29AC-D865-384F-A066-BE00CE2AE235}" type="slidenum">
              <a:rPr lang="es-ES_tradnl" smtClean="0"/>
              <a:t>6</a:t>
            </a:fld>
            <a:endParaRPr lang="es-ES_tradnl"/>
          </a:p>
        </p:txBody>
      </p:sp>
    </p:spTree>
    <p:extLst>
      <p:ext uri="{BB962C8B-B14F-4D97-AF65-F5344CB8AC3E}">
        <p14:creationId xmlns:p14="http://schemas.microsoft.com/office/powerpoint/2010/main" val="17754665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O" sz="936" i="1" kern="1200" dirty="0">
                <a:solidFill>
                  <a:schemeClr val="tx1"/>
                </a:solidFill>
                <a:effectLst/>
                <a:latin typeface="+mn-lt"/>
                <a:ea typeface="+mn-ea"/>
                <a:cs typeface="+mn-cs"/>
              </a:rPr>
              <a:t>Idea central: </a:t>
            </a:r>
            <a:r>
              <a:rPr lang="es-ES_tradnl" sz="936" i="1" kern="1200" dirty="0">
                <a:solidFill>
                  <a:schemeClr val="tx1"/>
                </a:solidFill>
                <a:effectLst/>
                <a:latin typeface="+mn-lt"/>
                <a:ea typeface="+mn-ea"/>
                <a:cs typeface="+mn-cs"/>
              </a:rPr>
              <a:t>La divulgación proactiva de información pública, específicamente de información estructurada como datos abiertos constituye el principal insumo y el escenario preparatorio para el </a:t>
            </a:r>
            <a:r>
              <a:rPr lang="es-ES_tradnl" sz="936" i="1" kern="1200" dirty="0" err="1">
                <a:solidFill>
                  <a:schemeClr val="tx1"/>
                </a:solidFill>
                <a:effectLst/>
                <a:latin typeface="+mn-lt"/>
                <a:ea typeface="+mn-ea"/>
                <a:cs typeface="+mn-cs"/>
              </a:rPr>
              <a:t>big</a:t>
            </a:r>
            <a:r>
              <a:rPr lang="es-ES_tradnl" sz="936" i="1" kern="1200" dirty="0">
                <a:solidFill>
                  <a:schemeClr val="tx1"/>
                </a:solidFill>
                <a:effectLst/>
                <a:latin typeface="+mn-lt"/>
                <a:ea typeface="+mn-ea"/>
                <a:cs typeface="+mn-cs"/>
              </a:rPr>
              <a:t> data</a:t>
            </a:r>
            <a:endParaRPr lang="es-CO" sz="936" kern="1200" dirty="0">
              <a:solidFill>
                <a:schemeClr val="tx1"/>
              </a:solidFill>
              <a:effectLst/>
              <a:latin typeface="+mn-lt"/>
              <a:ea typeface="+mn-ea"/>
              <a:cs typeface="+mn-cs"/>
            </a:endParaRPr>
          </a:p>
          <a:p>
            <a:r>
              <a:rPr lang="es-CO" sz="936" kern="1200" dirty="0">
                <a:solidFill>
                  <a:schemeClr val="tx1"/>
                </a:solidFill>
                <a:effectLst/>
                <a:latin typeface="+mn-lt"/>
                <a:ea typeface="+mn-ea"/>
                <a:cs typeface="+mn-cs"/>
              </a:rPr>
              <a:t>Los Datos abiertos hace referencia a la </a:t>
            </a:r>
            <a:r>
              <a:rPr lang="es-CO" sz="936" u="sng" kern="1200" dirty="0">
                <a:solidFill>
                  <a:schemeClr val="tx1"/>
                </a:solidFill>
                <a:effectLst/>
                <a:latin typeface="+mn-lt"/>
                <a:ea typeface="+mn-ea"/>
                <a:cs typeface="+mn-cs"/>
                <a:hlinkClick r:id="rId3"/>
              </a:rPr>
              <a:t>apertura de los datos públicos</a:t>
            </a:r>
            <a:r>
              <a:rPr lang="es-CO" sz="936" kern="1200" dirty="0">
                <a:solidFill>
                  <a:schemeClr val="tx1"/>
                </a:solidFill>
                <a:effectLst/>
                <a:latin typeface="+mn-lt"/>
                <a:ea typeface="+mn-ea"/>
                <a:cs typeface="+mn-cs"/>
              </a:rPr>
              <a:t> a los ciudadanos y a las empresas para que éstas </a:t>
            </a:r>
            <a:r>
              <a:rPr lang="es-CO" sz="936" u="sng" kern="1200" dirty="0">
                <a:solidFill>
                  <a:schemeClr val="tx1"/>
                </a:solidFill>
                <a:effectLst/>
                <a:latin typeface="+mn-lt"/>
                <a:ea typeface="+mn-ea"/>
                <a:cs typeface="+mn-cs"/>
                <a:hlinkClick r:id="rId4"/>
              </a:rPr>
              <a:t>generen riqueza</a:t>
            </a:r>
            <a:r>
              <a:rPr lang="es-CO" sz="936" kern="1200" dirty="0">
                <a:solidFill>
                  <a:schemeClr val="tx1"/>
                </a:solidFill>
                <a:effectLst/>
                <a:latin typeface="+mn-lt"/>
                <a:ea typeface="+mn-ea"/>
                <a:cs typeface="+mn-cs"/>
              </a:rPr>
              <a:t>, contribuyan al bienestar de la sociedad y optimicen los procesos de la del estado. son una herramienta para la innovación, el crecimiento y la gobernanza transparente. La </a:t>
            </a:r>
            <a:r>
              <a:rPr lang="es-CO" sz="936" u="sng" kern="1200" dirty="0">
                <a:solidFill>
                  <a:schemeClr val="tx1"/>
                </a:solidFill>
                <a:effectLst/>
                <a:latin typeface="+mn-lt"/>
                <a:ea typeface="+mn-ea"/>
                <a:cs typeface="+mn-cs"/>
                <a:hlinkClick r:id="rId5"/>
              </a:rPr>
              <a:t>reutilización</a:t>
            </a:r>
            <a:r>
              <a:rPr lang="es-CO" sz="936" kern="1200" dirty="0">
                <a:solidFill>
                  <a:schemeClr val="tx1"/>
                </a:solidFill>
                <a:effectLst/>
                <a:latin typeface="+mn-lt"/>
                <a:ea typeface="+mn-ea"/>
                <a:cs typeface="+mn-cs"/>
              </a:rPr>
              <a:t> de estos datos ha sido </a:t>
            </a:r>
            <a:r>
              <a:rPr lang="es-CO" sz="936" u="sng" kern="1200" dirty="0">
                <a:solidFill>
                  <a:schemeClr val="tx1"/>
                </a:solidFill>
                <a:effectLst/>
                <a:latin typeface="+mn-lt"/>
                <a:ea typeface="+mn-ea"/>
                <a:cs typeface="+mn-cs"/>
                <a:hlinkClick r:id="rId6"/>
              </a:rPr>
              <a:t>legislada</a:t>
            </a:r>
            <a:r>
              <a:rPr lang="es-CO" sz="936" kern="1200" dirty="0">
                <a:solidFill>
                  <a:schemeClr val="tx1"/>
                </a:solidFill>
                <a:effectLst/>
                <a:latin typeface="+mn-lt"/>
                <a:ea typeface="+mn-ea"/>
                <a:cs typeface="+mn-cs"/>
              </a:rPr>
              <a:t>, y para facilitar el acceso a los datos las </a:t>
            </a:r>
            <a:r>
              <a:rPr lang="es-CO" sz="936" u="sng" kern="1200" dirty="0">
                <a:solidFill>
                  <a:schemeClr val="tx1"/>
                </a:solidFill>
                <a:effectLst/>
                <a:latin typeface="+mn-lt"/>
                <a:ea typeface="+mn-ea"/>
                <a:cs typeface="+mn-cs"/>
                <a:hlinkClick r:id="rId7"/>
              </a:rPr>
              <a:t>administraciones públicas</a:t>
            </a:r>
            <a:r>
              <a:rPr lang="es-CO" sz="936" kern="1200" dirty="0">
                <a:solidFill>
                  <a:schemeClr val="tx1"/>
                </a:solidFill>
                <a:effectLst/>
                <a:latin typeface="+mn-lt"/>
                <a:ea typeface="+mn-ea"/>
                <a:cs typeface="+mn-cs"/>
              </a:rPr>
              <a:t> han desarrollado portales donde alojan los </a:t>
            </a:r>
            <a:r>
              <a:rPr lang="es-CO" sz="936" u="sng" kern="1200" dirty="0">
                <a:solidFill>
                  <a:schemeClr val="tx1"/>
                </a:solidFill>
                <a:effectLst/>
                <a:latin typeface="+mn-lt"/>
                <a:ea typeface="+mn-ea"/>
                <a:cs typeface="+mn-cs"/>
                <a:hlinkClick r:id="rId8"/>
              </a:rPr>
              <a:t>repositorios de datos</a:t>
            </a:r>
            <a:r>
              <a:rPr lang="es-CO" sz="936" kern="1200" dirty="0">
                <a:solidFill>
                  <a:schemeClr val="tx1"/>
                </a:solidFill>
                <a:effectLst/>
                <a:latin typeface="+mn-lt"/>
                <a:ea typeface="+mn-ea"/>
                <a:cs typeface="+mn-cs"/>
              </a:rPr>
              <a:t>. </a:t>
            </a:r>
          </a:p>
          <a:p>
            <a:endParaRPr lang="es-ES_tradnl" sz="1000" kern="1200" dirty="0">
              <a:solidFill>
                <a:schemeClr val="tx1"/>
              </a:solidFill>
              <a:effectLst/>
              <a:latin typeface="+mn-lt"/>
              <a:ea typeface="+mn-ea"/>
              <a:cs typeface="+mn-cs"/>
            </a:endParaRPr>
          </a:p>
        </p:txBody>
      </p:sp>
      <p:sp>
        <p:nvSpPr>
          <p:cNvPr id="4" name="Marcador de número de diapositiva 3"/>
          <p:cNvSpPr>
            <a:spLocks noGrp="1"/>
          </p:cNvSpPr>
          <p:nvPr>
            <p:ph type="sldNum" sz="quarter" idx="10"/>
          </p:nvPr>
        </p:nvSpPr>
        <p:spPr/>
        <p:txBody>
          <a:bodyPr/>
          <a:lstStyle/>
          <a:p>
            <a:fld id="{4E5A29AC-D865-384F-A066-BE00CE2AE235}" type="slidenum">
              <a:rPr lang="es-ES_tradnl" smtClean="0"/>
              <a:t>7</a:t>
            </a:fld>
            <a:endParaRPr lang="es-ES_tradnl"/>
          </a:p>
        </p:txBody>
      </p:sp>
    </p:spTree>
    <p:extLst>
      <p:ext uri="{BB962C8B-B14F-4D97-AF65-F5344CB8AC3E}">
        <p14:creationId xmlns:p14="http://schemas.microsoft.com/office/powerpoint/2010/main" val="12809191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O" sz="936" i="1" kern="1200" dirty="0">
                <a:solidFill>
                  <a:schemeClr val="tx1"/>
                </a:solidFill>
                <a:effectLst/>
                <a:latin typeface="+mn-lt"/>
                <a:ea typeface="+mn-ea"/>
                <a:cs typeface="+mn-cs"/>
              </a:rPr>
              <a:t>Idea central: </a:t>
            </a:r>
            <a:r>
              <a:rPr lang="es-ES_tradnl" sz="936" i="1" kern="1200" dirty="0">
                <a:solidFill>
                  <a:schemeClr val="tx1"/>
                </a:solidFill>
                <a:effectLst/>
                <a:latin typeface="+mn-lt"/>
                <a:ea typeface="+mn-ea"/>
                <a:cs typeface="+mn-cs"/>
              </a:rPr>
              <a:t>Ejemplo de periodismo de datos del Periódico el Tiempo con un conjunto de dato de la calidad del agua publicado en el portal de datos abiertos por el INS instituto nacional de salud</a:t>
            </a:r>
            <a:endParaRPr lang="es-CO" sz="936" kern="1200" dirty="0">
              <a:solidFill>
                <a:schemeClr val="tx1"/>
              </a:solidFill>
              <a:effectLst/>
              <a:latin typeface="+mn-lt"/>
              <a:ea typeface="+mn-ea"/>
              <a:cs typeface="+mn-cs"/>
            </a:endParaRPr>
          </a:p>
          <a:p>
            <a:r>
              <a:rPr lang="es-ES_tradnl" sz="936" kern="1200" dirty="0">
                <a:solidFill>
                  <a:schemeClr val="tx1"/>
                </a:solidFill>
                <a:effectLst/>
                <a:latin typeface="+mn-lt"/>
                <a:ea typeface="+mn-ea"/>
                <a:cs typeface="+mn-cs"/>
              </a:rPr>
              <a:t>Enlace de la nota: </a:t>
            </a:r>
            <a:r>
              <a:rPr lang="es-ES_tradnl" sz="936" u="sng" kern="1200" dirty="0">
                <a:solidFill>
                  <a:schemeClr val="tx1"/>
                </a:solidFill>
                <a:effectLst/>
                <a:latin typeface="+mn-lt"/>
                <a:ea typeface="+mn-ea"/>
                <a:cs typeface="+mn-cs"/>
                <a:hlinkClick r:id="rId3"/>
              </a:rPr>
              <a:t>http://www.eltiempo.com/multimedia/especiales/calidad-del-agua-en-colombia/16555634/1</a:t>
            </a:r>
            <a:endParaRPr lang="es-CO" sz="936" kern="1200" dirty="0">
              <a:solidFill>
                <a:schemeClr val="tx1"/>
              </a:solidFill>
              <a:effectLst/>
              <a:latin typeface="+mn-lt"/>
              <a:ea typeface="+mn-ea"/>
              <a:cs typeface="+mn-cs"/>
            </a:endParaRPr>
          </a:p>
          <a:p>
            <a:r>
              <a:rPr lang="es-ES_tradnl" sz="936" kern="1200" dirty="0">
                <a:solidFill>
                  <a:schemeClr val="tx1"/>
                </a:solidFill>
                <a:effectLst/>
                <a:latin typeface="+mn-lt"/>
                <a:ea typeface="+mn-ea"/>
                <a:cs typeface="+mn-cs"/>
              </a:rPr>
              <a:t>Enlace del conjunto de datos: http://www.datos.gov.co/frm/catalogo/frmCatalogo.aspx?dsId=74717</a:t>
            </a:r>
            <a:endParaRPr lang="es-CO" sz="936" kern="1200" dirty="0">
              <a:solidFill>
                <a:schemeClr val="tx1"/>
              </a:solidFill>
              <a:effectLst/>
              <a:latin typeface="+mn-lt"/>
              <a:ea typeface="+mn-ea"/>
              <a:cs typeface="+mn-cs"/>
            </a:endParaRPr>
          </a:p>
          <a:p>
            <a:r>
              <a:rPr lang="es-CO" sz="936" kern="1200" dirty="0">
                <a:solidFill>
                  <a:schemeClr val="tx1"/>
                </a:solidFill>
                <a:effectLst/>
                <a:latin typeface="+mn-lt"/>
                <a:ea typeface="+mn-ea"/>
                <a:cs typeface="+mn-cs"/>
              </a:rPr>
              <a:t>http://www.eltiempo.com/datos/calidad-del-agua-en-colombia-y-en-tamalameque-cesar/16556446</a:t>
            </a:r>
          </a:p>
          <a:p>
            <a:endParaRPr lang="es-CO" sz="936" kern="1200" dirty="0">
              <a:solidFill>
                <a:schemeClr val="tx1"/>
              </a:solidFill>
              <a:effectLst/>
              <a:latin typeface="+mn-lt"/>
              <a:ea typeface="+mn-ea"/>
              <a:cs typeface="+mn-cs"/>
            </a:endParaRPr>
          </a:p>
          <a:p>
            <a:endParaRPr lang="es-CO" sz="936" kern="1200" dirty="0">
              <a:solidFill>
                <a:schemeClr val="tx1"/>
              </a:solidFill>
              <a:effectLst/>
              <a:latin typeface="+mn-lt"/>
              <a:ea typeface="+mn-ea"/>
              <a:cs typeface="+mn-cs"/>
            </a:endParaRPr>
          </a:p>
        </p:txBody>
      </p:sp>
      <p:sp>
        <p:nvSpPr>
          <p:cNvPr id="4" name="Marcador de número de diapositiva 3"/>
          <p:cNvSpPr>
            <a:spLocks noGrp="1"/>
          </p:cNvSpPr>
          <p:nvPr>
            <p:ph type="sldNum" sz="quarter" idx="10"/>
          </p:nvPr>
        </p:nvSpPr>
        <p:spPr/>
        <p:txBody>
          <a:bodyPr/>
          <a:lstStyle/>
          <a:p>
            <a:fld id="{4E5A29AC-D865-384F-A066-BE00CE2AE235}" type="slidenum">
              <a:rPr lang="es-ES_tradnl" smtClean="0"/>
              <a:t>8</a:t>
            </a:fld>
            <a:endParaRPr lang="es-ES_tradnl"/>
          </a:p>
        </p:txBody>
      </p:sp>
    </p:spTree>
    <p:extLst>
      <p:ext uri="{BB962C8B-B14F-4D97-AF65-F5344CB8AC3E}">
        <p14:creationId xmlns:p14="http://schemas.microsoft.com/office/powerpoint/2010/main" val="33879014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CO" sz="936" i="1" kern="1200" dirty="0">
                <a:solidFill>
                  <a:schemeClr val="tx1"/>
                </a:solidFill>
                <a:effectLst/>
                <a:latin typeface="+mn-lt"/>
                <a:ea typeface="+mn-ea"/>
                <a:cs typeface="+mn-cs"/>
              </a:rPr>
              <a:t>Idea central: De cara al BIG DATA los datos abiertos son fundamentales por eso, enmarcada en la Estrategia Gobierno en línea, la iniciativa de Datos Abiertos busca incentivar la oferta y la demanda y crear una cultura de datos que genere valor económico y social a partir de información abierta. </a:t>
            </a:r>
            <a:endParaRPr lang="es-CO" sz="936" kern="1200" dirty="0">
              <a:solidFill>
                <a:schemeClr val="tx1"/>
              </a:solidFill>
              <a:effectLst/>
              <a:latin typeface="+mn-lt"/>
              <a:ea typeface="+mn-ea"/>
              <a:cs typeface="+mn-cs"/>
            </a:endParaRPr>
          </a:p>
          <a:p>
            <a:r>
              <a:rPr lang="es-CO" sz="936" kern="1200" dirty="0">
                <a:solidFill>
                  <a:schemeClr val="tx1"/>
                </a:solidFill>
                <a:effectLst/>
                <a:latin typeface="+mn-lt"/>
                <a:ea typeface="+mn-ea"/>
                <a:cs typeface="+mn-cs"/>
              </a:rPr>
              <a:t>Además de tener su iniciativa en marcha, junto con el DNP y otros actores se trabaja en un COPNES que busca dar impulso al tema </a:t>
            </a:r>
          </a:p>
          <a:p>
            <a:pPr marL="0" marR="0" indent="0" algn="l" defTabSz="713232" rtl="0" eaLnBrk="1" fontAlgn="auto" latinLnBrk="0" hangingPunct="1">
              <a:lnSpc>
                <a:spcPct val="100000"/>
              </a:lnSpc>
              <a:spcBef>
                <a:spcPts val="0"/>
              </a:spcBef>
              <a:spcAft>
                <a:spcPts val="0"/>
              </a:spcAft>
              <a:buClrTx/>
              <a:buSzTx/>
              <a:buFontTx/>
              <a:buNone/>
              <a:tabLst/>
              <a:defRPr/>
            </a:pPr>
            <a:endParaRPr lang="es-CO" dirty="0"/>
          </a:p>
        </p:txBody>
      </p:sp>
      <p:sp>
        <p:nvSpPr>
          <p:cNvPr id="4" name="3 Marcador de número de diapositiva"/>
          <p:cNvSpPr>
            <a:spLocks noGrp="1"/>
          </p:cNvSpPr>
          <p:nvPr>
            <p:ph type="sldNum" sz="quarter" idx="10"/>
          </p:nvPr>
        </p:nvSpPr>
        <p:spPr/>
        <p:txBody>
          <a:bodyPr/>
          <a:lstStyle/>
          <a:p>
            <a:fld id="{4E5A29AC-D865-384F-A066-BE00CE2AE235}" type="slidenum">
              <a:rPr lang="es-ES_tradnl" smtClean="0"/>
              <a:t>9</a:t>
            </a:fld>
            <a:endParaRPr lang="es-ES_tradnl"/>
          </a:p>
        </p:txBody>
      </p:sp>
    </p:spTree>
    <p:extLst>
      <p:ext uri="{BB962C8B-B14F-4D97-AF65-F5344CB8AC3E}">
        <p14:creationId xmlns:p14="http://schemas.microsoft.com/office/powerpoint/2010/main" val="12497753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935302"/>
            <a:ext cx="6858000" cy="1989667"/>
          </a:xfrm>
        </p:spPr>
        <p:txBody>
          <a:bodyPr anchor="b"/>
          <a:lstStyle>
            <a:lvl1pPr algn="ctr">
              <a:defRPr sz="4500"/>
            </a:lvl1pPr>
          </a:lstStyle>
          <a:p>
            <a:r>
              <a:rPr lang="es-ES_tradnl"/>
              <a:t>Clic para editar título</a:t>
            </a:r>
            <a:endParaRPr lang="en-US" dirty="0"/>
          </a:p>
        </p:txBody>
      </p:sp>
      <p:sp>
        <p:nvSpPr>
          <p:cNvPr id="3" name="Subtitle 2"/>
          <p:cNvSpPr>
            <a:spLocks noGrp="1"/>
          </p:cNvSpPr>
          <p:nvPr>
            <p:ph type="subTitle" idx="1"/>
          </p:nvPr>
        </p:nvSpPr>
        <p:spPr>
          <a:xfrm>
            <a:off x="1143000" y="3001698"/>
            <a:ext cx="6858000" cy="137980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s-ES_tradnl"/>
              <a:t>Haga clic para modificar el estilo de subtítulo del patrón</a:t>
            </a:r>
            <a:endParaRPr lang="en-US" dirty="0"/>
          </a:p>
        </p:txBody>
      </p:sp>
      <p:sp>
        <p:nvSpPr>
          <p:cNvPr id="4" name="Date Placeholder 3"/>
          <p:cNvSpPr>
            <a:spLocks noGrp="1"/>
          </p:cNvSpPr>
          <p:nvPr>
            <p:ph type="dt" sz="half" idx="10"/>
          </p:nvPr>
        </p:nvSpPr>
        <p:spPr/>
        <p:txBody>
          <a:bodyPr/>
          <a:lstStyle/>
          <a:p>
            <a:fld id="{28152EB1-C82B-1F41-AE39-BCA178D32BAA}" type="datetimeFigureOut">
              <a:rPr lang="es-ES_tradnl" smtClean="0"/>
              <a:t>29/09/2016</a:t>
            </a:fld>
            <a:endParaRPr lang="es-ES_tradnl"/>
          </a:p>
        </p:txBody>
      </p:sp>
      <p:sp>
        <p:nvSpPr>
          <p:cNvPr id="5" name="Footer Placeholder 4"/>
          <p:cNvSpPr>
            <a:spLocks noGrp="1"/>
          </p:cNvSpPr>
          <p:nvPr>
            <p:ph type="ftr" sz="quarter" idx="11"/>
          </p:nvPr>
        </p:nvSpPr>
        <p:spPr/>
        <p:txBody>
          <a:bodyPr/>
          <a:lstStyle/>
          <a:p>
            <a:endParaRPr lang="es-ES_tradnl"/>
          </a:p>
        </p:txBody>
      </p:sp>
      <p:sp>
        <p:nvSpPr>
          <p:cNvPr id="6" name="Slide Number Placeholder 5"/>
          <p:cNvSpPr>
            <a:spLocks noGrp="1"/>
          </p:cNvSpPr>
          <p:nvPr>
            <p:ph type="sldNum" sz="quarter" idx="12"/>
          </p:nvPr>
        </p:nvSpPr>
        <p:spPr/>
        <p:txBody>
          <a:bodyPr/>
          <a:lstStyle/>
          <a:p>
            <a:fld id="{0600DF49-1FCD-2748-A6D6-9719C21A66DB}" type="slidenum">
              <a:rPr lang="es-ES_tradnl" smtClean="0"/>
              <a:t>‹Nº›</a:t>
            </a:fld>
            <a:endParaRPr lang="es-ES_tradnl"/>
          </a:p>
        </p:txBody>
      </p:sp>
    </p:spTree>
    <p:extLst>
      <p:ext uri="{BB962C8B-B14F-4D97-AF65-F5344CB8AC3E}">
        <p14:creationId xmlns:p14="http://schemas.microsoft.com/office/powerpoint/2010/main" val="5894494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a:t>Clic para editar título</a:t>
            </a:r>
            <a:endParaRPr lang="en-US" dirty="0"/>
          </a:p>
        </p:txBody>
      </p:sp>
      <p:sp>
        <p:nvSpPr>
          <p:cNvPr id="3" name="Vertical Text Placeholder 2"/>
          <p:cNvSpPr>
            <a:spLocks noGrp="1"/>
          </p:cNvSpPr>
          <p:nvPr>
            <p:ph type="body" orient="vert" idx="1"/>
          </p:nvPr>
        </p:nvSpPr>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n-US" dirty="0"/>
          </a:p>
        </p:txBody>
      </p:sp>
      <p:sp>
        <p:nvSpPr>
          <p:cNvPr id="4" name="Date Placeholder 3"/>
          <p:cNvSpPr>
            <a:spLocks noGrp="1"/>
          </p:cNvSpPr>
          <p:nvPr>
            <p:ph type="dt" sz="half" idx="10"/>
          </p:nvPr>
        </p:nvSpPr>
        <p:spPr/>
        <p:txBody>
          <a:bodyPr/>
          <a:lstStyle/>
          <a:p>
            <a:fld id="{28152EB1-C82B-1F41-AE39-BCA178D32BAA}" type="datetimeFigureOut">
              <a:rPr lang="es-ES_tradnl" smtClean="0"/>
              <a:t>29/09/2016</a:t>
            </a:fld>
            <a:endParaRPr lang="es-ES_tradnl"/>
          </a:p>
        </p:txBody>
      </p:sp>
      <p:sp>
        <p:nvSpPr>
          <p:cNvPr id="5" name="Footer Placeholder 4"/>
          <p:cNvSpPr>
            <a:spLocks noGrp="1"/>
          </p:cNvSpPr>
          <p:nvPr>
            <p:ph type="ftr" sz="quarter" idx="11"/>
          </p:nvPr>
        </p:nvSpPr>
        <p:spPr/>
        <p:txBody>
          <a:bodyPr/>
          <a:lstStyle/>
          <a:p>
            <a:endParaRPr lang="es-ES_tradnl"/>
          </a:p>
        </p:txBody>
      </p:sp>
      <p:sp>
        <p:nvSpPr>
          <p:cNvPr id="6" name="Slide Number Placeholder 5"/>
          <p:cNvSpPr>
            <a:spLocks noGrp="1"/>
          </p:cNvSpPr>
          <p:nvPr>
            <p:ph type="sldNum" sz="quarter" idx="12"/>
          </p:nvPr>
        </p:nvSpPr>
        <p:spPr/>
        <p:txBody>
          <a:bodyPr/>
          <a:lstStyle/>
          <a:p>
            <a:fld id="{0600DF49-1FCD-2748-A6D6-9719C21A66DB}" type="slidenum">
              <a:rPr lang="es-ES_tradnl" smtClean="0"/>
              <a:t>‹Nº›</a:t>
            </a:fld>
            <a:endParaRPr lang="es-ES_tradnl"/>
          </a:p>
        </p:txBody>
      </p:sp>
    </p:spTree>
    <p:extLst>
      <p:ext uri="{BB962C8B-B14F-4D97-AF65-F5344CB8AC3E}">
        <p14:creationId xmlns:p14="http://schemas.microsoft.com/office/powerpoint/2010/main" val="6004972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04271"/>
            <a:ext cx="1971675" cy="4843198"/>
          </a:xfrm>
        </p:spPr>
        <p:txBody>
          <a:bodyPr vert="eaVert"/>
          <a:lstStyle/>
          <a:p>
            <a:r>
              <a:rPr lang="es-ES_tradnl"/>
              <a:t>Clic para editar título</a:t>
            </a:r>
            <a:endParaRPr lang="en-US" dirty="0"/>
          </a:p>
        </p:txBody>
      </p:sp>
      <p:sp>
        <p:nvSpPr>
          <p:cNvPr id="3" name="Vertical Text Placeholder 2"/>
          <p:cNvSpPr>
            <a:spLocks noGrp="1"/>
          </p:cNvSpPr>
          <p:nvPr>
            <p:ph type="body" orient="vert" idx="1"/>
          </p:nvPr>
        </p:nvSpPr>
        <p:spPr>
          <a:xfrm>
            <a:off x="628650" y="304271"/>
            <a:ext cx="5800725" cy="4843198"/>
          </a:xfrm>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n-US" dirty="0"/>
          </a:p>
        </p:txBody>
      </p:sp>
      <p:sp>
        <p:nvSpPr>
          <p:cNvPr id="4" name="Date Placeholder 3"/>
          <p:cNvSpPr>
            <a:spLocks noGrp="1"/>
          </p:cNvSpPr>
          <p:nvPr>
            <p:ph type="dt" sz="half" idx="10"/>
          </p:nvPr>
        </p:nvSpPr>
        <p:spPr/>
        <p:txBody>
          <a:bodyPr/>
          <a:lstStyle/>
          <a:p>
            <a:fld id="{28152EB1-C82B-1F41-AE39-BCA178D32BAA}" type="datetimeFigureOut">
              <a:rPr lang="es-ES_tradnl" smtClean="0"/>
              <a:t>29/09/2016</a:t>
            </a:fld>
            <a:endParaRPr lang="es-ES_tradnl"/>
          </a:p>
        </p:txBody>
      </p:sp>
      <p:sp>
        <p:nvSpPr>
          <p:cNvPr id="5" name="Footer Placeholder 4"/>
          <p:cNvSpPr>
            <a:spLocks noGrp="1"/>
          </p:cNvSpPr>
          <p:nvPr>
            <p:ph type="ftr" sz="quarter" idx="11"/>
          </p:nvPr>
        </p:nvSpPr>
        <p:spPr/>
        <p:txBody>
          <a:bodyPr/>
          <a:lstStyle/>
          <a:p>
            <a:endParaRPr lang="es-ES_tradnl"/>
          </a:p>
        </p:txBody>
      </p:sp>
      <p:sp>
        <p:nvSpPr>
          <p:cNvPr id="6" name="Slide Number Placeholder 5"/>
          <p:cNvSpPr>
            <a:spLocks noGrp="1"/>
          </p:cNvSpPr>
          <p:nvPr>
            <p:ph type="sldNum" sz="quarter" idx="12"/>
          </p:nvPr>
        </p:nvSpPr>
        <p:spPr/>
        <p:txBody>
          <a:bodyPr/>
          <a:lstStyle/>
          <a:p>
            <a:fld id="{0600DF49-1FCD-2748-A6D6-9719C21A66DB}" type="slidenum">
              <a:rPr lang="es-ES_tradnl" smtClean="0"/>
              <a:t>‹Nº›</a:t>
            </a:fld>
            <a:endParaRPr lang="es-ES_tradnl"/>
          </a:p>
        </p:txBody>
      </p:sp>
    </p:spTree>
    <p:extLst>
      <p:ext uri="{BB962C8B-B14F-4D97-AF65-F5344CB8AC3E}">
        <p14:creationId xmlns:p14="http://schemas.microsoft.com/office/powerpoint/2010/main" val="15308335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a:t>Clic para editar título</a:t>
            </a:r>
            <a:endParaRPr lang="en-US" dirty="0"/>
          </a:p>
        </p:txBody>
      </p:sp>
      <p:sp>
        <p:nvSpPr>
          <p:cNvPr id="3" name="Content Placeholder 2"/>
          <p:cNvSpPr>
            <a:spLocks noGrp="1"/>
          </p:cNvSpPr>
          <p:nvPr>
            <p:ph idx="1"/>
          </p:nvPr>
        </p:nvSpPr>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n-US" dirty="0"/>
          </a:p>
        </p:txBody>
      </p:sp>
      <p:sp>
        <p:nvSpPr>
          <p:cNvPr id="4" name="Date Placeholder 3"/>
          <p:cNvSpPr>
            <a:spLocks noGrp="1"/>
          </p:cNvSpPr>
          <p:nvPr>
            <p:ph type="dt" sz="half" idx="10"/>
          </p:nvPr>
        </p:nvSpPr>
        <p:spPr/>
        <p:txBody>
          <a:bodyPr/>
          <a:lstStyle/>
          <a:p>
            <a:fld id="{28152EB1-C82B-1F41-AE39-BCA178D32BAA}" type="datetimeFigureOut">
              <a:rPr lang="es-ES_tradnl" smtClean="0"/>
              <a:t>29/09/2016</a:t>
            </a:fld>
            <a:endParaRPr lang="es-ES_tradnl"/>
          </a:p>
        </p:txBody>
      </p:sp>
      <p:sp>
        <p:nvSpPr>
          <p:cNvPr id="5" name="Footer Placeholder 4"/>
          <p:cNvSpPr>
            <a:spLocks noGrp="1"/>
          </p:cNvSpPr>
          <p:nvPr>
            <p:ph type="ftr" sz="quarter" idx="11"/>
          </p:nvPr>
        </p:nvSpPr>
        <p:spPr/>
        <p:txBody>
          <a:bodyPr/>
          <a:lstStyle/>
          <a:p>
            <a:endParaRPr lang="es-ES_tradnl"/>
          </a:p>
        </p:txBody>
      </p:sp>
      <p:sp>
        <p:nvSpPr>
          <p:cNvPr id="6" name="Slide Number Placeholder 5"/>
          <p:cNvSpPr>
            <a:spLocks noGrp="1"/>
          </p:cNvSpPr>
          <p:nvPr>
            <p:ph type="sldNum" sz="quarter" idx="12"/>
          </p:nvPr>
        </p:nvSpPr>
        <p:spPr/>
        <p:txBody>
          <a:bodyPr/>
          <a:lstStyle/>
          <a:p>
            <a:fld id="{0600DF49-1FCD-2748-A6D6-9719C21A66DB}" type="slidenum">
              <a:rPr lang="es-ES_tradnl" smtClean="0"/>
              <a:t>‹Nº›</a:t>
            </a:fld>
            <a:endParaRPr lang="es-ES_tradnl"/>
          </a:p>
        </p:txBody>
      </p:sp>
    </p:spTree>
    <p:extLst>
      <p:ext uri="{BB962C8B-B14F-4D97-AF65-F5344CB8AC3E}">
        <p14:creationId xmlns:p14="http://schemas.microsoft.com/office/powerpoint/2010/main" val="5350274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23888" y="1424782"/>
            <a:ext cx="7886700" cy="2377281"/>
          </a:xfrm>
        </p:spPr>
        <p:txBody>
          <a:bodyPr anchor="b"/>
          <a:lstStyle>
            <a:lvl1pPr>
              <a:defRPr sz="4500"/>
            </a:lvl1pPr>
          </a:lstStyle>
          <a:p>
            <a:r>
              <a:rPr lang="es-ES_tradnl"/>
              <a:t>Clic para editar título</a:t>
            </a:r>
            <a:endParaRPr lang="en-US" dirty="0"/>
          </a:p>
        </p:txBody>
      </p:sp>
      <p:sp>
        <p:nvSpPr>
          <p:cNvPr id="3" name="Text Placeholder 2"/>
          <p:cNvSpPr>
            <a:spLocks noGrp="1"/>
          </p:cNvSpPr>
          <p:nvPr>
            <p:ph type="body" idx="1"/>
          </p:nvPr>
        </p:nvSpPr>
        <p:spPr>
          <a:xfrm>
            <a:off x="623888" y="3824553"/>
            <a:ext cx="7886700" cy="1250156"/>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s-ES_tradnl"/>
              <a:t>Haga clic para modificar el estilo de texto del patrón</a:t>
            </a:r>
          </a:p>
        </p:txBody>
      </p:sp>
      <p:sp>
        <p:nvSpPr>
          <p:cNvPr id="4" name="Date Placeholder 3"/>
          <p:cNvSpPr>
            <a:spLocks noGrp="1"/>
          </p:cNvSpPr>
          <p:nvPr>
            <p:ph type="dt" sz="half" idx="10"/>
          </p:nvPr>
        </p:nvSpPr>
        <p:spPr/>
        <p:txBody>
          <a:bodyPr/>
          <a:lstStyle/>
          <a:p>
            <a:fld id="{28152EB1-C82B-1F41-AE39-BCA178D32BAA}" type="datetimeFigureOut">
              <a:rPr lang="es-ES_tradnl" smtClean="0"/>
              <a:t>29/09/2016</a:t>
            </a:fld>
            <a:endParaRPr lang="es-ES_tradnl"/>
          </a:p>
        </p:txBody>
      </p:sp>
      <p:sp>
        <p:nvSpPr>
          <p:cNvPr id="5" name="Footer Placeholder 4"/>
          <p:cNvSpPr>
            <a:spLocks noGrp="1"/>
          </p:cNvSpPr>
          <p:nvPr>
            <p:ph type="ftr" sz="quarter" idx="11"/>
          </p:nvPr>
        </p:nvSpPr>
        <p:spPr/>
        <p:txBody>
          <a:bodyPr/>
          <a:lstStyle/>
          <a:p>
            <a:endParaRPr lang="es-ES_tradnl"/>
          </a:p>
        </p:txBody>
      </p:sp>
      <p:sp>
        <p:nvSpPr>
          <p:cNvPr id="6" name="Slide Number Placeholder 5"/>
          <p:cNvSpPr>
            <a:spLocks noGrp="1"/>
          </p:cNvSpPr>
          <p:nvPr>
            <p:ph type="sldNum" sz="quarter" idx="12"/>
          </p:nvPr>
        </p:nvSpPr>
        <p:spPr/>
        <p:txBody>
          <a:bodyPr/>
          <a:lstStyle/>
          <a:p>
            <a:fld id="{0600DF49-1FCD-2748-A6D6-9719C21A66DB}" type="slidenum">
              <a:rPr lang="es-ES_tradnl" smtClean="0"/>
              <a:t>‹Nº›</a:t>
            </a:fld>
            <a:endParaRPr lang="es-ES_tradnl"/>
          </a:p>
        </p:txBody>
      </p:sp>
    </p:spTree>
    <p:extLst>
      <p:ext uri="{BB962C8B-B14F-4D97-AF65-F5344CB8AC3E}">
        <p14:creationId xmlns:p14="http://schemas.microsoft.com/office/powerpoint/2010/main" val="6917507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a:t>Clic para editar título</a:t>
            </a:r>
            <a:endParaRPr lang="en-US" dirty="0"/>
          </a:p>
        </p:txBody>
      </p:sp>
      <p:sp>
        <p:nvSpPr>
          <p:cNvPr id="3" name="Content Placeholder 2"/>
          <p:cNvSpPr>
            <a:spLocks noGrp="1"/>
          </p:cNvSpPr>
          <p:nvPr>
            <p:ph sz="half" idx="1"/>
          </p:nvPr>
        </p:nvSpPr>
        <p:spPr>
          <a:xfrm>
            <a:off x="628650" y="1521354"/>
            <a:ext cx="3886200" cy="3626115"/>
          </a:xfrm>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n-US" dirty="0"/>
          </a:p>
        </p:txBody>
      </p:sp>
      <p:sp>
        <p:nvSpPr>
          <p:cNvPr id="4" name="Content Placeholder 3"/>
          <p:cNvSpPr>
            <a:spLocks noGrp="1"/>
          </p:cNvSpPr>
          <p:nvPr>
            <p:ph sz="half" idx="2"/>
          </p:nvPr>
        </p:nvSpPr>
        <p:spPr>
          <a:xfrm>
            <a:off x="4629150" y="1521354"/>
            <a:ext cx="3886200" cy="3626115"/>
          </a:xfrm>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n-US" dirty="0"/>
          </a:p>
        </p:txBody>
      </p:sp>
      <p:sp>
        <p:nvSpPr>
          <p:cNvPr id="5" name="Date Placeholder 4"/>
          <p:cNvSpPr>
            <a:spLocks noGrp="1"/>
          </p:cNvSpPr>
          <p:nvPr>
            <p:ph type="dt" sz="half" idx="10"/>
          </p:nvPr>
        </p:nvSpPr>
        <p:spPr/>
        <p:txBody>
          <a:bodyPr/>
          <a:lstStyle/>
          <a:p>
            <a:fld id="{28152EB1-C82B-1F41-AE39-BCA178D32BAA}" type="datetimeFigureOut">
              <a:rPr lang="es-ES_tradnl" smtClean="0"/>
              <a:t>29/09/2016</a:t>
            </a:fld>
            <a:endParaRPr lang="es-ES_tradnl"/>
          </a:p>
        </p:txBody>
      </p:sp>
      <p:sp>
        <p:nvSpPr>
          <p:cNvPr id="6" name="Footer Placeholder 5"/>
          <p:cNvSpPr>
            <a:spLocks noGrp="1"/>
          </p:cNvSpPr>
          <p:nvPr>
            <p:ph type="ftr" sz="quarter" idx="11"/>
          </p:nvPr>
        </p:nvSpPr>
        <p:spPr/>
        <p:txBody>
          <a:bodyPr/>
          <a:lstStyle/>
          <a:p>
            <a:endParaRPr lang="es-ES_tradnl"/>
          </a:p>
        </p:txBody>
      </p:sp>
      <p:sp>
        <p:nvSpPr>
          <p:cNvPr id="7" name="Slide Number Placeholder 6"/>
          <p:cNvSpPr>
            <a:spLocks noGrp="1"/>
          </p:cNvSpPr>
          <p:nvPr>
            <p:ph type="sldNum" sz="quarter" idx="12"/>
          </p:nvPr>
        </p:nvSpPr>
        <p:spPr/>
        <p:txBody>
          <a:bodyPr/>
          <a:lstStyle/>
          <a:p>
            <a:fld id="{0600DF49-1FCD-2748-A6D6-9719C21A66DB}" type="slidenum">
              <a:rPr lang="es-ES_tradnl" smtClean="0"/>
              <a:t>‹Nº›</a:t>
            </a:fld>
            <a:endParaRPr lang="es-ES_tradnl"/>
          </a:p>
        </p:txBody>
      </p:sp>
    </p:spTree>
    <p:extLst>
      <p:ext uri="{BB962C8B-B14F-4D97-AF65-F5344CB8AC3E}">
        <p14:creationId xmlns:p14="http://schemas.microsoft.com/office/powerpoint/2010/main" val="19254202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304271"/>
            <a:ext cx="7886700" cy="1104636"/>
          </a:xfrm>
        </p:spPr>
        <p:txBody>
          <a:bodyPr/>
          <a:lstStyle/>
          <a:p>
            <a:r>
              <a:rPr lang="es-ES_tradnl"/>
              <a:t>Clic para editar título</a:t>
            </a:r>
            <a:endParaRPr lang="en-US" dirty="0"/>
          </a:p>
        </p:txBody>
      </p:sp>
      <p:sp>
        <p:nvSpPr>
          <p:cNvPr id="3" name="Text Placeholder 2"/>
          <p:cNvSpPr>
            <a:spLocks noGrp="1"/>
          </p:cNvSpPr>
          <p:nvPr>
            <p:ph type="body" idx="1"/>
          </p:nvPr>
        </p:nvSpPr>
        <p:spPr>
          <a:xfrm>
            <a:off x="629842" y="1400969"/>
            <a:ext cx="3868340" cy="68659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_tradnl"/>
              <a:t>Haga clic para modificar el estilo de texto del patrón</a:t>
            </a:r>
          </a:p>
        </p:txBody>
      </p:sp>
      <p:sp>
        <p:nvSpPr>
          <p:cNvPr id="4" name="Content Placeholder 3"/>
          <p:cNvSpPr>
            <a:spLocks noGrp="1"/>
          </p:cNvSpPr>
          <p:nvPr>
            <p:ph sz="half" idx="2"/>
          </p:nvPr>
        </p:nvSpPr>
        <p:spPr>
          <a:xfrm>
            <a:off x="629842" y="2087563"/>
            <a:ext cx="3868340" cy="3070490"/>
          </a:xfrm>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n-US" dirty="0"/>
          </a:p>
        </p:txBody>
      </p:sp>
      <p:sp>
        <p:nvSpPr>
          <p:cNvPr id="5" name="Text Placeholder 4"/>
          <p:cNvSpPr>
            <a:spLocks noGrp="1"/>
          </p:cNvSpPr>
          <p:nvPr>
            <p:ph type="body" sz="quarter" idx="3"/>
          </p:nvPr>
        </p:nvSpPr>
        <p:spPr>
          <a:xfrm>
            <a:off x="4629150" y="1400969"/>
            <a:ext cx="3887391" cy="68659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_tradnl"/>
              <a:t>Haga clic para modificar el estilo de texto del patrón</a:t>
            </a:r>
          </a:p>
        </p:txBody>
      </p:sp>
      <p:sp>
        <p:nvSpPr>
          <p:cNvPr id="6" name="Content Placeholder 5"/>
          <p:cNvSpPr>
            <a:spLocks noGrp="1"/>
          </p:cNvSpPr>
          <p:nvPr>
            <p:ph sz="quarter" idx="4"/>
          </p:nvPr>
        </p:nvSpPr>
        <p:spPr>
          <a:xfrm>
            <a:off x="4629150" y="2087563"/>
            <a:ext cx="3887391" cy="3070490"/>
          </a:xfrm>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n-US" dirty="0"/>
          </a:p>
        </p:txBody>
      </p:sp>
      <p:sp>
        <p:nvSpPr>
          <p:cNvPr id="7" name="Date Placeholder 6"/>
          <p:cNvSpPr>
            <a:spLocks noGrp="1"/>
          </p:cNvSpPr>
          <p:nvPr>
            <p:ph type="dt" sz="half" idx="10"/>
          </p:nvPr>
        </p:nvSpPr>
        <p:spPr/>
        <p:txBody>
          <a:bodyPr/>
          <a:lstStyle/>
          <a:p>
            <a:fld id="{28152EB1-C82B-1F41-AE39-BCA178D32BAA}" type="datetimeFigureOut">
              <a:rPr lang="es-ES_tradnl" smtClean="0"/>
              <a:t>29/09/2016</a:t>
            </a:fld>
            <a:endParaRPr lang="es-ES_tradnl"/>
          </a:p>
        </p:txBody>
      </p:sp>
      <p:sp>
        <p:nvSpPr>
          <p:cNvPr id="8" name="Footer Placeholder 7"/>
          <p:cNvSpPr>
            <a:spLocks noGrp="1"/>
          </p:cNvSpPr>
          <p:nvPr>
            <p:ph type="ftr" sz="quarter" idx="11"/>
          </p:nvPr>
        </p:nvSpPr>
        <p:spPr/>
        <p:txBody>
          <a:bodyPr/>
          <a:lstStyle/>
          <a:p>
            <a:endParaRPr lang="es-ES_tradnl"/>
          </a:p>
        </p:txBody>
      </p:sp>
      <p:sp>
        <p:nvSpPr>
          <p:cNvPr id="9" name="Slide Number Placeholder 8"/>
          <p:cNvSpPr>
            <a:spLocks noGrp="1"/>
          </p:cNvSpPr>
          <p:nvPr>
            <p:ph type="sldNum" sz="quarter" idx="12"/>
          </p:nvPr>
        </p:nvSpPr>
        <p:spPr/>
        <p:txBody>
          <a:bodyPr/>
          <a:lstStyle/>
          <a:p>
            <a:fld id="{0600DF49-1FCD-2748-A6D6-9719C21A66DB}" type="slidenum">
              <a:rPr lang="es-ES_tradnl" smtClean="0"/>
              <a:t>‹Nº›</a:t>
            </a:fld>
            <a:endParaRPr lang="es-ES_tradnl"/>
          </a:p>
        </p:txBody>
      </p:sp>
    </p:spTree>
    <p:extLst>
      <p:ext uri="{BB962C8B-B14F-4D97-AF65-F5344CB8AC3E}">
        <p14:creationId xmlns:p14="http://schemas.microsoft.com/office/powerpoint/2010/main" val="1070651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a:t>Clic para editar título</a:t>
            </a:r>
            <a:endParaRPr lang="en-US" dirty="0"/>
          </a:p>
        </p:txBody>
      </p:sp>
      <p:sp>
        <p:nvSpPr>
          <p:cNvPr id="3" name="Date Placeholder 2"/>
          <p:cNvSpPr>
            <a:spLocks noGrp="1"/>
          </p:cNvSpPr>
          <p:nvPr>
            <p:ph type="dt" sz="half" idx="10"/>
          </p:nvPr>
        </p:nvSpPr>
        <p:spPr/>
        <p:txBody>
          <a:bodyPr/>
          <a:lstStyle/>
          <a:p>
            <a:fld id="{28152EB1-C82B-1F41-AE39-BCA178D32BAA}" type="datetimeFigureOut">
              <a:rPr lang="es-ES_tradnl" smtClean="0"/>
              <a:t>29/09/2016</a:t>
            </a:fld>
            <a:endParaRPr lang="es-ES_tradnl"/>
          </a:p>
        </p:txBody>
      </p:sp>
      <p:sp>
        <p:nvSpPr>
          <p:cNvPr id="4" name="Footer Placeholder 3"/>
          <p:cNvSpPr>
            <a:spLocks noGrp="1"/>
          </p:cNvSpPr>
          <p:nvPr>
            <p:ph type="ftr" sz="quarter" idx="11"/>
          </p:nvPr>
        </p:nvSpPr>
        <p:spPr/>
        <p:txBody>
          <a:bodyPr/>
          <a:lstStyle/>
          <a:p>
            <a:endParaRPr lang="es-ES_tradnl"/>
          </a:p>
        </p:txBody>
      </p:sp>
      <p:sp>
        <p:nvSpPr>
          <p:cNvPr id="5" name="Slide Number Placeholder 4"/>
          <p:cNvSpPr>
            <a:spLocks noGrp="1"/>
          </p:cNvSpPr>
          <p:nvPr>
            <p:ph type="sldNum" sz="quarter" idx="12"/>
          </p:nvPr>
        </p:nvSpPr>
        <p:spPr/>
        <p:txBody>
          <a:bodyPr/>
          <a:lstStyle/>
          <a:p>
            <a:fld id="{0600DF49-1FCD-2748-A6D6-9719C21A66DB}" type="slidenum">
              <a:rPr lang="es-ES_tradnl" smtClean="0"/>
              <a:t>‹Nº›</a:t>
            </a:fld>
            <a:endParaRPr lang="es-ES_tradnl"/>
          </a:p>
        </p:txBody>
      </p:sp>
    </p:spTree>
    <p:extLst>
      <p:ext uri="{BB962C8B-B14F-4D97-AF65-F5344CB8AC3E}">
        <p14:creationId xmlns:p14="http://schemas.microsoft.com/office/powerpoint/2010/main" val="19994408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8152EB1-C82B-1F41-AE39-BCA178D32BAA}" type="datetimeFigureOut">
              <a:rPr lang="es-ES_tradnl" smtClean="0"/>
              <a:t>29/09/2016</a:t>
            </a:fld>
            <a:endParaRPr lang="es-ES_tradnl"/>
          </a:p>
        </p:txBody>
      </p:sp>
      <p:sp>
        <p:nvSpPr>
          <p:cNvPr id="3" name="Footer Placeholder 2"/>
          <p:cNvSpPr>
            <a:spLocks noGrp="1"/>
          </p:cNvSpPr>
          <p:nvPr>
            <p:ph type="ftr" sz="quarter" idx="11"/>
          </p:nvPr>
        </p:nvSpPr>
        <p:spPr/>
        <p:txBody>
          <a:bodyPr/>
          <a:lstStyle/>
          <a:p>
            <a:endParaRPr lang="es-ES_tradnl"/>
          </a:p>
        </p:txBody>
      </p:sp>
      <p:sp>
        <p:nvSpPr>
          <p:cNvPr id="4" name="Slide Number Placeholder 3"/>
          <p:cNvSpPr>
            <a:spLocks noGrp="1"/>
          </p:cNvSpPr>
          <p:nvPr>
            <p:ph type="sldNum" sz="quarter" idx="12"/>
          </p:nvPr>
        </p:nvSpPr>
        <p:spPr/>
        <p:txBody>
          <a:bodyPr/>
          <a:lstStyle/>
          <a:p>
            <a:fld id="{0600DF49-1FCD-2748-A6D6-9719C21A66DB}" type="slidenum">
              <a:rPr lang="es-ES_tradnl" smtClean="0"/>
              <a:t>‹Nº›</a:t>
            </a:fld>
            <a:endParaRPr lang="es-ES_tradnl"/>
          </a:p>
        </p:txBody>
      </p:sp>
    </p:spTree>
    <p:extLst>
      <p:ext uri="{BB962C8B-B14F-4D97-AF65-F5344CB8AC3E}">
        <p14:creationId xmlns:p14="http://schemas.microsoft.com/office/powerpoint/2010/main" val="7775854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381000"/>
            <a:ext cx="2949178" cy="1333500"/>
          </a:xfrm>
        </p:spPr>
        <p:txBody>
          <a:bodyPr anchor="b"/>
          <a:lstStyle>
            <a:lvl1pPr>
              <a:defRPr sz="2400"/>
            </a:lvl1pPr>
          </a:lstStyle>
          <a:p>
            <a:r>
              <a:rPr lang="es-ES_tradnl"/>
              <a:t>Clic para editar título</a:t>
            </a:r>
            <a:endParaRPr lang="en-US" dirty="0"/>
          </a:p>
        </p:txBody>
      </p:sp>
      <p:sp>
        <p:nvSpPr>
          <p:cNvPr id="3" name="Content Placeholder 2"/>
          <p:cNvSpPr>
            <a:spLocks noGrp="1"/>
          </p:cNvSpPr>
          <p:nvPr>
            <p:ph idx="1"/>
          </p:nvPr>
        </p:nvSpPr>
        <p:spPr>
          <a:xfrm>
            <a:off x="3887391" y="822855"/>
            <a:ext cx="4629150" cy="4061354"/>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n-US" dirty="0"/>
          </a:p>
        </p:txBody>
      </p:sp>
      <p:sp>
        <p:nvSpPr>
          <p:cNvPr id="4" name="Text Placeholder 3"/>
          <p:cNvSpPr>
            <a:spLocks noGrp="1"/>
          </p:cNvSpPr>
          <p:nvPr>
            <p:ph type="body" sz="half" idx="2"/>
          </p:nvPr>
        </p:nvSpPr>
        <p:spPr>
          <a:xfrm>
            <a:off x="629841" y="1714500"/>
            <a:ext cx="2949178" cy="3176323"/>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_tradnl"/>
              <a:t>Haga clic para modificar el estilo de texto del patrón</a:t>
            </a:r>
          </a:p>
        </p:txBody>
      </p:sp>
      <p:sp>
        <p:nvSpPr>
          <p:cNvPr id="5" name="Date Placeholder 4"/>
          <p:cNvSpPr>
            <a:spLocks noGrp="1"/>
          </p:cNvSpPr>
          <p:nvPr>
            <p:ph type="dt" sz="half" idx="10"/>
          </p:nvPr>
        </p:nvSpPr>
        <p:spPr/>
        <p:txBody>
          <a:bodyPr/>
          <a:lstStyle/>
          <a:p>
            <a:fld id="{28152EB1-C82B-1F41-AE39-BCA178D32BAA}" type="datetimeFigureOut">
              <a:rPr lang="es-ES_tradnl" smtClean="0"/>
              <a:t>29/09/2016</a:t>
            </a:fld>
            <a:endParaRPr lang="es-ES_tradnl"/>
          </a:p>
        </p:txBody>
      </p:sp>
      <p:sp>
        <p:nvSpPr>
          <p:cNvPr id="6" name="Footer Placeholder 5"/>
          <p:cNvSpPr>
            <a:spLocks noGrp="1"/>
          </p:cNvSpPr>
          <p:nvPr>
            <p:ph type="ftr" sz="quarter" idx="11"/>
          </p:nvPr>
        </p:nvSpPr>
        <p:spPr/>
        <p:txBody>
          <a:bodyPr/>
          <a:lstStyle/>
          <a:p>
            <a:endParaRPr lang="es-ES_tradnl"/>
          </a:p>
        </p:txBody>
      </p:sp>
      <p:sp>
        <p:nvSpPr>
          <p:cNvPr id="7" name="Slide Number Placeholder 6"/>
          <p:cNvSpPr>
            <a:spLocks noGrp="1"/>
          </p:cNvSpPr>
          <p:nvPr>
            <p:ph type="sldNum" sz="quarter" idx="12"/>
          </p:nvPr>
        </p:nvSpPr>
        <p:spPr/>
        <p:txBody>
          <a:bodyPr/>
          <a:lstStyle/>
          <a:p>
            <a:fld id="{0600DF49-1FCD-2748-A6D6-9719C21A66DB}" type="slidenum">
              <a:rPr lang="es-ES_tradnl" smtClean="0"/>
              <a:t>‹Nº›</a:t>
            </a:fld>
            <a:endParaRPr lang="es-ES_tradnl"/>
          </a:p>
        </p:txBody>
      </p:sp>
    </p:spTree>
    <p:extLst>
      <p:ext uri="{BB962C8B-B14F-4D97-AF65-F5344CB8AC3E}">
        <p14:creationId xmlns:p14="http://schemas.microsoft.com/office/powerpoint/2010/main" val="14400611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381000"/>
            <a:ext cx="2949178" cy="1333500"/>
          </a:xfrm>
        </p:spPr>
        <p:txBody>
          <a:bodyPr anchor="b"/>
          <a:lstStyle>
            <a:lvl1pPr>
              <a:defRPr sz="2400"/>
            </a:lvl1pPr>
          </a:lstStyle>
          <a:p>
            <a:r>
              <a:rPr lang="es-ES_tradnl"/>
              <a:t>Clic para editar título</a:t>
            </a:r>
            <a:endParaRPr lang="en-US" dirty="0"/>
          </a:p>
        </p:txBody>
      </p:sp>
      <p:sp>
        <p:nvSpPr>
          <p:cNvPr id="3" name="Picture Placeholder 2"/>
          <p:cNvSpPr>
            <a:spLocks noGrp="1" noChangeAspect="1"/>
          </p:cNvSpPr>
          <p:nvPr>
            <p:ph type="pic" idx="1"/>
          </p:nvPr>
        </p:nvSpPr>
        <p:spPr>
          <a:xfrm>
            <a:off x="3887391" y="822855"/>
            <a:ext cx="4629150" cy="4061354"/>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s-ES_tradnl"/>
              <a:t>Arrastre la imagen al marcador de posición o haga clic en el icono para agregar</a:t>
            </a:r>
            <a:endParaRPr lang="en-US" dirty="0"/>
          </a:p>
        </p:txBody>
      </p:sp>
      <p:sp>
        <p:nvSpPr>
          <p:cNvPr id="4" name="Text Placeholder 3"/>
          <p:cNvSpPr>
            <a:spLocks noGrp="1"/>
          </p:cNvSpPr>
          <p:nvPr>
            <p:ph type="body" sz="half" idx="2"/>
          </p:nvPr>
        </p:nvSpPr>
        <p:spPr>
          <a:xfrm>
            <a:off x="629841" y="1714500"/>
            <a:ext cx="2949178" cy="3176323"/>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_tradnl"/>
              <a:t>Haga clic para modificar el estilo de texto del patrón</a:t>
            </a:r>
          </a:p>
        </p:txBody>
      </p:sp>
      <p:sp>
        <p:nvSpPr>
          <p:cNvPr id="5" name="Date Placeholder 4"/>
          <p:cNvSpPr>
            <a:spLocks noGrp="1"/>
          </p:cNvSpPr>
          <p:nvPr>
            <p:ph type="dt" sz="half" idx="10"/>
          </p:nvPr>
        </p:nvSpPr>
        <p:spPr/>
        <p:txBody>
          <a:bodyPr/>
          <a:lstStyle/>
          <a:p>
            <a:fld id="{28152EB1-C82B-1F41-AE39-BCA178D32BAA}" type="datetimeFigureOut">
              <a:rPr lang="es-ES_tradnl" smtClean="0"/>
              <a:t>29/09/2016</a:t>
            </a:fld>
            <a:endParaRPr lang="es-ES_tradnl"/>
          </a:p>
        </p:txBody>
      </p:sp>
      <p:sp>
        <p:nvSpPr>
          <p:cNvPr id="6" name="Footer Placeholder 5"/>
          <p:cNvSpPr>
            <a:spLocks noGrp="1"/>
          </p:cNvSpPr>
          <p:nvPr>
            <p:ph type="ftr" sz="quarter" idx="11"/>
          </p:nvPr>
        </p:nvSpPr>
        <p:spPr/>
        <p:txBody>
          <a:bodyPr/>
          <a:lstStyle/>
          <a:p>
            <a:endParaRPr lang="es-ES_tradnl"/>
          </a:p>
        </p:txBody>
      </p:sp>
      <p:sp>
        <p:nvSpPr>
          <p:cNvPr id="7" name="Slide Number Placeholder 6"/>
          <p:cNvSpPr>
            <a:spLocks noGrp="1"/>
          </p:cNvSpPr>
          <p:nvPr>
            <p:ph type="sldNum" sz="quarter" idx="12"/>
          </p:nvPr>
        </p:nvSpPr>
        <p:spPr/>
        <p:txBody>
          <a:bodyPr/>
          <a:lstStyle/>
          <a:p>
            <a:fld id="{0600DF49-1FCD-2748-A6D6-9719C21A66DB}" type="slidenum">
              <a:rPr lang="es-ES_tradnl" smtClean="0"/>
              <a:t>‹Nº›</a:t>
            </a:fld>
            <a:endParaRPr lang="es-ES_tradnl"/>
          </a:p>
        </p:txBody>
      </p:sp>
    </p:spTree>
    <p:extLst>
      <p:ext uri="{BB962C8B-B14F-4D97-AF65-F5344CB8AC3E}">
        <p14:creationId xmlns:p14="http://schemas.microsoft.com/office/powerpoint/2010/main" val="9662564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04271"/>
            <a:ext cx="7886700" cy="1104636"/>
          </a:xfrm>
          <a:prstGeom prst="rect">
            <a:avLst/>
          </a:prstGeom>
        </p:spPr>
        <p:txBody>
          <a:bodyPr vert="horz" lIns="91440" tIns="45720" rIns="91440" bIns="45720" rtlCol="0" anchor="ctr">
            <a:normAutofit/>
          </a:bodyPr>
          <a:lstStyle/>
          <a:p>
            <a:r>
              <a:rPr lang="es-ES_tradnl"/>
              <a:t>Clic para editar título</a:t>
            </a:r>
            <a:endParaRPr lang="en-US" dirty="0"/>
          </a:p>
        </p:txBody>
      </p:sp>
      <p:sp>
        <p:nvSpPr>
          <p:cNvPr id="3" name="Text Placeholder 2"/>
          <p:cNvSpPr>
            <a:spLocks noGrp="1"/>
          </p:cNvSpPr>
          <p:nvPr>
            <p:ph type="body" idx="1"/>
          </p:nvPr>
        </p:nvSpPr>
        <p:spPr>
          <a:xfrm>
            <a:off x="628650" y="1521354"/>
            <a:ext cx="7886700" cy="3626115"/>
          </a:xfrm>
          <a:prstGeom prst="rect">
            <a:avLst/>
          </a:prstGeom>
        </p:spPr>
        <p:txBody>
          <a:bodyPr vert="horz" lIns="91440" tIns="45720" rIns="91440" bIns="45720" rtlCol="0">
            <a:normAutofit/>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n-US" dirty="0"/>
          </a:p>
        </p:txBody>
      </p:sp>
      <p:sp>
        <p:nvSpPr>
          <p:cNvPr id="4" name="Date Placeholder 3"/>
          <p:cNvSpPr>
            <a:spLocks noGrp="1"/>
          </p:cNvSpPr>
          <p:nvPr>
            <p:ph type="dt" sz="half" idx="2"/>
          </p:nvPr>
        </p:nvSpPr>
        <p:spPr>
          <a:xfrm>
            <a:off x="628650" y="5296959"/>
            <a:ext cx="2057400" cy="304271"/>
          </a:xfrm>
          <a:prstGeom prst="rect">
            <a:avLst/>
          </a:prstGeom>
        </p:spPr>
        <p:txBody>
          <a:bodyPr vert="horz" lIns="91440" tIns="45720" rIns="91440" bIns="45720" rtlCol="0" anchor="ctr"/>
          <a:lstStyle>
            <a:lvl1pPr algn="l">
              <a:defRPr sz="900">
                <a:solidFill>
                  <a:schemeClr val="tx1">
                    <a:tint val="75000"/>
                  </a:schemeClr>
                </a:solidFill>
              </a:defRPr>
            </a:lvl1pPr>
          </a:lstStyle>
          <a:p>
            <a:fld id="{28152EB1-C82B-1F41-AE39-BCA178D32BAA}" type="datetimeFigureOut">
              <a:rPr lang="es-ES_tradnl" smtClean="0"/>
              <a:t>29/09/2016</a:t>
            </a:fld>
            <a:endParaRPr lang="es-ES_tradnl"/>
          </a:p>
        </p:txBody>
      </p:sp>
      <p:sp>
        <p:nvSpPr>
          <p:cNvPr id="5" name="Footer Placeholder 4"/>
          <p:cNvSpPr>
            <a:spLocks noGrp="1"/>
          </p:cNvSpPr>
          <p:nvPr>
            <p:ph type="ftr" sz="quarter" idx="3"/>
          </p:nvPr>
        </p:nvSpPr>
        <p:spPr>
          <a:xfrm>
            <a:off x="3028950" y="5296959"/>
            <a:ext cx="3086100" cy="304271"/>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s-ES_tradnl"/>
          </a:p>
        </p:txBody>
      </p:sp>
      <p:sp>
        <p:nvSpPr>
          <p:cNvPr id="6" name="Slide Number Placeholder 5"/>
          <p:cNvSpPr>
            <a:spLocks noGrp="1"/>
          </p:cNvSpPr>
          <p:nvPr>
            <p:ph type="sldNum" sz="quarter" idx="4"/>
          </p:nvPr>
        </p:nvSpPr>
        <p:spPr>
          <a:xfrm>
            <a:off x="6457950" y="5296959"/>
            <a:ext cx="2057400" cy="304271"/>
          </a:xfrm>
          <a:prstGeom prst="rect">
            <a:avLst/>
          </a:prstGeom>
        </p:spPr>
        <p:txBody>
          <a:bodyPr vert="horz" lIns="91440" tIns="45720" rIns="91440" bIns="45720" rtlCol="0" anchor="ctr"/>
          <a:lstStyle>
            <a:lvl1pPr algn="r">
              <a:defRPr sz="900">
                <a:solidFill>
                  <a:schemeClr val="tx1">
                    <a:tint val="75000"/>
                  </a:schemeClr>
                </a:solidFill>
              </a:defRPr>
            </a:lvl1pPr>
          </a:lstStyle>
          <a:p>
            <a:fld id="{0600DF49-1FCD-2748-A6D6-9719C21A66DB}" type="slidenum">
              <a:rPr lang="es-ES_tradnl" smtClean="0"/>
              <a:t>‹Nº›</a:t>
            </a:fld>
            <a:endParaRPr lang="es-ES_tradnl"/>
          </a:p>
        </p:txBody>
      </p:sp>
    </p:spTree>
    <p:extLst>
      <p:ext uri="{BB962C8B-B14F-4D97-AF65-F5344CB8AC3E}">
        <p14:creationId xmlns:p14="http://schemas.microsoft.com/office/powerpoint/2010/main" val="2073432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31.png"/></Relationships>
</file>

<file path=ppt/slides/_rels/slide1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3.png"/><Relationship Id="rId7" Type="http://schemas.openxmlformats.org/officeDocument/2006/relationships/image" Target="../media/image34.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4.png"/><Relationship Id="rId9" Type="http://schemas.openxmlformats.org/officeDocument/2006/relationships/image" Target="../media/image35.png"/></Relationships>
</file>

<file path=ppt/slides/_rels/slide14.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3.png"/><Relationship Id="rId7" Type="http://schemas.openxmlformats.org/officeDocument/2006/relationships/image" Target="../media/image34.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36.png"/><Relationship Id="rId7" Type="http://schemas.openxmlformats.org/officeDocument/2006/relationships/image" Target="../media/image40.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 Id="rId9"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34.png"/><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image" Target="../media/image43.emf"/><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5.jpe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34.png"/><Relationship Id="rId7" Type="http://schemas.openxmlformats.org/officeDocument/2006/relationships/image" Target="../media/image44.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14.png"/><Relationship Id="rId9" Type="http://schemas.openxmlformats.org/officeDocument/2006/relationships/image" Target="../media/image46.png"/></Relationships>
</file>

<file path=ppt/slides/_rels/slide21.xml.rels><?xml version="1.0" encoding="UTF-8" standalone="yes"?>
<Relationships xmlns="http://schemas.openxmlformats.org/package/2006/relationships"><Relationship Id="rId3" Type="http://schemas.openxmlformats.org/officeDocument/2006/relationships/hyperlink" Target="http://emprendecondatos.gov.co/"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47.jpeg"/><Relationship Id="rId5" Type="http://schemas.openxmlformats.org/officeDocument/2006/relationships/image" Target="../media/image4.png"/><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49.jpeg"/><Relationship Id="rId7" Type="http://schemas.openxmlformats.org/officeDocument/2006/relationships/image" Target="../media/image53.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50.png"/><Relationship Id="rId9" Type="http://schemas.openxmlformats.org/officeDocument/2006/relationships/image" Target="../media/image4.png"/></Relationships>
</file>

<file path=ppt/slides/_rels/slide24.xml.rels><?xml version="1.0" encoding="UTF-8" standalone="yes"?>
<Relationships xmlns="http://schemas.openxmlformats.org/package/2006/relationships"><Relationship Id="rId3" Type="http://schemas.openxmlformats.org/officeDocument/2006/relationships/image" Target="../media/image54.jp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55.png"/></Relationships>
</file>

<file path=ppt/slides/_rels/slide3.xml.rels><?xml version="1.0" encoding="UTF-8" standalone="yes"?>
<Relationships xmlns="http://schemas.openxmlformats.org/package/2006/relationships"><Relationship Id="rId8" Type="http://schemas.openxmlformats.org/officeDocument/2006/relationships/image" Target="../media/image9.emf"/><Relationship Id="rId3" Type="http://schemas.openxmlformats.org/officeDocument/2006/relationships/image" Target="../media/image6.emf"/><Relationship Id="rId7" Type="http://schemas.openxmlformats.org/officeDocument/2006/relationships/image" Target="../media/image8.emf"/><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7.emf"/><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10.emf"/></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4.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15.emf"/><Relationship Id="rId4" Type="http://schemas.openxmlformats.org/officeDocument/2006/relationships/image" Target="../media/image7.emf"/></Relationships>
</file>

<file path=ppt/slides/_rels/slide7.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6.png"/><Relationship Id="rId7" Type="http://schemas.openxmlformats.org/officeDocument/2006/relationships/image" Target="../media/image18.png"/><Relationship Id="rId12"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7.png"/><Relationship Id="rId11" Type="http://schemas.openxmlformats.org/officeDocument/2006/relationships/image" Target="../media/image22.png"/><Relationship Id="rId5" Type="http://schemas.openxmlformats.org/officeDocument/2006/relationships/image" Target="../media/image4.png"/><Relationship Id="rId10" Type="http://schemas.openxmlformats.org/officeDocument/2006/relationships/image" Target="../media/image21.png"/><Relationship Id="rId4" Type="http://schemas.openxmlformats.org/officeDocument/2006/relationships/image" Target="../media/image3.png"/><Relationship Id="rId9" Type="http://schemas.openxmlformats.org/officeDocument/2006/relationships/image" Target="../media/image20.png"/></Relationships>
</file>

<file path=ppt/slides/_rels/slide8.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24.png"/><Relationship Id="rId7"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descr="f-agro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715000"/>
          </a:xfrm>
          <a:prstGeom prst="rect">
            <a:avLst/>
          </a:prstGeom>
        </p:spPr>
      </p:pic>
      <p:sp>
        <p:nvSpPr>
          <p:cNvPr id="9" name="Marcador de contenido 8"/>
          <p:cNvSpPr>
            <a:spLocks noGrp="1"/>
          </p:cNvSpPr>
          <p:nvPr>
            <p:ph idx="1"/>
          </p:nvPr>
        </p:nvSpPr>
        <p:spPr>
          <a:xfrm>
            <a:off x="330234" y="1003916"/>
            <a:ext cx="8581292" cy="526245"/>
          </a:xfrm>
        </p:spPr>
        <p:txBody>
          <a:bodyPr>
            <a:noAutofit/>
          </a:bodyPr>
          <a:lstStyle/>
          <a:p>
            <a:pPr marL="0" indent="0" algn="ctr">
              <a:buNone/>
            </a:pPr>
            <a:r>
              <a:rPr lang="es-ES_tradnl" sz="3000" b="1" dirty="0">
                <a:solidFill>
                  <a:schemeClr val="bg1"/>
                </a:solidFill>
                <a:latin typeface="Tahoma" charset="0"/>
                <a:ea typeface="Tahoma" charset="0"/>
                <a:cs typeface="Tahoma" charset="0"/>
              </a:rPr>
              <a:t>para un Agro competitivo</a:t>
            </a:r>
          </a:p>
        </p:txBody>
      </p:sp>
      <p:grpSp>
        <p:nvGrpSpPr>
          <p:cNvPr id="4" name="Agrupar 3"/>
          <p:cNvGrpSpPr/>
          <p:nvPr/>
        </p:nvGrpSpPr>
        <p:grpSpPr>
          <a:xfrm>
            <a:off x="0" y="4308105"/>
            <a:ext cx="9144000" cy="1400658"/>
            <a:chOff x="0" y="4295775"/>
            <a:chExt cx="9144000" cy="1400658"/>
          </a:xfrm>
        </p:grpSpPr>
        <p:sp>
          <p:nvSpPr>
            <p:cNvPr id="3" name="Rectángulo 2"/>
            <p:cNvSpPr/>
            <p:nvPr/>
          </p:nvSpPr>
          <p:spPr>
            <a:xfrm>
              <a:off x="0" y="4563389"/>
              <a:ext cx="9144000" cy="11330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pic>
          <p:nvPicPr>
            <p:cNvPr id="8" name="3 Imagen"/>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4295775"/>
              <a:ext cx="9144000" cy="565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 name="Imagen 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484313" y="4791075"/>
              <a:ext cx="6175375" cy="790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11" name="Rectángulo 10"/>
          <p:cNvSpPr/>
          <p:nvPr/>
        </p:nvSpPr>
        <p:spPr>
          <a:xfrm>
            <a:off x="2021567" y="281411"/>
            <a:ext cx="5405647" cy="830997"/>
          </a:xfrm>
          <a:prstGeom prst="rect">
            <a:avLst/>
          </a:prstGeom>
        </p:spPr>
        <p:txBody>
          <a:bodyPr wrap="none">
            <a:spAutoFit/>
          </a:bodyPr>
          <a:lstStyle/>
          <a:p>
            <a:pPr algn="ctr"/>
            <a:r>
              <a:rPr lang="es-ES_tradnl" sz="4800" b="1" dirty="0">
                <a:solidFill>
                  <a:srgbClr val="F8CF0C"/>
                </a:solidFill>
                <a:latin typeface="Verdana" charset="0"/>
                <a:ea typeface="Verdana" charset="0"/>
                <a:cs typeface="Verdana" charset="0"/>
              </a:rPr>
              <a:t>Datos de valor</a:t>
            </a:r>
            <a:r>
              <a:rPr lang="es-ES_tradnl" sz="4800" dirty="0">
                <a:solidFill>
                  <a:srgbClr val="F8CF0C"/>
                </a:solidFill>
                <a:latin typeface="Verdana" charset="0"/>
                <a:ea typeface="Verdana" charset="0"/>
                <a:cs typeface="Verdana" charset="0"/>
              </a:rPr>
              <a:t> </a:t>
            </a:r>
            <a:endParaRPr lang="es-ES_tradnl" sz="4500" b="1" dirty="0">
              <a:solidFill>
                <a:srgbClr val="F8CF0C"/>
              </a:solidFill>
              <a:latin typeface="Verdana" charset="0"/>
              <a:ea typeface="Verdana" charset="0"/>
              <a:cs typeface="Verdana" charset="0"/>
            </a:endParaRPr>
          </a:p>
        </p:txBody>
      </p:sp>
      <p:sp>
        <p:nvSpPr>
          <p:cNvPr id="12" name="Marcador de contenido 8"/>
          <p:cNvSpPr txBox="1">
            <a:spLocks/>
          </p:cNvSpPr>
          <p:nvPr/>
        </p:nvSpPr>
        <p:spPr>
          <a:xfrm>
            <a:off x="2224588" y="1683425"/>
            <a:ext cx="4766753" cy="865798"/>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None/>
            </a:pPr>
            <a:r>
              <a:rPr lang="es-CO" sz="1500" dirty="0">
                <a:solidFill>
                  <a:schemeClr val="bg1"/>
                </a:solidFill>
                <a:latin typeface="Tahoma" charset="0"/>
                <a:ea typeface="Tahoma" charset="0"/>
                <a:cs typeface="Tahoma" charset="0"/>
              </a:rPr>
              <a:t>La agricultura está pasando de ser un acto de toma de decisiones intuitivas a ser un proceso de toma de decisiones </a:t>
            </a:r>
            <a:r>
              <a:rPr lang="es-CO" sz="1500" dirty="0" smtClean="0">
                <a:solidFill>
                  <a:schemeClr val="bg1"/>
                </a:solidFill>
                <a:latin typeface="Tahoma" charset="0"/>
                <a:ea typeface="Tahoma" charset="0"/>
                <a:cs typeface="Tahoma" charset="0"/>
              </a:rPr>
              <a:t>analíticas “</a:t>
            </a:r>
            <a:r>
              <a:rPr lang="es-CO" sz="1500" dirty="0" err="1" smtClean="0">
                <a:solidFill>
                  <a:schemeClr val="bg1"/>
                </a:solidFill>
                <a:latin typeface="Tahoma" charset="0"/>
                <a:ea typeface="Tahoma" charset="0"/>
                <a:cs typeface="Tahoma" charset="0"/>
              </a:rPr>
              <a:t>Climate</a:t>
            </a:r>
            <a:r>
              <a:rPr lang="es-CO" sz="1500" dirty="0" smtClean="0">
                <a:solidFill>
                  <a:schemeClr val="bg1"/>
                </a:solidFill>
                <a:latin typeface="Tahoma" charset="0"/>
                <a:ea typeface="Tahoma" charset="0"/>
                <a:cs typeface="Tahoma" charset="0"/>
              </a:rPr>
              <a:t> </a:t>
            </a:r>
            <a:r>
              <a:rPr lang="es-CO" sz="1500" dirty="0" err="1" smtClean="0">
                <a:solidFill>
                  <a:schemeClr val="bg1"/>
                </a:solidFill>
                <a:latin typeface="Tahoma" charset="0"/>
                <a:ea typeface="Tahoma" charset="0"/>
                <a:cs typeface="Tahoma" charset="0"/>
              </a:rPr>
              <a:t>Corporation</a:t>
            </a:r>
            <a:r>
              <a:rPr lang="es-CO" sz="1500" dirty="0" smtClean="0">
                <a:solidFill>
                  <a:schemeClr val="bg1"/>
                </a:solidFill>
                <a:latin typeface="Tahoma" charset="0"/>
                <a:ea typeface="Tahoma" charset="0"/>
                <a:cs typeface="Tahoma" charset="0"/>
              </a:rPr>
              <a:t>”</a:t>
            </a:r>
            <a:endParaRPr lang="es-CO" sz="1500" dirty="0">
              <a:solidFill>
                <a:schemeClr val="bg1"/>
              </a:solidFill>
              <a:latin typeface="Tahoma" charset="0"/>
              <a:ea typeface="Tahoma" charset="0"/>
              <a:cs typeface="Tahoma" charset="0"/>
            </a:endParaRPr>
          </a:p>
        </p:txBody>
      </p:sp>
    </p:spTree>
    <p:extLst>
      <p:ext uri="{BB962C8B-B14F-4D97-AF65-F5344CB8AC3E}">
        <p14:creationId xmlns:p14="http://schemas.microsoft.com/office/powerpoint/2010/main" val="85487275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ángulo 12"/>
          <p:cNvSpPr/>
          <p:nvPr/>
        </p:nvSpPr>
        <p:spPr>
          <a:xfrm>
            <a:off x="0" y="0"/>
            <a:ext cx="9144000" cy="775223"/>
          </a:xfrm>
          <a:prstGeom prst="rect">
            <a:avLst/>
          </a:prstGeom>
          <a:solidFill>
            <a:srgbClr val="65015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22" name="Título 3"/>
          <p:cNvSpPr txBox="1">
            <a:spLocks/>
          </p:cNvSpPr>
          <p:nvPr/>
        </p:nvSpPr>
        <p:spPr>
          <a:xfrm>
            <a:off x="153948" y="-203393"/>
            <a:ext cx="8792466" cy="810840"/>
          </a:xfrm>
          <a:prstGeom prst="rect">
            <a:avLst/>
          </a:prstGeom>
        </p:spPr>
        <p:txBody>
          <a:bodyPr vert="horz" lIns="91440" tIns="45720" rIns="91440" bIns="45720" rtlCol="0" anchor="b">
            <a:no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algn="l"/>
            <a:r>
              <a:rPr lang="es-CO" sz="2400" b="1" dirty="0">
                <a:solidFill>
                  <a:schemeClr val="bg1"/>
                </a:solidFill>
                <a:latin typeface="Verdana" charset="0"/>
                <a:ea typeface="Verdana" charset="0"/>
                <a:cs typeface="Verdana" charset="0"/>
              </a:rPr>
              <a:t>¿</a:t>
            </a:r>
            <a:r>
              <a:rPr lang="es-CO" sz="2400" b="1" dirty="0" smtClean="0">
                <a:solidFill>
                  <a:schemeClr val="bg1"/>
                </a:solidFill>
                <a:latin typeface="Verdana" charset="0"/>
                <a:ea typeface="Verdana" charset="0"/>
                <a:cs typeface="Verdana" charset="0"/>
              </a:rPr>
              <a:t>Dónde </a:t>
            </a:r>
            <a:r>
              <a:rPr lang="es-CO" sz="2400" b="1" dirty="0">
                <a:solidFill>
                  <a:schemeClr val="bg1"/>
                </a:solidFill>
                <a:latin typeface="Verdana" charset="0"/>
                <a:ea typeface="Verdana" charset="0"/>
                <a:cs typeface="Verdana" charset="0"/>
              </a:rPr>
              <a:t>publicar y </a:t>
            </a:r>
            <a:r>
              <a:rPr lang="es-CO" sz="2400" b="1" dirty="0" smtClean="0">
                <a:solidFill>
                  <a:schemeClr val="bg1"/>
                </a:solidFill>
                <a:latin typeface="Verdana" charset="0"/>
                <a:ea typeface="Verdana" charset="0"/>
                <a:cs typeface="Verdana" charset="0"/>
              </a:rPr>
              <a:t>cómo </a:t>
            </a:r>
            <a:r>
              <a:rPr lang="es-CO" sz="2400" b="1" dirty="0">
                <a:solidFill>
                  <a:schemeClr val="bg1"/>
                </a:solidFill>
                <a:latin typeface="Verdana" charset="0"/>
                <a:ea typeface="Verdana" charset="0"/>
                <a:cs typeface="Verdana" charset="0"/>
              </a:rPr>
              <a:t>aprovecharlos? </a:t>
            </a:r>
          </a:p>
        </p:txBody>
      </p:sp>
      <p:pic>
        <p:nvPicPr>
          <p:cNvPr id="21" name="Imagen 20"/>
          <p:cNvPicPr>
            <a:picLocks noChangeAspect="1"/>
          </p:cNvPicPr>
          <p:nvPr/>
        </p:nvPicPr>
        <p:blipFill rotWithShape="1">
          <a:blip r:embed="rId3">
            <a:extLst>
              <a:ext uri="{28A0092B-C50C-407E-A947-70E740481C1C}">
                <a14:useLocalDpi xmlns:a14="http://schemas.microsoft.com/office/drawing/2010/main" val="0"/>
              </a:ext>
            </a:extLst>
          </a:blip>
          <a:srcRect l="3697"/>
          <a:stretch/>
        </p:blipFill>
        <p:spPr>
          <a:xfrm>
            <a:off x="1321787" y="987028"/>
            <a:ext cx="4075943" cy="331227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4" name="CuadroTexto 17"/>
          <p:cNvSpPr txBox="1"/>
          <p:nvPr/>
        </p:nvSpPr>
        <p:spPr>
          <a:xfrm>
            <a:off x="5655863" y="1029351"/>
            <a:ext cx="2058455" cy="1083374"/>
          </a:xfrm>
          <a:prstGeom prst="rect">
            <a:avLst/>
          </a:prstGeom>
          <a:noFill/>
        </p:spPr>
        <p:txBody>
          <a:bodyPr wrap="square" rtlCol="0">
            <a:spAutoFit/>
          </a:bodyPr>
          <a:lstStyle>
            <a:defPPr>
              <a:defRPr lang="es-ES_tradnl"/>
            </a:defPPr>
            <a:lvl1pPr marL="0" algn="l" defTabSz="713232" rtl="0" eaLnBrk="1" latinLnBrk="0" hangingPunct="1">
              <a:defRPr sz="1404" kern="1200">
                <a:solidFill>
                  <a:schemeClr val="tx1"/>
                </a:solidFill>
                <a:latin typeface="+mn-lt"/>
                <a:ea typeface="+mn-ea"/>
                <a:cs typeface="+mn-cs"/>
              </a:defRPr>
            </a:lvl1pPr>
            <a:lvl2pPr marL="356616" algn="l" defTabSz="713232" rtl="0" eaLnBrk="1" latinLnBrk="0" hangingPunct="1">
              <a:defRPr sz="1404" kern="1200">
                <a:solidFill>
                  <a:schemeClr val="tx1"/>
                </a:solidFill>
                <a:latin typeface="+mn-lt"/>
                <a:ea typeface="+mn-ea"/>
                <a:cs typeface="+mn-cs"/>
              </a:defRPr>
            </a:lvl2pPr>
            <a:lvl3pPr marL="713232" algn="l" defTabSz="713232" rtl="0" eaLnBrk="1" latinLnBrk="0" hangingPunct="1">
              <a:defRPr sz="1404" kern="1200">
                <a:solidFill>
                  <a:schemeClr val="tx1"/>
                </a:solidFill>
                <a:latin typeface="+mn-lt"/>
                <a:ea typeface="+mn-ea"/>
                <a:cs typeface="+mn-cs"/>
              </a:defRPr>
            </a:lvl3pPr>
            <a:lvl4pPr marL="1069848" algn="l" defTabSz="713232" rtl="0" eaLnBrk="1" latinLnBrk="0" hangingPunct="1">
              <a:defRPr sz="1404" kern="1200">
                <a:solidFill>
                  <a:schemeClr val="tx1"/>
                </a:solidFill>
                <a:latin typeface="+mn-lt"/>
                <a:ea typeface="+mn-ea"/>
                <a:cs typeface="+mn-cs"/>
              </a:defRPr>
            </a:lvl4pPr>
            <a:lvl5pPr marL="1426464" algn="l" defTabSz="713232" rtl="0" eaLnBrk="1" latinLnBrk="0" hangingPunct="1">
              <a:defRPr sz="1404" kern="1200">
                <a:solidFill>
                  <a:schemeClr val="tx1"/>
                </a:solidFill>
                <a:latin typeface="+mn-lt"/>
                <a:ea typeface="+mn-ea"/>
                <a:cs typeface="+mn-cs"/>
              </a:defRPr>
            </a:lvl5pPr>
            <a:lvl6pPr marL="1783080" algn="l" defTabSz="713232" rtl="0" eaLnBrk="1" latinLnBrk="0" hangingPunct="1">
              <a:defRPr sz="1404" kern="1200">
                <a:solidFill>
                  <a:schemeClr val="tx1"/>
                </a:solidFill>
                <a:latin typeface="+mn-lt"/>
                <a:ea typeface="+mn-ea"/>
                <a:cs typeface="+mn-cs"/>
              </a:defRPr>
            </a:lvl6pPr>
            <a:lvl7pPr marL="2139696" algn="l" defTabSz="713232" rtl="0" eaLnBrk="1" latinLnBrk="0" hangingPunct="1">
              <a:defRPr sz="1404" kern="1200">
                <a:solidFill>
                  <a:schemeClr val="tx1"/>
                </a:solidFill>
                <a:latin typeface="+mn-lt"/>
                <a:ea typeface="+mn-ea"/>
                <a:cs typeface="+mn-cs"/>
              </a:defRPr>
            </a:lvl7pPr>
            <a:lvl8pPr marL="2496312" algn="l" defTabSz="713232" rtl="0" eaLnBrk="1" latinLnBrk="0" hangingPunct="1">
              <a:defRPr sz="1404" kern="1200">
                <a:solidFill>
                  <a:schemeClr val="tx1"/>
                </a:solidFill>
                <a:latin typeface="+mn-lt"/>
                <a:ea typeface="+mn-ea"/>
                <a:cs typeface="+mn-cs"/>
              </a:defRPr>
            </a:lvl8pPr>
            <a:lvl9pPr marL="2852928" algn="l" defTabSz="713232" rtl="0" eaLnBrk="1" latinLnBrk="0" hangingPunct="1">
              <a:defRPr sz="1404" kern="1200">
                <a:solidFill>
                  <a:schemeClr val="tx1"/>
                </a:solidFill>
                <a:latin typeface="+mn-lt"/>
                <a:ea typeface="+mn-ea"/>
                <a:cs typeface="+mn-cs"/>
              </a:defRPr>
            </a:lvl9pPr>
          </a:lstStyle>
          <a:p>
            <a:pPr algn="ctr" defTabSz="641909"/>
            <a:r>
              <a:rPr lang="es-ES" sz="3240" b="1" dirty="0">
                <a:solidFill>
                  <a:srgbClr val="FFA330"/>
                </a:solidFill>
                <a:latin typeface="Verdana" charset="0"/>
                <a:ea typeface="Verdana" charset="0"/>
                <a:cs typeface="Verdana" charset="0"/>
              </a:rPr>
              <a:t>+2500</a:t>
            </a:r>
          </a:p>
          <a:p>
            <a:pPr algn="ctr" defTabSz="641909"/>
            <a:r>
              <a:rPr lang="es-ES" sz="1600" b="1" dirty="0">
                <a:solidFill>
                  <a:srgbClr val="650159"/>
                </a:solidFill>
                <a:latin typeface="Tahoma" charset="0"/>
                <a:ea typeface="Tahoma" charset="0"/>
                <a:cs typeface="Tahoma" charset="0"/>
              </a:rPr>
              <a:t>Conjuntos de datos</a:t>
            </a:r>
          </a:p>
        </p:txBody>
      </p:sp>
      <p:sp>
        <p:nvSpPr>
          <p:cNvPr id="25" name="CuadroTexto 18"/>
          <p:cNvSpPr txBox="1"/>
          <p:nvPr/>
        </p:nvSpPr>
        <p:spPr>
          <a:xfrm>
            <a:off x="5850792" y="2222781"/>
            <a:ext cx="1749917" cy="1083374"/>
          </a:xfrm>
          <a:prstGeom prst="rect">
            <a:avLst/>
          </a:prstGeom>
          <a:noFill/>
        </p:spPr>
        <p:txBody>
          <a:bodyPr wrap="square" rtlCol="0">
            <a:spAutoFit/>
          </a:bodyPr>
          <a:lstStyle>
            <a:defPPr>
              <a:defRPr lang="es-ES_tradnl"/>
            </a:defPPr>
            <a:lvl1pPr marL="0" algn="l" defTabSz="713232" rtl="0" eaLnBrk="1" latinLnBrk="0" hangingPunct="1">
              <a:defRPr sz="1404" kern="1200">
                <a:solidFill>
                  <a:schemeClr val="tx1"/>
                </a:solidFill>
                <a:latin typeface="+mn-lt"/>
                <a:ea typeface="+mn-ea"/>
                <a:cs typeface="+mn-cs"/>
              </a:defRPr>
            </a:lvl1pPr>
            <a:lvl2pPr marL="356616" algn="l" defTabSz="713232" rtl="0" eaLnBrk="1" latinLnBrk="0" hangingPunct="1">
              <a:defRPr sz="1404" kern="1200">
                <a:solidFill>
                  <a:schemeClr val="tx1"/>
                </a:solidFill>
                <a:latin typeface="+mn-lt"/>
                <a:ea typeface="+mn-ea"/>
                <a:cs typeface="+mn-cs"/>
              </a:defRPr>
            </a:lvl2pPr>
            <a:lvl3pPr marL="713232" algn="l" defTabSz="713232" rtl="0" eaLnBrk="1" latinLnBrk="0" hangingPunct="1">
              <a:defRPr sz="1404" kern="1200">
                <a:solidFill>
                  <a:schemeClr val="tx1"/>
                </a:solidFill>
                <a:latin typeface="+mn-lt"/>
                <a:ea typeface="+mn-ea"/>
                <a:cs typeface="+mn-cs"/>
              </a:defRPr>
            </a:lvl3pPr>
            <a:lvl4pPr marL="1069848" algn="l" defTabSz="713232" rtl="0" eaLnBrk="1" latinLnBrk="0" hangingPunct="1">
              <a:defRPr sz="1404" kern="1200">
                <a:solidFill>
                  <a:schemeClr val="tx1"/>
                </a:solidFill>
                <a:latin typeface="+mn-lt"/>
                <a:ea typeface="+mn-ea"/>
                <a:cs typeface="+mn-cs"/>
              </a:defRPr>
            </a:lvl4pPr>
            <a:lvl5pPr marL="1426464" algn="l" defTabSz="713232" rtl="0" eaLnBrk="1" latinLnBrk="0" hangingPunct="1">
              <a:defRPr sz="1404" kern="1200">
                <a:solidFill>
                  <a:schemeClr val="tx1"/>
                </a:solidFill>
                <a:latin typeface="+mn-lt"/>
                <a:ea typeface="+mn-ea"/>
                <a:cs typeface="+mn-cs"/>
              </a:defRPr>
            </a:lvl5pPr>
            <a:lvl6pPr marL="1783080" algn="l" defTabSz="713232" rtl="0" eaLnBrk="1" latinLnBrk="0" hangingPunct="1">
              <a:defRPr sz="1404" kern="1200">
                <a:solidFill>
                  <a:schemeClr val="tx1"/>
                </a:solidFill>
                <a:latin typeface="+mn-lt"/>
                <a:ea typeface="+mn-ea"/>
                <a:cs typeface="+mn-cs"/>
              </a:defRPr>
            </a:lvl6pPr>
            <a:lvl7pPr marL="2139696" algn="l" defTabSz="713232" rtl="0" eaLnBrk="1" latinLnBrk="0" hangingPunct="1">
              <a:defRPr sz="1404" kern="1200">
                <a:solidFill>
                  <a:schemeClr val="tx1"/>
                </a:solidFill>
                <a:latin typeface="+mn-lt"/>
                <a:ea typeface="+mn-ea"/>
                <a:cs typeface="+mn-cs"/>
              </a:defRPr>
            </a:lvl7pPr>
            <a:lvl8pPr marL="2496312" algn="l" defTabSz="713232" rtl="0" eaLnBrk="1" latinLnBrk="0" hangingPunct="1">
              <a:defRPr sz="1404" kern="1200">
                <a:solidFill>
                  <a:schemeClr val="tx1"/>
                </a:solidFill>
                <a:latin typeface="+mn-lt"/>
                <a:ea typeface="+mn-ea"/>
                <a:cs typeface="+mn-cs"/>
              </a:defRPr>
            </a:lvl8pPr>
            <a:lvl9pPr marL="2852928" algn="l" defTabSz="713232" rtl="0" eaLnBrk="1" latinLnBrk="0" hangingPunct="1">
              <a:defRPr sz="1404" kern="1200">
                <a:solidFill>
                  <a:schemeClr val="tx1"/>
                </a:solidFill>
                <a:latin typeface="+mn-lt"/>
                <a:ea typeface="+mn-ea"/>
                <a:cs typeface="+mn-cs"/>
              </a:defRPr>
            </a:lvl9pPr>
          </a:lstStyle>
          <a:p>
            <a:pPr algn="ctr" defTabSz="641909"/>
            <a:r>
              <a:rPr lang="es-ES" sz="3240" b="1" dirty="0">
                <a:solidFill>
                  <a:srgbClr val="FFA330"/>
                </a:solidFill>
                <a:latin typeface="Verdana" charset="0"/>
                <a:ea typeface="Verdana" charset="0"/>
                <a:cs typeface="Verdana" charset="0"/>
              </a:rPr>
              <a:t>+680</a:t>
            </a:r>
          </a:p>
          <a:p>
            <a:pPr algn="ctr" defTabSz="641909"/>
            <a:r>
              <a:rPr lang="es-ES" sz="1600" b="1" dirty="0">
                <a:solidFill>
                  <a:srgbClr val="650159"/>
                </a:solidFill>
                <a:latin typeface="Tahoma" charset="0"/>
                <a:ea typeface="Tahoma" charset="0"/>
                <a:cs typeface="Tahoma" charset="0"/>
              </a:rPr>
              <a:t>Entidades publicando</a:t>
            </a:r>
          </a:p>
        </p:txBody>
      </p:sp>
      <p:sp>
        <p:nvSpPr>
          <p:cNvPr id="27" name="CuadroTexto 18"/>
          <p:cNvSpPr txBox="1"/>
          <p:nvPr/>
        </p:nvSpPr>
        <p:spPr>
          <a:xfrm>
            <a:off x="5655863" y="3410957"/>
            <a:ext cx="2182768" cy="837152"/>
          </a:xfrm>
          <a:prstGeom prst="rect">
            <a:avLst/>
          </a:prstGeom>
          <a:noFill/>
        </p:spPr>
        <p:txBody>
          <a:bodyPr wrap="square" rtlCol="0">
            <a:spAutoFit/>
          </a:bodyPr>
          <a:lstStyle>
            <a:defPPr>
              <a:defRPr lang="es-ES_tradnl"/>
            </a:defPPr>
            <a:lvl1pPr marL="0" algn="l" defTabSz="713232" rtl="0" eaLnBrk="1" latinLnBrk="0" hangingPunct="1">
              <a:defRPr sz="1404" kern="1200">
                <a:solidFill>
                  <a:schemeClr val="tx1"/>
                </a:solidFill>
                <a:latin typeface="+mn-lt"/>
                <a:ea typeface="+mn-ea"/>
                <a:cs typeface="+mn-cs"/>
              </a:defRPr>
            </a:lvl1pPr>
            <a:lvl2pPr marL="356616" algn="l" defTabSz="713232" rtl="0" eaLnBrk="1" latinLnBrk="0" hangingPunct="1">
              <a:defRPr sz="1404" kern="1200">
                <a:solidFill>
                  <a:schemeClr val="tx1"/>
                </a:solidFill>
                <a:latin typeface="+mn-lt"/>
                <a:ea typeface="+mn-ea"/>
                <a:cs typeface="+mn-cs"/>
              </a:defRPr>
            </a:lvl2pPr>
            <a:lvl3pPr marL="713232" algn="l" defTabSz="713232" rtl="0" eaLnBrk="1" latinLnBrk="0" hangingPunct="1">
              <a:defRPr sz="1404" kern="1200">
                <a:solidFill>
                  <a:schemeClr val="tx1"/>
                </a:solidFill>
                <a:latin typeface="+mn-lt"/>
                <a:ea typeface="+mn-ea"/>
                <a:cs typeface="+mn-cs"/>
              </a:defRPr>
            </a:lvl3pPr>
            <a:lvl4pPr marL="1069848" algn="l" defTabSz="713232" rtl="0" eaLnBrk="1" latinLnBrk="0" hangingPunct="1">
              <a:defRPr sz="1404" kern="1200">
                <a:solidFill>
                  <a:schemeClr val="tx1"/>
                </a:solidFill>
                <a:latin typeface="+mn-lt"/>
                <a:ea typeface="+mn-ea"/>
                <a:cs typeface="+mn-cs"/>
              </a:defRPr>
            </a:lvl4pPr>
            <a:lvl5pPr marL="1426464" algn="l" defTabSz="713232" rtl="0" eaLnBrk="1" latinLnBrk="0" hangingPunct="1">
              <a:defRPr sz="1404" kern="1200">
                <a:solidFill>
                  <a:schemeClr val="tx1"/>
                </a:solidFill>
                <a:latin typeface="+mn-lt"/>
                <a:ea typeface="+mn-ea"/>
                <a:cs typeface="+mn-cs"/>
              </a:defRPr>
            </a:lvl5pPr>
            <a:lvl6pPr marL="1783080" algn="l" defTabSz="713232" rtl="0" eaLnBrk="1" latinLnBrk="0" hangingPunct="1">
              <a:defRPr sz="1404" kern="1200">
                <a:solidFill>
                  <a:schemeClr val="tx1"/>
                </a:solidFill>
                <a:latin typeface="+mn-lt"/>
                <a:ea typeface="+mn-ea"/>
                <a:cs typeface="+mn-cs"/>
              </a:defRPr>
            </a:lvl6pPr>
            <a:lvl7pPr marL="2139696" algn="l" defTabSz="713232" rtl="0" eaLnBrk="1" latinLnBrk="0" hangingPunct="1">
              <a:defRPr sz="1404" kern="1200">
                <a:solidFill>
                  <a:schemeClr val="tx1"/>
                </a:solidFill>
                <a:latin typeface="+mn-lt"/>
                <a:ea typeface="+mn-ea"/>
                <a:cs typeface="+mn-cs"/>
              </a:defRPr>
            </a:lvl7pPr>
            <a:lvl8pPr marL="2496312" algn="l" defTabSz="713232" rtl="0" eaLnBrk="1" latinLnBrk="0" hangingPunct="1">
              <a:defRPr sz="1404" kern="1200">
                <a:solidFill>
                  <a:schemeClr val="tx1"/>
                </a:solidFill>
                <a:latin typeface="+mn-lt"/>
                <a:ea typeface="+mn-ea"/>
                <a:cs typeface="+mn-cs"/>
              </a:defRPr>
            </a:lvl8pPr>
            <a:lvl9pPr marL="2852928" algn="l" defTabSz="713232" rtl="0" eaLnBrk="1" latinLnBrk="0" hangingPunct="1">
              <a:defRPr sz="1404" kern="1200">
                <a:solidFill>
                  <a:schemeClr val="tx1"/>
                </a:solidFill>
                <a:latin typeface="+mn-lt"/>
                <a:ea typeface="+mn-ea"/>
                <a:cs typeface="+mn-cs"/>
              </a:defRPr>
            </a:lvl9pPr>
          </a:lstStyle>
          <a:p>
            <a:pPr algn="ctr" defTabSz="641909"/>
            <a:r>
              <a:rPr lang="es-ES" sz="3240" b="1" dirty="0">
                <a:solidFill>
                  <a:srgbClr val="FFA330"/>
                </a:solidFill>
                <a:latin typeface="Verdana" charset="0"/>
                <a:ea typeface="Verdana" charset="0"/>
                <a:cs typeface="Verdana" charset="0"/>
              </a:rPr>
              <a:t>+60 </a:t>
            </a:r>
          </a:p>
          <a:p>
            <a:pPr algn="ctr" defTabSz="641909"/>
            <a:r>
              <a:rPr lang="es-ES" sz="1600" b="1" dirty="0">
                <a:solidFill>
                  <a:srgbClr val="650159"/>
                </a:solidFill>
                <a:latin typeface="Tahoma" charset="0"/>
                <a:ea typeface="Tahoma" charset="0"/>
                <a:cs typeface="Tahoma" charset="0"/>
              </a:rPr>
              <a:t>Visualizaciones</a:t>
            </a:r>
          </a:p>
        </p:txBody>
      </p:sp>
      <p:sp>
        <p:nvSpPr>
          <p:cNvPr id="28" name="CuadroTexto 18"/>
          <p:cNvSpPr txBox="1"/>
          <p:nvPr/>
        </p:nvSpPr>
        <p:spPr>
          <a:xfrm>
            <a:off x="1347029" y="4353651"/>
            <a:ext cx="3863205" cy="400110"/>
          </a:xfrm>
          <a:prstGeom prst="rect">
            <a:avLst/>
          </a:prstGeom>
          <a:noFill/>
        </p:spPr>
        <p:txBody>
          <a:bodyPr wrap="square" rtlCol="0">
            <a:spAutoFit/>
          </a:bodyPr>
          <a:lstStyle>
            <a:defPPr>
              <a:defRPr lang="es-ES_tradnl"/>
            </a:defPPr>
            <a:lvl1pPr marL="0" algn="l" defTabSz="713232" rtl="0" eaLnBrk="1" latinLnBrk="0" hangingPunct="1">
              <a:defRPr sz="1404" kern="1200">
                <a:solidFill>
                  <a:schemeClr val="tx1"/>
                </a:solidFill>
                <a:latin typeface="+mn-lt"/>
                <a:ea typeface="+mn-ea"/>
                <a:cs typeface="+mn-cs"/>
              </a:defRPr>
            </a:lvl1pPr>
            <a:lvl2pPr marL="356616" algn="l" defTabSz="713232" rtl="0" eaLnBrk="1" latinLnBrk="0" hangingPunct="1">
              <a:defRPr sz="1404" kern="1200">
                <a:solidFill>
                  <a:schemeClr val="tx1"/>
                </a:solidFill>
                <a:latin typeface="+mn-lt"/>
                <a:ea typeface="+mn-ea"/>
                <a:cs typeface="+mn-cs"/>
              </a:defRPr>
            </a:lvl2pPr>
            <a:lvl3pPr marL="713232" algn="l" defTabSz="713232" rtl="0" eaLnBrk="1" latinLnBrk="0" hangingPunct="1">
              <a:defRPr sz="1404" kern="1200">
                <a:solidFill>
                  <a:schemeClr val="tx1"/>
                </a:solidFill>
                <a:latin typeface="+mn-lt"/>
                <a:ea typeface="+mn-ea"/>
                <a:cs typeface="+mn-cs"/>
              </a:defRPr>
            </a:lvl3pPr>
            <a:lvl4pPr marL="1069848" algn="l" defTabSz="713232" rtl="0" eaLnBrk="1" latinLnBrk="0" hangingPunct="1">
              <a:defRPr sz="1404" kern="1200">
                <a:solidFill>
                  <a:schemeClr val="tx1"/>
                </a:solidFill>
                <a:latin typeface="+mn-lt"/>
                <a:ea typeface="+mn-ea"/>
                <a:cs typeface="+mn-cs"/>
              </a:defRPr>
            </a:lvl4pPr>
            <a:lvl5pPr marL="1426464" algn="l" defTabSz="713232" rtl="0" eaLnBrk="1" latinLnBrk="0" hangingPunct="1">
              <a:defRPr sz="1404" kern="1200">
                <a:solidFill>
                  <a:schemeClr val="tx1"/>
                </a:solidFill>
                <a:latin typeface="+mn-lt"/>
                <a:ea typeface="+mn-ea"/>
                <a:cs typeface="+mn-cs"/>
              </a:defRPr>
            </a:lvl5pPr>
            <a:lvl6pPr marL="1783080" algn="l" defTabSz="713232" rtl="0" eaLnBrk="1" latinLnBrk="0" hangingPunct="1">
              <a:defRPr sz="1404" kern="1200">
                <a:solidFill>
                  <a:schemeClr val="tx1"/>
                </a:solidFill>
                <a:latin typeface="+mn-lt"/>
                <a:ea typeface="+mn-ea"/>
                <a:cs typeface="+mn-cs"/>
              </a:defRPr>
            </a:lvl6pPr>
            <a:lvl7pPr marL="2139696" algn="l" defTabSz="713232" rtl="0" eaLnBrk="1" latinLnBrk="0" hangingPunct="1">
              <a:defRPr sz="1404" kern="1200">
                <a:solidFill>
                  <a:schemeClr val="tx1"/>
                </a:solidFill>
                <a:latin typeface="+mn-lt"/>
                <a:ea typeface="+mn-ea"/>
                <a:cs typeface="+mn-cs"/>
              </a:defRPr>
            </a:lvl7pPr>
            <a:lvl8pPr marL="2496312" algn="l" defTabSz="713232" rtl="0" eaLnBrk="1" latinLnBrk="0" hangingPunct="1">
              <a:defRPr sz="1404" kern="1200">
                <a:solidFill>
                  <a:schemeClr val="tx1"/>
                </a:solidFill>
                <a:latin typeface="+mn-lt"/>
                <a:ea typeface="+mn-ea"/>
                <a:cs typeface="+mn-cs"/>
              </a:defRPr>
            </a:lvl8pPr>
            <a:lvl9pPr marL="2852928" algn="l" defTabSz="713232" rtl="0" eaLnBrk="1" latinLnBrk="0" hangingPunct="1">
              <a:defRPr sz="1404" kern="1200">
                <a:solidFill>
                  <a:schemeClr val="tx1"/>
                </a:solidFill>
                <a:latin typeface="+mn-lt"/>
                <a:ea typeface="+mn-ea"/>
                <a:cs typeface="+mn-cs"/>
              </a:defRPr>
            </a:lvl9pPr>
          </a:lstStyle>
          <a:p>
            <a:pPr algn="ctr" defTabSz="641909"/>
            <a:r>
              <a:rPr lang="es-ES" sz="2000" b="1" i="1" dirty="0">
                <a:solidFill>
                  <a:srgbClr val="941651"/>
                </a:solidFill>
                <a:latin typeface="Tahoma" charset="0"/>
                <a:ea typeface="Tahoma" charset="0"/>
                <a:cs typeface="Tahoma" charset="0"/>
              </a:rPr>
              <a:t>www.datos.gov.co</a:t>
            </a:r>
          </a:p>
        </p:txBody>
      </p:sp>
      <p:grpSp>
        <p:nvGrpSpPr>
          <p:cNvPr id="9" name="Agrupar 8"/>
          <p:cNvGrpSpPr/>
          <p:nvPr/>
        </p:nvGrpSpPr>
        <p:grpSpPr>
          <a:xfrm>
            <a:off x="0" y="4764633"/>
            <a:ext cx="9144000" cy="938435"/>
            <a:chOff x="0" y="4776564"/>
            <a:chExt cx="9144000" cy="938435"/>
          </a:xfrm>
        </p:grpSpPr>
        <p:sp>
          <p:nvSpPr>
            <p:cNvPr id="10" name="Rectángulo 9"/>
            <p:cNvSpPr/>
            <p:nvPr/>
          </p:nvSpPr>
          <p:spPr>
            <a:xfrm>
              <a:off x="0" y="5067300"/>
              <a:ext cx="9144000" cy="6476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pic>
          <p:nvPicPr>
            <p:cNvPr id="11" name="5 Imagen"/>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4776564"/>
              <a:ext cx="9144000" cy="565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 name="Imagen 5"/>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435600" y="5208588"/>
              <a:ext cx="3240088" cy="415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Tree>
    <p:extLst>
      <p:ext uri="{BB962C8B-B14F-4D97-AF65-F5344CB8AC3E}">
        <p14:creationId xmlns:p14="http://schemas.microsoft.com/office/powerpoint/2010/main" val="43722673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Agrupar 4"/>
          <p:cNvGrpSpPr/>
          <p:nvPr/>
        </p:nvGrpSpPr>
        <p:grpSpPr>
          <a:xfrm>
            <a:off x="564481" y="573743"/>
            <a:ext cx="8133219" cy="4507462"/>
            <a:chOff x="2184033" y="1730246"/>
            <a:chExt cx="5558972" cy="3050330"/>
          </a:xfrm>
        </p:grpSpPr>
        <p:pic>
          <p:nvPicPr>
            <p:cNvPr id="18" name="Imagen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84033" y="1730246"/>
              <a:ext cx="5558972" cy="3050330"/>
            </a:xfrm>
            <a:prstGeom prst="rect">
              <a:avLst/>
            </a:prstGeom>
          </p:spPr>
        </p:pic>
        <p:pic>
          <p:nvPicPr>
            <p:cNvPr id="15" name="Imagen 14"/>
            <p:cNvPicPr>
              <a:picLocks noChangeAspect="1"/>
            </p:cNvPicPr>
            <p:nvPr/>
          </p:nvPicPr>
          <p:blipFill rotWithShape="1">
            <a:blip r:embed="rId4"/>
            <a:srcRect l="25695" t="21701" r="12616" b="21354"/>
            <a:stretch/>
          </p:blipFill>
          <p:spPr>
            <a:xfrm>
              <a:off x="2369453" y="1909237"/>
              <a:ext cx="5239686" cy="2769024"/>
            </a:xfrm>
            <a:prstGeom prst="rect">
              <a:avLst/>
            </a:prstGeom>
          </p:spPr>
        </p:pic>
      </p:grpSp>
      <p:sp>
        <p:nvSpPr>
          <p:cNvPr id="16" name="Rectángulo 15"/>
          <p:cNvSpPr/>
          <p:nvPr/>
        </p:nvSpPr>
        <p:spPr>
          <a:xfrm>
            <a:off x="372046" y="830040"/>
            <a:ext cx="478101" cy="4099974"/>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14" name="Rectángulo 13"/>
          <p:cNvSpPr/>
          <p:nvPr/>
        </p:nvSpPr>
        <p:spPr>
          <a:xfrm>
            <a:off x="0" y="0"/>
            <a:ext cx="9144000" cy="775223"/>
          </a:xfrm>
          <a:prstGeom prst="rect">
            <a:avLst/>
          </a:prstGeom>
          <a:solidFill>
            <a:srgbClr val="65015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37" name="CuadroTexto 36"/>
          <p:cNvSpPr txBox="1"/>
          <p:nvPr/>
        </p:nvSpPr>
        <p:spPr>
          <a:xfrm>
            <a:off x="1359889" y="4493742"/>
            <a:ext cx="5529379" cy="634020"/>
          </a:xfrm>
          <a:prstGeom prst="rect">
            <a:avLst/>
          </a:prstGeom>
          <a:noFill/>
        </p:spPr>
        <p:txBody>
          <a:bodyPr wrap="square" rtlCol="0">
            <a:spAutoFit/>
          </a:bodyPr>
          <a:lstStyle/>
          <a:p>
            <a:pPr defTabSz="859654"/>
            <a:r>
              <a:rPr lang="es-ES" sz="1100" b="1" dirty="0">
                <a:solidFill>
                  <a:schemeClr val="bg2">
                    <a:lumMod val="50000"/>
                  </a:schemeClr>
                </a:solidFill>
                <a:latin typeface="Helvetica" panose="020B0604020202020204" pitchFamily="34" charset="0"/>
                <a:cs typeface="Helvetica" panose="020B0604020202020204" pitchFamily="34" charset="0"/>
              </a:rPr>
              <a:t>Manual de Gobierno en línea</a:t>
            </a:r>
          </a:p>
          <a:p>
            <a:pPr>
              <a:spcBef>
                <a:spcPct val="20000"/>
              </a:spcBef>
              <a:defRPr/>
            </a:pPr>
            <a:r>
              <a:rPr lang="es-ES" sz="1100" dirty="0">
                <a:solidFill>
                  <a:schemeClr val="bg2">
                    <a:lumMod val="50000"/>
                  </a:schemeClr>
                </a:solidFill>
                <a:latin typeface="Helvetica" panose="020B0604020202020204" pitchFamily="34" charset="0"/>
                <a:cs typeface="Helvetica" panose="020B0604020202020204" pitchFamily="34" charset="0"/>
              </a:rPr>
              <a:t>Instrumento de implementación en su componente TIC para Gobierno Abierto</a:t>
            </a:r>
          </a:p>
          <a:p>
            <a:endParaRPr lang="es-ES_tradnl" sz="1100" dirty="0">
              <a:solidFill>
                <a:schemeClr val="bg2">
                  <a:lumMod val="50000"/>
                </a:schemeClr>
              </a:solidFill>
            </a:endParaRPr>
          </a:p>
        </p:txBody>
      </p:sp>
      <p:sp>
        <p:nvSpPr>
          <p:cNvPr id="8" name="CuadroTexto 7"/>
          <p:cNvSpPr txBox="1"/>
          <p:nvPr/>
        </p:nvSpPr>
        <p:spPr>
          <a:xfrm>
            <a:off x="8032830" y="1817225"/>
            <a:ext cx="184731" cy="308418"/>
          </a:xfrm>
          <a:prstGeom prst="rect">
            <a:avLst/>
          </a:prstGeom>
          <a:noFill/>
        </p:spPr>
        <p:txBody>
          <a:bodyPr wrap="none" rtlCol="0">
            <a:spAutoFit/>
          </a:bodyPr>
          <a:lstStyle/>
          <a:p>
            <a:endParaRPr lang="es-ES_tradnl" dirty="0"/>
          </a:p>
        </p:txBody>
      </p:sp>
      <p:grpSp>
        <p:nvGrpSpPr>
          <p:cNvPr id="9" name="Agrupar 8"/>
          <p:cNvGrpSpPr/>
          <p:nvPr/>
        </p:nvGrpSpPr>
        <p:grpSpPr>
          <a:xfrm>
            <a:off x="0" y="4764633"/>
            <a:ext cx="9144000" cy="938435"/>
            <a:chOff x="0" y="4776564"/>
            <a:chExt cx="9144000" cy="938435"/>
          </a:xfrm>
        </p:grpSpPr>
        <p:sp>
          <p:nvSpPr>
            <p:cNvPr id="10" name="Rectángulo 9"/>
            <p:cNvSpPr/>
            <p:nvPr/>
          </p:nvSpPr>
          <p:spPr>
            <a:xfrm>
              <a:off x="0" y="5067300"/>
              <a:ext cx="9144000" cy="6476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pic>
          <p:nvPicPr>
            <p:cNvPr id="12" name="5 Imagen"/>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0" y="4776564"/>
              <a:ext cx="9144000" cy="565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3" name="Imagen 5"/>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435600" y="5208588"/>
              <a:ext cx="3240088" cy="415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17" name="Título 1"/>
          <p:cNvSpPr txBox="1">
            <a:spLocks/>
          </p:cNvSpPr>
          <p:nvPr/>
        </p:nvSpPr>
        <p:spPr>
          <a:xfrm>
            <a:off x="135314" y="-51312"/>
            <a:ext cx="8956047" cy="881352"/>
          </a:xfrm>
          <a:prstGeom prst="rect">
            <a:avLst/>
          </a:prstGeom>
        </p:spPr>
        <p:txBody>
          <a:bodyPr vert="horz" lIns="91440" tIns="45720" rIns="91440" bIns="45720" rtlCol="0" anchor="ctr">
            <a:no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algn="l"/>
            <a:r>
              <a:rPr lang="es-CO" sz="2600" b="1" dirty="0">
                <a:solidFill>
                  <a:schemeClr val="bg1"/>
                </a:solidFill>
                <a:latin typeface="Verdana" charset="0"/>
                <a:ea typeface="Verdana" charset="0"/>
                <a:cs typeface="Verdana" charset="0"/>
              </a:rPr>
              <a:t>Mapa de Ruta de los Datos Abiertos</a:t>
            </a:r>
          </a:p>
        </p:txBody>
      </p:sp>
    </p:spTree>
    <p:extLst>
      <p:ext uri="{BB962C8B-B14F-4D97-AF65-F5344CB8AC3E}">
        <p14:creationId xmlns:p14="http://schemas.microsoft.com/office/powerpoint/2010/main" val="213541199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ángulo 16"/>
          <p:cNvSpPr/>
          <p:nvPr/>
        </p:nvSpPr>
        <p:spPr>
          <a:xfrm>
            <a:off x="0" y="0"/>
            <a:ext cx="9144000" cy="775223"/>
          </a:xfrm>
          <a:prstGeom prst="rect">
            <a:avLst/>
          </a:prstGeom>
          <a:solidFill>
            <a:srgbClr val="65015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pic>
        <p:nvPicPr>
          <p:cNvPr id="27" name="Imagen 26"/>
          <p:cNvPicPr>
            <a:picLocks noChangeAspect="1"/>
          </p:cNvPicPr>
          <p:nvPr/>
        </p:nvPicPr>
        <p:blipFill rotWithShape="1">
          <a:blip r:embed="rId3"/>
          <a:srcRect l="25695" t="21701" r="61574" b="64941"/>
          <a:stretch/>
        </p:blipFill>
        <p:spPr>
          <a:xfrm>
            <a:off x="827162" y="1095643"/>
            <a:ext cx="1905152" cy="1082062"/>
          </a:xfrm>
          <a:prstGeom prst="rect">
            <a:avLst/>
          </a:prstGeom>
        </p:spPr>
      </p:pic>
      <p:grpSp>
        <p:nvGrpSpPr>
          <p:cNvPr id="13" name="Agrupar 12"/>
          <p:cNvGrpSpPr/>
          <p:nvPr/>
        </p:nvGrpSpPr>
        <p:grpSpPr>
          <a:xfrm>
            <a:off x="0" y="4761067"/>
            <a:ext cx="9144000" cy="938435"/>
            <a:chOff x="0" y="4776564"/>
            <a:chExt cx="9144000" cy="938435"/>
          </a:xfrm>
        </p:grpSpPr>
        <p:sp>
          <p:nvSpPr>
            <p:cNvPr id="14" name="Rectángulo 13"/>
            <p:cNvSpPr/>
            <p:nvPr/>
          </p:nvSpPr>
          <p:spPr>
            <a:xfrm>
              <a:off x="0" y="5067300"/>
              <a:ext cx="9144000" cy="6476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pic>
          <p:nvPicPr>
            <p:cNvPr id="15" name="5 Imagen"/>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4776564"/>
              <a:ext cx="9144000" cy="565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6" name="Imagen 5"/>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435600" y="5208588"/>
              <a:ext cx="3240088" cy="415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18" name="object 28"/>
          <p:cNvSpPr txBox="1"/>
          <p:nvPr/>
        </p:nvSpPr>
        <p:spPr>
          <a:xfrm>
            <a:off x="3525625" y="1676630"/>
            <a:ext cx="5289548" cy="2492990"/>
          </a:xfrm>
          <a:prstGeom prst="rect">
            <a:avLst/>
          </a:prstGeom>
        </p:spPr>
        <p:txBody>
          <a:bodyPr vert="horz" wrap="square" lIns="0" tIns="0" rIns="0" bIns="0" rtlCol="0">
            <a:spAutoFit/>
          </a:bodyPr>
          <a:lstStyle/>
          <a:p>
            <a:pPr marL="285750" indent="-285750">
              <a:buFont typeface="Wingdings" pitchFamily="2" charset="2"/>
              <a:buChar char="ü"/>
            </a:pPr>
            <a:r>
              <a:rPr lang="es-ES" sz="1800" dirty="0">
                <a:solidFill>
                  <a:schemeClr val="bg1">
                    <a:lumMod val="50000"/>
                  </a:schemeClr>
                </a:solidFill>
                <a:latin typeface="Tahoma" charset="0"/>
                <a:ea typeface="Tahoma" charset="0"/>
                <a:cs typeface="Tahoma" charset="0"/>
              </a:rPr>
              <a:t>Usos agropecuarios del suelo</a:t>
            </a:r>
          </a:p>
          <a:p>
            <a:pPr marL="285750" indent="-285750">
              <a:buFont typeface="Wingdings" pitchFamily="2" charset="2"/>
              <a:buChar char="ü"/>
            </a:pPr>
            <a:r>
              <a:rPr lang="es-ES" sz="1800" dirty="0">
                <a:solidFill>
                  <a:schemeClr val="bg1">
                    <a:lumMod val="50000"/>
                  </a:schemeClr>
                </a:solidFill>
                <a:latin typeface="Tahoma" charset="0"/>
                <a:ea typeface="Tahoma" charset="0"/>
                <a:cs typeface="Tahoma" charset="0"/>
              </a:rPr>
              <a:t>Ordenamiento productivo</a:t>
            </a:r>
          </a:p>
          <a:p>
            <a:pPr marL="285750" indent="-285750">
              <a:buFont typeface="Wingdings" pitchFamily="2" charset="2"/>
              <a:buChar char="ü"/>
            </a:pPr>
            <a:r>
              <a:rPr lang="es-ES" sz="1800" dirty="0">
                <a:solidFill>
                  <a:schemeClr val="bg1">
                    <a:lumMod val="50000"/>
                  </a:schemeClr>
                </a:solidFill>
                <a:latin typeface="Tahoma" charset="0"/>
                <a:ea typeface="Tahoma" charset="0"/>
                <a:cs typeface="Tahoma" charset="0"/>
              </a:rPr>
              <a:t>Zonificación de cadenas productivas nacional y territorial (41 cadenas productivas)</a:t>
            </a:r>
          </a:p>
          <a:p>
            <a:pPr marL="285750" indent="-285750">
              <a:buFont typeface="Wingdings" pitchFamily="2" charset="2"/>
              <a:buChar char="ü"/>
            </a:pPr>
            <a:r>
              <a:rPr lang="es-ES" sz="1800" dirty="0">
                <a:solidFill>
                  <a:schemeClr val="bg1">
                    <a:lumMod val="50000"/>
                  </a:schemeClr>
                </a:solidFill>
                <a:latin typeface="Tahoma" charset="0"/>
                <a:ea typeface="Tahoma" charset="0"/>
                <a:cs typeface="Tahoma" charset="0"/>
              </a:rPr>
              <a:t>Insumos</a:t>
            </a:r>
          </a:p>
          <a:p>
            <a:pPr marL="285750" indent="-285750">
              <a:buFont typeface="Wingdings" pitchFamily="2" charset="2"/>
              <a:buChar char="ü"/>
            </a:pPr>
            <a:r>
              <a:rPr lang="es-ES" sz="1800" dirty="0">
                <a:solidFill>
                  <a:schemeClr val="bg1">
                    <a:lumMod val="50000"/>
                  </a:schemeClr>
                </a:solidFill>
                <a:latin typeface="Tahoma" charset="0"/>
                <a:ea typeface="Tahoma" charset="0"/>
                <a:cs typeface="Tahoma" charset="0"/>
              </a:rPr>
              <a:t>Proceso de producción </a:t>
            </a:r>
          </a:p>
          <a:p>
            <a:pPr marL="285750" indent="-285750">
              <a:buFont typeface="Wingdings" pitchFamily="2" charset="2"/>
              <a:buChar char="ü"/>
            </a:pPr>
            <a:r>
              <a:rPr lang="es-ES" sz="1800" dirty="0">
                <a:solidFill>
                  <a:schemeClr val="bg1">
                    <a:lumMod val="50000"/>
                  </a:schemeClr>
                </a:solidFill>
                <a:latin typeface="Tahoma" charset="0"/>
                <a:ea typeface="Tahoma" charset="0"/>
                <a:cs typeface="Tahoma" charset="0"/>
              </a:rPr>
              <a:t>Procesos de empaque, procesamiento, distribución y mercadeo</a:t>
            </a:r>
          </a:p>
          <a:p>
            <a:pPr marL="285750" indent="-285750">
              <a:buFont typeface="Wingdings" pitchFamily="2" charset="2"/>
              <a:buChar char="ü"/>
            </a:pPr>
            <a:r>
              <a:rPr lang="es-ES" sz="1800" dirty="0">
                <a:solidFill>
                  <a:schemeClr val="bg1">
                    <a:lumMod val="50000"/>
                  </a:schemeClr>
                </a:solidFill>
                <a:latin typeface="Tahoma" charset="0"/>
                <a:ea typeface="Tahoma" charset="0"/>
                <a:cs typeface="Tahoma" charset="0"/>
                <a:sym typeface="Helvetica"/>
              </a:rPr>
              <a:t>Clima y meteorología</a:t>
            </a:r>
            <a:endParaRPr lang="es-ES" sz="1800" dirty="0">
              <a:solidFill>
                <a:schemeClr val="bg1">
                  <a:lumMod val="50000"/>
                </a:schemeClr>
              </a:solidFill>
              <a:latin typeface="Tahoma" charset="0"/>
              <a:ea typeface="Tahoma" charset="0"/>
              <a:cs typeface="Tahoma" charset="0"/>
            </a:endParaRPr>
          </a:p>
        </p:txBody>
      </p:sp>
      <p:sp>
        <p:nvSpPr>
          <p:cNvPr id="19" name="Rectángulo 18"/>
          <p:cNvSpPr/>
          <p:nvPr/>
        </p:nvSpPr>
        <p:spPr>
          <a:xfrm>
            <a:off x="707790" y="3385124"/>
            <a:ext cx="2143897" cy="954107"/>
          </a:xfrm>
          <a:prstGeom prst="rect">
            <a:avLst/>
          </a:prstGeom>
        </p:spPr>
        <p:txBody>
          <a:bodyPr wrap="square">
            <a:spAutoFit/>
          </a:bodyPr>
          <a:lstStyle/>
          <a:p>
            <a:r>
              <a:rPr lang="es-ES" sz="1400" dirty="0">
                <a:solidFill>
                  <a:srgbClr val="800070"/>
                </a:solidFill>
                <a:latin typeface="Tahoma" charset="0"/>
                <a:ea typeface="Tahoma" charset="0"/>
                <a:cs typeface="Tahoma" charset="0"/>
              </a:rPr>
              <a:t>El mapa ha priorizado sobre conjuntos de datos clave para el desarrollo de soluciones </a:t>
            </a:r>
            <a:endParaRPr lang="es-CO" sz="1400" b="1" dirty="0">
              <a:solidFill>
                <a:srgbClr val="800070"/>
              </a:solidFill>
              <a:latin typeface="Tahoma" charset="0"/>
              <a:ea typeface="Tahoma" charset="0"/>
              <a:cs typeface="Tahoma" charset="0"/>
            </a:endParaRPr>
          </a:p>
        </p:txBody>
      </p:sp>
      <p:sp>
        <p:nvSpPr>
          <p:cNvPr id="20" name="CuadroTexto 19"/>
          <p:cNvSpPr txBox="1"/>
          <p:nvPr/>
        </p:nvSpPr>
        <p:spPr>
          <a:xfrm>
            <a:off x="707790" y="2272401"/>
            <a:ext cx="1905152" cy="923330"/>
          </a:xfrm>
          <a:prstGeom prst="rect">
            <a:avLst/>
          </a:prstGeom>
          <a:noFill/>
        </p:spPr>
        <p:txBody>
          <a:bodyPr wrap="square" rtlCol="0">
            <a:spAutoFit/>
          </a:bodyPr>
          <a:lstStyle/>
          <a:p>
            <a:pPr algn="ctr"/>
            <a:r>
              <a:rPr lang="es-CO" sz="1800" b="1" dirty="0">
                <a:solidFill>
                  <a:srgbClr val="941651"/>
                </a:solidFill>
                <a:latin typeface="Tahoma" charset="0"/>
                <a:ea typeface="Tahoma" charset="0"/>
                <a:cs typeface="Tahoma" charset="0"/>
              </a:rPr>
              <a:t>Cadenas Productivas del AGRO </a:t>
            </a:r>
          </a:p>
        </p:txBody>
      </p:sp>
      <p:sp>
        <p:nvSpPr>
          <p:cNvPr id="22" name="Título 1"/>
          <p:cNvSpPr txBox="1">
            <a:spLocks/>
          </p:cNvSpPr>
          <p:nvPr/>
        </p:nvSpPr>
        <p:spPr>
          <a:xfrm>
            <a:off x="281334" y="-4206"/>
            <a:ext cx="8956047" cy="881352"/>
          </a:xfrm>
          <a:prstGeom prst="rect">
            <a:avLst/>
          </a:prstGeom>
        </p:spPr>
        <p:txBody>
          <a:bodyPr vert="horz" lIns="91440" tIns="45720" rIns="91440" bIns="45720" rtlCol="0" anchor="ctr">
            <a:no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algn="l"/>
            <a:r>
              <a:rPr lang="es-CO" sz="2400" b="1" dirty="0" smtClean="0">
                <a:solidFill>
                  <a:schemeClr val="bg1"/>
                </a:solidFill>
                <a:latin typeface="Verdana" charset="0"/>
                <a:ea typeface="Verdana" charset="0"/>
                <a:cs typeface="Verdana" charset="0"/>
              </a:rPr>
              <a:t>Cuál </a:t>
            </a:r>
            <a:r>
              <a:rPr lang="es-CO" sz="2400" b="1" dirty="0">
                <a:solidFill>
                  <a:schemeClr val="bg1"/>
                </a:solidFill>
                <a:latin typeface="Verdana" charset="0"/>
                <a:ea typeface="Verdana" charset="0"/>
                <a:cs typeface="Verdana" charset="0"/>
              </a:rPr>
              <a:t>es el reto de Datos Abiertos para el Agro </a:t>
            </a:r>
            <a:endParaRPr lang="es-CO" sz="2400" dirty="0">
              <a:solidFill>
                <a:schemeClr val="bg1"/>
              </a:solidFill>
              <a:latin typeface="Verdana" charset="0"/>
              <a:ea typeface="Verdana" charset="0"/>
              <a:cs typeface="Verdana" charset="0"/>
            </a:endParaRPr>
          </a:p>
        </p:txBody>
      </p:sp>
    </p:spTree>
    <p:extLst>
      <p:ext uri="{BB962C8B-B14F-4D97-AF65-F5344CB8AC3E}">
        <p14:creationId xmlns:p14="http://schemas.microsoft.com/office/powerpoint/2010/main" val="267249743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ángulo 20"/>
          <p:cNvSpPr/>
          <p:nvPr/>
        </p:nvSpPr>
        <p:spPr>
          <a:xfrm>
            <a:off x="0" y="0"/>
            <a:ext cx="9144000" cy="775223"/>
          </a:xfrm>
          <a:prstGeom prst="rect">
            <a:avLst/>
          </a:prstGeom>
          <a:solidFill>
            <a:srgbClr val="65015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5" name="Título 3"/>
          <p:cNvSpPr txBox="1">
            <a:spLocks/>
          </p:cNvSpPr>
          <p:nvPr/>
        </p:nvSpPr>
        <p:spPr>
          <a:xfrm>
            <a:off x="201976" y="101387"/>
            <a:ext cx="9200424" cy="648679"/>
          </a:xfrm>
          <a:prstGeom prst="rect">
            <a:avLst/>
          </a:prstGeom>
        </p:spPr>
        <p:txBody>
          <a:bodyPr vert="horz" lIns="91440" tIns="45720" rIns="91440" bIns="45720" rtlCol="0" anchor="b">
            <a:no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algn="l"/>
            <a:r>
              <a:rPr lang="es-CO" sz="2200" b="1" dirty="0">
                <a:solidFill>
                  <a:schemeClr val="bg1"/>
                </a:solidFill>
                <a:latin typeface="Verdana" charset="0"/>
                <a:ea typeface="Verdana" charset="0"/>
                <a:cs typeface="Verdana" charset="0"/>
              </a:rPr>
              <a:t>¿</a:t>
            </a:r>
            <a:r>
              <a:rPr lang="es-CO" sz="2200" b="1" dirty="0" smtClean="0">
                <a:solidFill>
                  <a:schemeClr val="bg1"/>
                </a:solidFill>
                <a:latin typeface="Verdana" charset="0"/>
                <a:ea typeface="Verdana" charset="0"/>
                <a:cs typeface="Verdana" charset="0"/>
              </a:rPr>
              <a:t>Cómo </a:t>
            </a:r>
            <a:r>
              <a:rPr lang="es-CO" sz="2200" b="1" dirty="0">
                <a:solidFill>
                  <a:schemeClr val="bg1"/>
                </a:solidFill>
                <a:latin typeface="Verdana" charset="0"/>
                <a:ea typeface="Verdana" charset="0"/>
                <a:cs typeface="Verdana" charset="0"/>
              </a:rPr>
              <a:t>avanza la ruta de la excelencia? </a:t>
            </a:r>
          </a:p>
          <a:p>
            <a:pPr algn="l"/>
            <a:r>
              <a:rPr lang="es-CO" sz="2200" b="1" dirty="0">
                <a:solidFill>
                  <a:schemeClr val="bg1"/>
                </a:solidFill>
                <a:latin typeface="Verdana" charset="0"/>
                <a:ea typeface="Verdana" charset="0"/>
                <a:cs typeface="Verdana" charset="0"/>
              </a:rPr>
              <a:t>¿</a:t>
            </a:r>
            <a:r>
              <a:rPr lang="es-CO" sz="2200" b="1" dirty="0" smtClean="0">
                <a:solidFill>
                  <a:schemeClr val="bg1"/>
                </a:solidFill>
                <a:latin typeface="Verdana" charset="0"/>
                <a:ea typeface="Verdana" charset="0"/>
                <a:cs typeface="Verdana" charset="0"/>
              </a:rPr>
              <a:t>Qué </a:t>
            </a:r>
            <a:r>
              <a:rPr lang="es-CO" sz="2200" b="1" dirty="0">
                <a:solidFill>
                  <a:schemeClr val="bg1"/>
                </a:solidFill>
                <a:latin typeface="Verdana" charset="0"/>
                <a:ea typeface="Verdana" charset="0"/>
                <a:cs typeface="Verdana" charset="0"/>
              </a:rPr>
              <a:t>tenemos disponible en datos?</a:t>
            </a:r>
            <a:endParaRPr lang="es-CO" sz="2200" dirty="0">
              <a:solidFill>
                <a:schemeClr val="bg1"/>
              </a:solidFill>
              <a:latin typeface="Verdana" charset="0"/>
              <a:ea typeface="Verdana" charset="0"/>
              <a:cs typeface="Verdana" charset="0"/>
            </a:endParaRPr>
          </a:p>
        </p:txBody>
      </p:sp>
      <p:sp>
        <p:nvSpPr>
          <p:cNvPr id="2" name="CuadroTexto 1"/>
          <p:cNvSpPr txBox="1"/>
          <p:nvPr/>
        </p:nvSpPr>
        <p:spPr>
          <a:xfrm>
            <a:off x="6359047" y="3569653"/>
            <a:ext cx="2598975" cy="646331"/>
          </a:xfrm>
          <a:prstGeom prst="rect">
            <a:avLst/>
          </a:prstGeom>
          <a:noFill/>
        </p:spPr>
        <p:txBody>
          <a:bodyPr wrap="square" rtlCol="0">
            <a:spAutoFit/>
          </a:bodyPr>
          <a:lstStyle/>
          <a:p>
            <a:pPr algn="ctr"/>
            <a:r>
              <a:rPr lang="es-CO" sz="1800" b="1" dirty="0">
                <a:solidFill>
                  <a:srgbClr val="941651"/>
                </a:solidFill>
                <a:latin typeface="Tahoma" charset="0"/>
                <a:ea typeface="Tahoma" charset="0"/>
                <a:cs typeface="Tahoma" charset="0"/>
              </a:rPr>
              <a:t>Conjuntos de datos del sector AGRO </a:t>
            </a:r>
          </a:p>
        </p:txBody>
      </p:sp>
      <p:sp>
        <p:nvSpPr>
          <p:cNvPr id="4" name="Rectángulo 3"/>
          <p:cNvSpPr/>
          <p:nvPr/>
        </p:nvSpPr>
        <p:spPr>
          <a:xfrm>
            <a:off x="1428904" y="2359829"/>
            <a:ext cx="3395430" cy="738664"/>
          </a:xfrm>
          <a:prstGeom prst="rect">
            <a:avLst/>
          </a:prstGeom>
        </p:spPr>
        <p:txBody>
          <a:bodyPr wrap="square">
            <a:spAutoFit/>
          </a:bodyPr>
          <a:lstStyle/>
          <a:p>
            <a:r>
              <a:rPr lang="es-CO" sz="1400" dirty="0">
                <a:latin typeface="Tahoma" charset="0"/>
                <a:ea typeface="Tahoma" charset="0"/>
                <a:cs typeface="Tahoma" charset="0"/>
              </a:rPr>
              <a:t>Estadísticas 2015 – De pastos, cultivos transitorios y ganadería del departamento de Risaralda</a:t>
            </a:r>
          </a:p>
        </p:txBody>
      </p:sp>
      <p:sp>
        <p:nvSpPr>
          <p:cNvPr id="6" name="Rectángulo 5"/>
          <p:cNvSpPr/>
          <p:nvPr/>
        </p:nvSpPr>
        <p:spPr>
          <a:xfrm>
            <a:off x="6175032" y="1357627"/>
            <a:ext cx="2829484" cy="738664"/>
          </a:xfrm>
          <a:prstGeom prst="rect">
            <a:avLst/>
          </a:prstGeom>
        </p:spPr>
        <p:txBody>
          <a:bodyPr wrap="square">
            <a:spAutoFit/>
          </a:bodyPr>
          <a:lstStyle/>
          <a:p>
            <a:r>
              <a:rPr lang="es-CO" sz="1400" dirty="0">
                <a:latin typeface="Tahoma" charset="0"/>
                <a:ea typeface="Tahoma" charset="0"/>
                <a:cs typeface="Tahoma" charset="0"/>
              </a:rPr>
              <a:t>Estadísticas Solicitudes Restitución Discriminadas por Municipios</a:t>
            </a:r>
          </a:p>
        </p:txBody>
      </p:sp>
      <p:sp>
        <p:nvSpPr>
          <p:cNvPr id="10" name="Rectángulo 9"/>
          <p:cNvSpPr/>
          <p:nvPr/>
        </p:nvSpPr>
        <p:spPr>
          <a:xfrm>
            <a:off x="6207035" y="2490970"/>
            <a:ext cx="2318040" cy="523220"/>
          </a:xfrm>
          <a:prstGeom prst="rect">
            <a:avLst/>
          </a:prstGeom>
        </p:spPr>
        <p:txBody>
          <a:bodyPr wrap="square">
            <a:spAutoFit/>
          </a:bodyPr>
          <a:lstStyle/>
          <a:p>
            <a:r>
              <a:rPr lang="es-CO" sz="1400" dirty="0">
                <a:latin typeface="Tahoma" charset="0"/>
                <a:ea typeface="Tahoma" charset="0"/>
                <a:cs typeface="Tahoma" charset="0"/>
              </a:rPr>
              <a:t>Consolidado </a:t>
            </a:r>
            <a:r>
              <a:rPr lang="es-CO" sz="1400">
                <a:latin typeface="Tahoma" charset="0"/>
                <a:ea typeface="Tahoma" charset="0"/>
                <a:cs typeface="Tahoma" charset="0"/>
              </a:rPr>
              <a:t>Cultivos Gobernación </a:t>
            </a:r>
            <a:r>
              <a:rPr lang="es-CO" sz="1400" dirty="0">
                <a:latin typeface="Tahoma" charset="0"/>
                <a:ea typeface="Tahoma" charset="0"/>
                <a:cs typeface="Tahoma" charset="0"/>
              </a:rPr>
              <a:t>del Huila</a:t>
            </a:r>
          </a:p>
        </p:txBody>
      </p:sp>
      <p:sp>
        <p:nvSpPr>
          <p:cNvPr id="11" name="Rectángulo 10"/>
          <p:cNvSpPr/>
          <p:nvPr/>
        </p:nvSpPr>
        <p:spPr>
          <a:xfrm>
            <a:off x="1409311" y="1465690"/>
            <a:ext cx="2808965" cy="523220"/>
          </a:xfrm>
          <a:prstGeom prst="rect">
            <a:avLst/>
          </a:prstGeom>
        </p:spPr>
        <p:txBody>
          <a:bodyPr wrap="square">
            <a:spAutoFit/>
          </a:bodyPr>
          <a:lstStyle/>
          <a:p>
            <a:r>
              <a:rPr lang="es-CO" sz="1400" dirty="0">
                <a:solidFill>
                  <a:srgbClr val="36002F"/>
                </a:solidFill>
                <a:latin typeface="Tahoma" charset="0"/>
                <a:ea typeface="Tahoma" charset="0"/>
                <a:cs typeface="Tahoma" charset="0"/>
              </a:rPr>
              <a:t>Áreas, Producción y Rendimiento del cultivo de Yuca</a:t>
            </a:r>
          </a:p>
        </p:txBody>
      </p:sp>
      <p:sp>
        <p:nvSpPr>
          <p:cNvPr id="12" name="AutoShape 2" descr="Resultado de imagen para pasto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p>
        </p:txBody>
      </p:sp>
      <p:grpSp>
        <p:nvGrpSpPr>
          <p:cNvPr id="15" name="Agrupar 14"/>
          <p:cNvGrpSpPr/>
          <p:nvPr/>
        </p:nvGrpSpPr>
        <p:grpSpPr>
          <a:xfrm>
            <a:off x="0" y="4764633"/>
            <a:ext cx="9144000" cy="938435"/>
            <a:chOff x="0" y="4776564"/>
            <a:chExt cx="9144000" cy="938435"/>
          </a:xfrm>
        </p:grpSpPr>
        <p:sp>
          <p:nvSpPr>
            <p:cNvPr id="18" name="Rectángulo 17"/>
            <p:cNvSpPr/>
            <p:nvPr/>
          </p:nvSpPr>
          <p:spPr>
            <a:xfrm>
              <a:off x="0" y="5067300"/>
              <a:ext cx="9144000" cy="6476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pic>
          <p:nvPicPr>
            <p:cNvPr id="19" name="5 Imagen"/>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4776564"/>
              <a:ext cx="9144000" cy="565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0" name="Imagen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435600" y="5208588"/>
              <a:ext cx="3240088" cy="415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pic>
        <p:nvPicPr>
          <p:cNvPr id="7" name="Imagen 6" descr="ic-1.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460375" y="1256560"/>
            <a:ext cx="910448" cy="910448"/>
          </a:xfrm>
          <a:prstGeom prst="rect">
            <a:avLst/>
          </a:prstGeom>
        </p:spPr>
      </p:pic>
      <p:pic>
        <p:nvPicPr>
          <p:cNvPr id="8" name="Imagen 7" descr="ic2.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flipH="1">
            <a:off x="5248152" y="2320109"/>
            <a:ext cx="910448" cy="910448"/>
          </a:xfrm>
          <a:prstGeom prst="rect">
            <a:avLst/>
          </a:prstGeom>
        </p:spPr>
      </p:pic>
      <p:pic>
        <p:nvPicPr>
          <p:cNvPr id="9" name="Imagen 8" descr="ic3.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flipH="1">
            <a:off x="5248152" y="1256560"/>
            <a:ext cx="910448" cy="910448"/>
          </a:xfrm>
          <a:prstGeom prst="rect">
            <a:avLst/>
          </a:prstGeom>
        </p:spPr>
      </p:pic>
      <p:pic>
        <p:nvPicPr>
          <p:cNvPr id="23" name="Imagen 22" descr="ic4.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flipH="1">
            <a:off x="460375" y="2320109"/>
            <a:ext cx="910448" cy="910448"/>
          </a:xfrm>
          <a:prstGeom prst="rect">
            <a:avLst/>
          </a:prstGeom>
        </p:spPr>
      </p:pic>
      <p:sp>
        <p:nvSpPr>
          <p:cNvPr id="3" name="Rectángulo 2"/>
          <p:cNvSpPr/>
          <p:nvPr/>
        </p:nvSpPr>
        <p:spPr>
          <a:xfrm>
            <a:off x="5111643" y="3310374"/>
            <a:ext cx="1675459" cy="1107996"/>
          </a:xfrm>
          <a:prstGeom prst="rect">
            <a:avLst/>
          </a:prstGeom>
        </p:spPr>
        <p:txBody>
          <a:bodyPr wrap="none">
            <a:spAutoFit/>
          </a:bodyPr>
          <a:lstStyle/>
          <a:p>
            <a:r>
              <a:rPr lang="es-CO" sz="6600" b="1">
                <a:solidFill>
                  <a:srgbClr val="FFA330"/>
                </a:solidFill>
                <a:latin typeface="Verdana" charset="0"/>
                <a:ea typeface="Verdana" charset="0"/>
                <a:cs typeface="Verdana" charset="0"/>
              </a:rPr>
              <a:t>82</a:t>
            </a:r>
            <a:r>
              <a:rPr lang="es-CO" sz="6600" b="1">
                <a:latin typeface="Verdana" charset="0"/>
                <a:ea typeface="Verdana" charset="0"/>
                <a:cs typeface="Verdana" charset="0"/>
              </a:rPr>
              <a:t> </a:t>
            </a:r>
            <a:endParaRPr lang="es-ES_tradnl" sz="6600" dirty="0">
              <a:latin typeface="Verdana" charset="0"/>
              <a:ea typeface="Verdana" charset="0"/>
              <a:cs typeface="Verdana" charset="0"/>
            </a:endParaRPr>
          </a:p>
        </p:txBody>
      </p:sp>
      <p:sp>
        <p:nvSpPr>
          <p:cNvPr id="22" name="Rectángulo 21"/>
          <p:cNvSpPr/>
          <p:nvPr/>
        </p:nvSpPr>
        <p:spPr>
          <a:xfrm>
            <a:off x="1444402" y="3633852"/>
            <a:ext cx="3003612" cy="523220"/>
          </a:xfrm>
          <a:prstGeom prst="rect">
            <a:avLst/>
          </a:prstGeom>
        </p:spPr>
        <p:txBody>
          <a:bodyPr wrap="square">
            <a:spAutoFit/>
          </a:bodyPr>
          <a:lstStyle/>
          <a:p>
            <a:r>
              <a:rPr lang="es-CO" sz="1400">
                <a:latin typeface="Tahoma" charset="0"/>
                <a:ea typeface="Tahoma" charset="0"/>
                <a:cs typeface="Tahoma" charset="0"/>
              </a:rPr>
              <a:t>Colocaciones de crédito del Sector Agropecuario en Colombia </a:t>
            </a:r>
            <a:endParaRPr lang="es-CO" sz="1400" dirty="0">
              <a:latin typeface="Tahoma" charset="0"/>
              <a:ea typeface="Tahoma" charset="0"/>
              <a:cs typeface="Tahoma" charset="0"/>
            </a:endParaRPr>
          </a:p>
        </p:txBody>
      </p:sp>
      <p:pic>
        <p:nvPicPr>
          <p:cNvPr id="14" name="Imagen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59228" y="3368582"/>
            <a:ext cx="938395" cy="938395"/>
          </a:xfrm>
          <a:prstGeom prst="rect">
            <a:avLst/>
          </a:prstGeom>
        </p:spPr>
      </p:pic>
    </p:spTree>
    <p:extLst>
      <p:ext uri="{BB962C8B-B14F-4D97-AF65-F5344CB8AC3E}">
        <p14:creationId xmlns:p14="http://schemas.microsoft.com/office/powerpoint/2010/main" val="240784263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ángulo 20"/>
          <p:cNvSpPr/>
          <p:nvPr/>
        </p:nvSpPr>
        <p:spPr>
          <a:xfrm>
            <a:off x="0" y="0"/>
            <a:ext cx="9144000" cy="775223"/>
          </a:xfrm>
          <a:prstGeom prst="rect">
            <a:avLst/>
          </a:prstGeom>
          <a:solidFill>
            <a:srgbClr val="65015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5" name="Título 3"/>
          <p:cNvSpPr txBox="1">
            <a:spLocks/>
          </p:cNvSpPr>
          <p:nvPr/>
        </p:nvSpPr>
        <p:spPr>
          <a:xfrm>
            <a:off x="224122" y="-41897"/>
            <a:ext cx="4223892" cy="648679"/>
          </a:xfrm>
          <a:prstGeom prst="rect">
            <a:avLst/>
          </a:prstGeom>
        </p:spPr>
        <p:txBody>
          <a:bodyPr vert="horz" lIns="91440" tIns="45720" rIns="91440" bIns="45720" rtlCol="0" anchor="b">
            <a:no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algn="l"/>
            <a:r>
              <a:rPr lang="es-CO" sz="2400" b="1" dirty="0">
                <a:solidFill>
                  <a:schemeClr val="bg1"/>
                </a:solidFill>
                <a:latin typeface="Verdana" charset="0"/>
                <a:ea typeface="Verdana" charset="0"/>
                <a:cs typeface="Verdana" charset="0"/>
              </a:rPr>
              <a:t>¿Qu</a:t>
            </a:r>
            <a:r>
              <a:rPr lang="es-ES" sz="2400" b="1" dirty="0">
                <a:solidFill>
                  <a:schemeClr val="bg1"/>
                </a:solidFill>
                <a:latin typeface="Verdana" charset="0"/>
                <a:ea typeface="Verdana" charset="0"/>
                <a:cs typeface="Verdana" charset="0"/>
              </a:rPr>
              <a:t>é falta?</a:t>
            </a:r>
            <a:endParaRPr lang="es-CO" sz="2400" dirty="0">
              <a:solidFill>
                <a:schemeClr val="bg1"/>
              </a:solidFill>
              <a:latin typeface="Verdana" charset="0"/>
              <a:ea typeface="Verdana" charset="0"/>
              <a:cs typeface="Verdana" charset="0"/>
            </a:endParaRPr>
          </a:p>
        </p:txBody>
      </p:sp>
      <p:sp>
        <p:nvSpPr>
          <p:cNvPr id="4" name="Rectángulo 3"/>
          <p:cNvSpPr/>
          <p:nvPr/>
        </p:nvSpPr>
        <p:spPr>
          <a:xfrm>
            <a:off x="2051776" y="3347199"/>
            <a:ext cx="2472161" cy="615553"/>
          </a:xfrm>
          <a:prstGeom prst="rect">
            <a:avLst/>
          </a:prstGeom>
        </p:spPr>
        <p:txBody>
          <a:bodyPr wrap="square">
            <a:spAutoFit/>
          </a:bodyPr>
          <a:lstStyle/>
          <a:p>
            <a:r>
              <a:rPr lang="es-CO" sz="1700" dirty="0">
                <a:latin typeface="Tahoma" charset="0"/>
                <a:ea typeface="Tahoma" charset="0"/>
                <a:cs typeface="Tahoma" charset="0"/>
              </a:rPr>
              <a:t>Información sobre insumos </a:t>
            </a:r>
          </a:p>
        </p:txBody>
      </p:sp>
      <p:sp>
        <p:nvSpPr>
          <p:cNvPr id="6" name="Rectángulo 5"/>
          <p:cNvSpPr/>
          <p:nvPr/>
        </p:nvSpPr>
        <p:spPr>
          <a:xfrm>
            <a:off x="6127602" y="1546137"/>
            <a:ext cx="2829484" cy="784830"/>
          </a:xfrm>
          <a:prstGeom prst="rect">
            <a:avLst/>
          </a:prstGeom>
        </p:spPr>
        <p:txBody>
          <a:bodyPr wrap="square">
            <a:spAutoFit/>
          </a:bodyPr>
          <a:lstStyle/>
          <a:p>
            <a:r>
              <a:rPr lang="es-CO" sz="1500" dirty="0">
                <a:latin typeface="Tahoma" charset="0"/>
                <a:ea typeface="Tahoma" charset="0"/>
                <a:cs typeface="Tahoma" charset="0"/>
              </a:rPr>
              <a:t>Información derivada de censos y encuestas agropecuarias </a:t>
            </a:r>
          </a:p>
        </p:txBody>
      </p:sp>
      <p:sp>
        <p:nvSpPr>
          <p:cNvPr id="10" name="Rectángulo 9"/>
          <p:cNvSpPr/>
          <p:nvPr/>
        </p:nvSpPr>
        <p:spPr>
          <a:xfrm>
            <a:off x="6127603" y="3209620"/>
            <a:ext cx="2484982" cy="784830"/>
          </a:xfrm>
          <a:prstGeom prst="rect">
            <a:avLst/>
          </a:prstGeom>
        </p:spPr>
        <p:txBody>
          <a:bodyPr wrap="square">
            <a:spAutoFit/>
          </a:bodyPr>
          <a:lstStyle/>
          <a:p>
            <a:r>
              <a:rPr lang="es-CO" sz="1500">
                <a:latin typeface="Tahoma" charset="0"/>
                <a:ea typeface="Tahoma" charset="0"/>
                <a:cs typeface="Tahoma" charset="0"/>
              </a:rPr>
              <a:t>Información sobre empaques, procesamiento, distribución y mercadeo</a:t>
            </a:r>
            <a:endParaRPr lang="es-CO" sz="1500" dirty="0">
              <a:latin typeface="Tahoma" charset="0"/>
              <a:ea typeface="Tahoma" charset="0"/>
              <a:cs typeface="Tahoma" charset="0"/>
            </a:endParaRPr>
          </a:p>
        </p:txBody>
      </p:sp>
      <p:sp>
        <p:nvSpPr>
          <p:cNvPr id="11" name="Rectángulo 10"/>
          <p:cNvSpPr/>
          <p:nvPr/>
        </p:nvSpPr>
        <p:spPr>
          <a:xfrm>
            <a:off x="2051776" y="1537644"/>
            <a:ext cx="2597715" cy="615553"/>
          </a:xfrm>
          <a:prstGeom prst="rect">
            <a:avLst/>
          </a:prstGeom>
        </p:spPr>
        <p:txBody>
          <a:bodyPr wrap="square">
            <a:spAutoFit/>
          </a:bodyPr>
          <a:lstStyle/>
          <a:p>
            <a:r>
              <a:rPr lang="es-CO" sz="1700">
                <a:latin typeface="Tahoma" charset="0"/>
                <a:ea typeface="Tahoma" charset="0"/>
                <a:cs typeface="Tahoma" charset="0"/>
              </a:rPr>
              <a:t>Información sobre cadenas productivas</a:t>
            </a:r>
            <a:endParaRPr lang="es-CO" sz="1700" dirty="0">
              <a:latin typeface="Tahoma" charset="0"/>
              <a:ea typeface="Tahoma" charset="0"/>
              <a:cs typeface="Tahoma" charset="0"/>
            </a:endParaRPr>
          </a:p>
        </p:txBody>
      </p:sp>
      <p:sp>
        <p:nvSpPr>
          <p:cNvPr id="12" name="AutoShape 2" descr="Resultado de imagen para pasto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p>
        </p:txBody>
      </p:sp>
      <p:grpSp>
        <p:nvGrpSpPr>
          <p:cNvPr id="15" name="Agrupar 14"/>
          <p:cNvGrpSpPr/>
          <p:nvPr/>
        </p:nvGrpSpPr>
        <p:grpSpPr>
          <a:xfrm>
            <a:off x="0" y="4776565"/>
            <a:ext cx="9144000" cy="938435"/>
            <a:chOff x="0" y="4776564"/>
            <a:chExt cx="9144000" cy="938435"/>
          </a:xfrm>
        </p:grpSpPr>
        <p:sp>
          <p:nvSpPr>
            <p:cNvPr id="18" name="Rectángulo 17"/>
            <p:cNvSpPr/>
            <p:nvPr/>
          </p:nvSpPr>
          <p:spPr>
            <a:xfrm>
              <a:off x="0" y="5067300"/>
              <a:ext cx="9144000" cy="6476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pic>
          <p:nvPicPr>
            <p:cNvPr id="19" name="5 Imagen"/>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4776564"/>
              <a:ext cx="9144000" cy="565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0" name="Imagen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435600" y="5208588"/>
              <a:ext cx="3240088" cy="415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pic>
        <p:nvPicPr>
          <p:cNvPr id="7" name="Imagen 6" descr="ic-1.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512677" y="1206906"/>
            <a:ext cx="1450901" cy="1450901"/>
          </a:xfrm>
          <a:prstGeom prst="rect">
            <a:avLst/>
          </a:prstGeom>
        </p:spPr>
      </p:pic>
      <p:pic>
        <p:nvPicPr>
          <p:cNvPr id="8" name="Imagen 7" descr="ic2.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flipH="1">
            <a:off x="4676702" y="2893981"/>
            <a:ext cx="1450901" cy="1450901"/>
          </a:xfrm>
          <a:prstGeom prst="rect">
            <a:avLst/>
          </a:prstGeom>
        </p:spPr>
      </p:pic>
      <p:pic>
        <p:nvPicPr>
          <p:cNvPr id="9" name="Imagen 8" descr="ic3.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flipH="1">
            <a:off x="4676701" y="1227238"/>
            <a:ext cx="1450901" cy="1450901"/>
          </a:xfrm>
          <a:prstGeom prst="rect">
            <a:avLst/>
          </a:prstGeom>
        </p:spPr>
      </p:pic>
      <p:pic>
        <p:nvPicPr>
          <p:cNvPr id="23" name="Imagen 22" descr="ic4.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flipH="1">
            <a:off x="509452" y="2893981"/>
            <a:ext cx="1450901" cy="1450901"/>
          </a:xfrm>
          <a:prstGeom prst="rect">
            <a:avLst/>
          </a:prstGeom>
        </p:spPr>
      </p:pic>
    </p:spTree>
    <p:extLst>
      <p:ext uri="{BB962C8B-B14F-4D97-AF65-F5344CB8AC3E}">
        <p14:creationId xmlns:p14="http://schemas.microsoft.com/office/powerpoint/2010/main" val="208948661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28932" y="999053"/>
            <a:ext cx="1939433" cy="3795819"/>
          </a:xfrm>
          <a:prstGeom prst="rect">
            <a:avLst/>
          </a:prstGeom>
        </p:spPr>
      </p:pic>
      <p:pic>
        <p:nvPicPr>
          <p:cNvPr id="3" name="Imagen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86645" y="999053"/>
            <a:ext cx="1939433" cy="3795819"/>
          </a:xfrm>
          <a:prstGeom prst="rect">
            <a:avLst/>
          </a:prstGeom>
        </p:spPr>
      </p:pic>
      <p:pic>
        <p:nvPicPr>
          <p:cNvPr id="5" name="Imagen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76679" y="978540"/>
            <a:ext cx="1939433" cy="3795819"/>
          </a:xfrm>
          <a:prstGeom prst="rect">
            <a:avLst/>
          </a:prstGeom>
        </p:spPr>
      </p:pic>
      <p:sp>
        <p:nvSpPr>
          <p:cNvPr id="14" name="Rectángulo 13"/>
          <p:cNvSpPr/>
          <p:nvPr/>
        </p:nvSpPr>
        <p:spPr>
          <a:xfrm>
            <a:off x="0" y="0"/>
            <a:ext cx="9144000" cy="775223"/>
          </a:xfrm>
          <a:prstGeom prst="rect">
            <a:avLst/>
          </a:prstGeom>
          <a:solidFill>
            <a:srgbClr val="65015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grpSp>
        <p:nvGrpSpPr>
          <p:cNvPr id="6" name="Agrupar 5"/>
          <p:cNvGrpSpPr/>
          <p:nvPr/>
        </p:nvGrpSpPr>
        <p:grpSpPr>
          <a:xfrm>
            <a:off x="214361" y="999053"/>
            <a:ext cx="1939433" cy="3795819"/>
            <a:chOff x="214361" y="999053"/>
            <a:chExt cx="1939433" cy="3795819"/>
          </a:xfrm>
        </p:grpSpPr>
        <p:pic>
          <p:nvPicPr>
            <p:cNvPr id="4" name="Imagen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14361" y="999053"/>
              <a:ext cx="1939433" cy="3795819"/>
            </a:xfrm>
            <a:prstGeom prst="rect">
              <a:avLst/>
            </a:prstGeom>
          </p:spPr>
        </p:pic>
        <p:pic>
          <p:nvPicPr>
            <p:cNvPr id="16" name="Imagen 15"/>
            <p:cNvPicPr>
              <a:picLocks noChangeAspect="1"/>
            </p:cNvPicPr>
            <p:nvPr/>
          </p:nvPicPr>
          <p:blipFill rotWithShape="1">
            <a:blip r:embed="rId7"/>
            <a:srcRect t="34263" b="19472"/>
            <a:stretch/>
          </p:blipFill>
          <p:spPr>
            <a:xfrm>
              <a:off x="395428" y="3332516"/>
              <a:ext cx="1559373" cy="1076600"/>
            </a:xfrm>
            <a:prstGeom prst="rect">
              <a:avLst/>
            </a:prstGeom>
          </p:spPr>
        </p:pic>
      </p:grpSp>
      <p:grpSp>
        <p:nvGrpSpPr>
          <p:cNvPr id="8" name="Agrupar 7"/>
          <p:cNvGrpSpPr/>
          <p:nvPr/>
        </p:nvGrpSpPr>
        <p:grpSpPr>
          <a:xfrm>
            <a:off x="0" y="4764633"/>
            <a:ext cx="9144000" cy="938435"/>
            <a:chOff x="0" y="4776564"/>
            <a:chExt cx="9144000" cy="938435"/>
          </a:xfrm>
        </p:grpSpPr>
        <p:sp>
          <p:nvSpPr>
            <p:cNvPr id="9" name="Rectángulo 8"/>
            <p:cNvSpPr/>
            <p:nvPr/>
          </p:nvSpPr>
          <p:spPr>
            <a:xfrm>
              <a:off x="0" y="5067300"/>
              <a:ext cx="9144000" cy="6476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pic>
          <p:nvPicPr>
            <p:cNvPr id="10" name="5 Imagen"/>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0" y="4776564"/>
              <a:ext cx="9144000" cy="565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 name="Imagen 5"/>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5435600" y="5208588"/>
              <a:ext cx="3240088" cy="415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18" name="Título 3"/>
          <p:cNvSpPr txBox="1">
            <a:spLocks/>
          </p:cNvSpPr>
          <p:nvPr/>
        </p:nvSpPr>
        <p:spPr>
          <a:xfrm>
            <a:off x="162173" y="-25656"/>
            <a:ext cx="9200424" cy="648679"/>
          </a:xfrm>
          <a:prstGeom prst="rect">
            <a:avLst/>
          </a:prstGeom>
        </p:spPr>
        <p:txBody>
          <a:bodyPr vert="horz" lIns="91440" tIns="45720" rIns="91440" bIns="45720" rtlCol="0" anchor="b">
            <a:no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algn="l"/>
            <a:r>
              <a:rPr lang="es-CO" sz="2400" b="1" dirty="0">
                <a:solidFill>
                  <a:schemeClr val="bg1"/>
                </a:solidFill>
                <a:latin typeface="Verdana" charset="0"/>
                <a:ea typeface="Verdana" charset="0"/>
                <a:cs typeface="Verdana" charset="0"/>
              </a:rPr>
              <a:t>Usos TIC de la información pública</a:t>
            </a:r>
          </a:p>
        </p:txBody>
      </p:sp>
    </p:spTree>
    <p:extLst>
      <p:ext uri="{BB962C8B-B14F-4D97-AF65-F5344CB8AC3E}">
        <p14:creationId xmlns:p14="http://schemas.microsoft.com/office/powerpoint/2010/main" val="277961560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ángulo 23"/>
          <p:cNvSpPr/>
          <p:nvPr/>
        </p:nvSpPr>
        <p:spPr>
          <a:xfrm>
            <a:off x="0" y="0"/>
            <a:ext cx="9144000" cy="775223"/>
          </a:xfrm>
          <a:prstGeom prst="rect">
            <a:avLst/>
          </a:prstGeom>
          <a:solidFill>
            <a:srgbClr val="65015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pic>
        <p:nvPicPr>
          <p:cNvPr id="3" name="Imagen 2"/>
          <p:cNvPicPr>
            <a:picLocks noChangeAspect="1"/>
          </p:cNvPicPr>
          <p:nvPr/>
        </p:nvPicPr>
        <p:blipFill rotWithShape="1">
          <a:blip r:embed="rId3"/>
          <a:srcRect l="21853" t="26836" r="7068" b="15914"/>
          <a:stretch/>
        </p:blipFill>
        <p:spPr>
          <a:xfrm>
            <a:off x="796419" y="1487606"/>
            <a:ext cx="7604648" cy="344361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CuadroTexto 3"/>
          <p:cNvSpPr txBox="1"/>
          <p:nvPr/>
        </p:nvSpPr>
        <p:spPr>
          <a:xfrm>
            <a:off x="393447" y="875607"/>
            <a:ext cx="8071765" cy="492443"/>
          </a:xfrm>
          <a:prstGeom prst="rect">
            <a:avLst/>
          </a:prstGeom>
          <a:noFill/>
        </p:spPr>
        <p:txBody>
          <a:bodyPr wrap="square" rtlCol="0">
            <a:spAutoFit/>
          </a:bodyPr>
          <a:lstStyle/>
          <a:p>
            <a:pPr algn="ctr"/>
            <a:r>
              <a:rPr lang="es-CO" sz="1300" b="1" dirty="0">
                <a:solidFill>
                  <a:srgbClr val="941651"/>
                </a:solidFill>
                <a:latin typeface="Verdana" charset="0"/>
                <a:ea typeface="Verdana" charset="0"/>
                <a:cs typeface="Verdana" charset="0"/>
              </a:rPr>
              <a:t>Sistema de Información para la Planificación Rural Agropecuaria – SIPRA</a:t>
            </a:r>
          </a:p>
          <a:p>
            <a:pPr algn="ctr"/>
            <a:r>
              <a:rPr lang="es-CO" sz="1300" b="1" dirty="0">
                <a:solidFill>
                  <a:srgbClr val="941651"/>
                </a:solidFill>
                <a:latin typeface="Verdana" charset="0"/>
                <a:ea typeface="Verdana" charset="0"/>
                <a:cs typeface="Verdana" charset="0"/>
              </a:rPr>
              <a:t>Unidad de Planeación Rural Agropecuaria  </a:t>
            </a:r>
          </a:p>
        </p:txBody>
      </p:sp>
      <p:sp>
        <p:nvSpPr>
          <p:cNvPr id="6" name="Rectángulo 5"/>
          <p:cNvSpPr/>
          <p:nvPr/>
        </p:nvSpPr>
        <p:spPr>
          <a:xfrm>
            <a:off x="154974" y="1908829"/>
            <a:ext cx="1387223" cy="450377"/>
          </a:xfrm>
          <a:prstGeom prst="rect">
            <a:avLst/>
          </a:prstGeom>
          <a:solidFill>
            <a:srgbClr val="FFA3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cxnSp>
        <p:nvCxnSpPr>
          <p:cNvPr id="8" name="Conector angular 7"/>
          <p:cNvCxnSpPr/>
          <p:nvPr/>
        </p:nvCxnSpPr>
        <p:spPr>
          <a:xfrm>
            <a:off x="1542197" y="2142699"/>
            <a:ext cx="2074460" cy="559558"/>
          </a:xfrm>
          <a:prstGeom prst="bentConnector3">
            <a:avLst/>
          </a:prstGeom>
          <a:ln>
            <a:solidFill>
              <a:srgbClr val="941651"/>
            </a:solidFill>
            <a:tailEnd type="triangle"/>
          </a:ln>
        </p:spPr>
        <p:style>
          <a:lnRef idx="1">
            <a:schemeClr val="accent1"/>
          </a:lnRef>
          <a:fillRef idx="0">
            <a:schemeClr val="accent1"/>
          </a:fillRef>
          <a:effectRef idx="0">
            <a:schemeClr val="accent1"/>
          </a:effectRef>
          <a:fontRef idx="minor">
            <a:schemeClr val="tx1"/>
          </a:fontRef>
        </p:style>
      </p:cxnSp>
      <p:sp>
        <p:nvSpPr>
          <p:cNvPr id="11" name="CuadroTexto 10"/>
          <p:cNvSpPr txBox="1"/>
          <p:nvPr/>
        </p:nvSpPr>
        <p:spPr>
          <a:xfrm>
            <a:off x="206289" y="1867887"/>
            <a:ext cx="1335907" cy="524503"/>
          </a:xfrm>
          <a:prstGeom prst="rect">
            <a:avLst/>
          </a:prstGeom>
          <a:noFill/>
        </p:spPr>
        <p:txBody>
          <a:bodyPr wrap="square" rtlCol="0">
            <a:spAutoFit/>
          </a:bodyPr>
          <a:lstStyle/>
          <a:p>
            <a:pPr algn="ctr"/>
            <a:r>
              <a:rPr lang="es-CO" dirty="0">
                <a:solidFill>
                  <a:schemeClr val="bg1"/>
                </a:solidFill>
                <a:latin typeface="Tahoma" charset="0"/>
                <a:ea typeface="Tahoma" charset="0"/>
                <a:cs typeface="Tahoma" charset="0"/>
              </a:rPr>
              <a:t>Ordenamiento Productivo </a:t>
            </a:r>
          </a:p>
        </p:txBody>
      </p:sp>
      <p:sp>
        <p:nvSpPr>
          <p:cNvPr id="14" name="CuadroTexto 13"/>
          <p:cNvSpPr txBox="1"/>
          <p:nvPr/>
        </p:nvSpPr>
        <p:spPr>
          <a:xfrm>
            <a:off x="341499" y="3422969"/>
            <a:ext cx="2060388" cy="740587"/>
          </a:xfrm>
          <a:prstGeom prst="rect">
            <a:avLst/>
          </a:prstGeom>
          <a:solidFill>
            <a:srgbClr val="FFA330"/>
          </a:solidFill>
          <a:ln>
            <a:noFill/>
          </a:ln>
        </p:spPr>
        <p:txBody>
          <a:bodyPr wrap="square" rtlCol="0">
            <a:spAutoFit/>
          </a:bodyPr>
          <a:lstStyle/>
          <a:p>
            <a:pPr algn="ctr"/>
            <a:r>
              <a:rPr lang="es-CO" dirty="0">
                <a:solidFill>
                  <a:schemeClr val="bg1"/>
                </a:solidFill>
                <a:latin typeface="Tahoma" charset="0"/>
                <a:ea typeface="Tahoma" charset="0"/>
                <a:cs typeface="Tahoma" charset="0"/>
              </a:rPr>
              <a:t>Áreas Disponibles para actividades agropecuarias </a:t>
            </a:r>
          </a:p>
        </p:txBody>
      </p:sp>
      <p:cxnSp>
        <p:nvCxnSpPr>
          <p:cNvPr id="16" name="Conector angular 15"/>
          <p:cNvCxnSpPr/>
          <p:nvPr/>
        </p:nvCxnSpPr>
        <p:spPr>
          <a:xfrm>
            <a:off x="2320118" y="3916907"/>
            <a:ext cx="1801506" cy="246649"/>
          </a:xfrm>
          <a:prstGeom prst="bentConnector3">
            <a:avLst/>
          </a:prstGeom>
          <a:ln>
            <a:solidFill>
              <a:srgbClr val="941651"/>
            </a:solidFill>
            <a:tailEnd type="triangle"/>
          </a:ln>
        </p:spPr>
        <p:style>
          <a:lnRef idx="1">
            <a:schemeClr val="accent1"/>
          </a:lnRef>
          <a:fillRef idx="0">
            <a:schemeClr val="accent1"/>
          </a:fillRef>
          <a:effectRef idx="0">
            <a:schemeClr val="accent1"/>
          </a:effectRef>
          <a:fontRef idx="minor">
            <a:schemeClr val="tx1"/>
          </a:fontRef>
        </p:style>
      </p:cxnSp>
      <p:sp>
        <p:nvSpPr>
          <p:cNvPr id="18" name="CuadroTexto 17"/>
          <p:cNvSpPr txBox="1"/>
          <p:nvPr/>
        </p:nvSpPr>
        <p:spPr>
          <a:xfrm>
            <a:off x="5245533" y="1908829"/>
            <a:ext cx="1594080" cy="308418"/>
          </a:xfrm>
          <a:prstGeom prst="rect">
            <a:avLst/>
          </a:prstGeom>
          <a:solidFill>
            <a:srgbClr val="FFA330"/>
          </a:solidFill>
          <a:ln>
            <a:noFill/>
          </a:ln>
        </p:spPr>
        <p:txBody>
          <a:bodyPr wrap="square" rtlCol="0">
            <a:spAutoFit/>
          </a:bodyPr>
          <a:lstStyle/>
          <a:p>
            <a:pPr algn="ctr"/>
            <a:r>
              <a:rPr lang="es-CO" dirty="0">
                <a:solidFill>
                  <a:schemeClr val="bg1"/>
                </a:solidFill>
                <a:latin typeface="Tahoma" charset="0"/>
                <a:ea typeface="Tahoma" charset="0"/>
                <a:cs typeface="Tahoma" charset="0"/>
              </a:rPr>
              <a:t>Uso de la tierra </a:t>
            </a:r>
          </a:p>
        </p:txBody>
      </p:sp>
      <p:cxnSp>
        <p:nvCxnSpPr>
          <p:cNvPr id="20" name="Conector angular 19"/>
          <p:cNvCxnSpPr/>
          <p:nvPr/>
        </p:nvCxnSpPr>
        <p:spPr>
          <a:xfrm rot="5400000">
            <a:off x="4756735" y="2266025"/>
            <a:ext cx="770112" cy="648262"/>
          </a:xfrm>
          <a:prstGeom prst="bentConnector3">
            <a:avLst/>
          </a:prstGeom>
          <a:ln>
            <a:solidFill>
              <a:srgbClr val="941651"/>
            </a:solidFill>
            <a:tailEnd type="triangle"/>
          </a:ln>
        </p:spPr>
        <p:style>
          <a:lnRef idx="1">
            <a:schemeClr val="accent1"/>
          </a:lnRef>
          <a:fillRef idx="0">
            <a:schemeClr val="accent1"/>
          </a:fillRef>
          <a:effectRef idx="0">
            <a:schemeClr val="accent1"/>
          </a:effectRef>
          <a:fontRef idx="minor">
            <a:schemeClr val="tx1"/>
          </a:fontRef>
        </p:style>
      </p:cxnSp>
      <p:grpSp>
        <p:nvGrpSpPr>
          <p:cNvPr id="15" name="Agrupar 14"/>
          <p:cNvGrpSpPr/>
          <p:nvPr/>
        </p:nvGrpSpPr>
        <p:grpSpPr>
          <a:xfrm>
            <a:off x="0" y="4764633"/>
            <a:ext cx="9144000" cy="938435"/>
            <a:chOff x="0" y="4776564"/>
            <a:chExt cx="9144000" cy="938435"/>
          </a:xfrm>
        </p:grpSpPr>
        <p:sp>
          <p:nvSpPr>
            <p:cNvPr id="19" name="Rectángulo 18"/>
            <p:cNvSpPr/>
            <p:nvPr/>
          </p:nvSpPr>
          <p:spPr>
            <a:xfrm>
              <a:off x="0" y="5067300"/>
              <a:ext cx="9144000" cy="6476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pic>
          <p:nvPicPr>
            <p:cNvPr id="21" name="5 Imagen"/>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4776564"/>
              <a:ext cx="9144000" cy="565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3" name="Imagen 5"/>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435600" y="5208588"/>
              <a:ext cx="3240088" cy="415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26" name="Título 3"/>
          <p:cNvSpPr txBox="1">
            <a:spLocks/>
          </p:cNvSpPr>
          <p:nvPr/>
        </p:nvSpPr>
        <p:spPr>
          <a:xfrm>
            <a:off x="162173" y="-25656"/>
            <a:ext cx="9200424" cy="648679"/>
          </a:xfrm>
          <a:prstGeom prst="rect">
            <a:avLst/>
          </a:prstGeom>
        </p:spPr>
        <p:txBody>
          <a:bodyPr vert="horz" lIns="91440" tIns="45720" rIns="91440" bIns="45720" rtlCol="0" anchor="b">
            <a:no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algn="l"/>
            <a:r>
              <a:rPr lang="es-CO" sz="2400" b="1" dirty="0">
                <a:solidFill>
                  <a:schemeClr val="bg1"/>
                </a:solidFill>
                <a:latin typeface="Verdana" charset="0"/>
                <a:ea typeface="Verdana" charset="0"/>
                <a:cs typeface="Verdana" charset="0"/>
              </a:rPr>
              <a:t>Usos TIC de la información pública</a:t>
            </a:r>
          </a:p>
        </p:txBody>
      </p:sp>
    </p:spTree>
    <p:extLst>
      <p:ext uri="{BB962C8B-B14F-4D97-AF65-F5344CB8AC3E}">
        <p14:creationId xmlns:p14="http://schemas.microsoft.com/office/powerpoint/2010/main" val="102443454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ángulo 10"/>
          <p:cNvSpPr/>
          <p:nvPr/>
        </p:nvSpPr>
        <p:spPr>
          <a:xfrm>
            <a:off x="0" y="0"/>
            <a:ext cx="9144000" cy="775223"/>
          </a:xfrm>
          <a:prstGeom prst="rect">
            <a:avLst/>
          </a:prstGeom>
          <a:solidFill>
            <a:srgbClr val="65015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pic>
        <p:nvPicPr>
          <p:cNvPr id="4" name="Imagen 3"/>
          <p:cNvPicPr>
            <a:picLocks noChangeAspect="1"/>
          </p:cNvPicPr>
          <p:nvPr/>
        </p:nvPicPr>
        <p:blipFill rotWithShape="1">
          <a:blip r:embed="rId3"/>
          <a:srcRect t="7375" b="10912"/>
          <a:stretch/>
        </p:blipFill>
        <p:spPr>
          <a:xfrm>
            <a:off x="847933" y="1474572"/>
            <a:ext cx="7600031" cy="3493214"/>
          </a:xfrm>
          <a:prstGeom prst="rect">
            <a:avLst/>
          </a:prstGeom>
        </p:spPr>
      </p:pic>
      <p:sp>
        <p:nvSpPr>
          <p:cNvPr id="2" name="Rectángulo 1"/>
          <p:cNvSpPr/>
          <p:nvPr/>
        </p:nvSpPr>
        <p:spPr>
          <a:xfrm>
            <a:off x="3336895" y="2593812"/>
            <a:ext cx="1941529" cy="1040093"/>
          </a:xfrm>
          <a:prstGeom prst="rect">
            <a:avLst/>
          </a:prstGeom>
        </p:spPr>
        <p:txBody>
          <a:bodyPr wrap="square">
            <a:spAutoFit/>
          </a:bodyPr>
          <a:lstStyle/>
          <a:p>
            <a:r>
              <a:rPr lang="es-CO" sz="1053" dirty="0">
                <a:solidFill>
                  <a:srgbClr val="941651"/>
                </a:solidFill>
                <a:latin typeface="Open sans"/>
              </a:rPr>
              <a:t>, </a:t>
            </a:r>
          </a:p>
          <a:p>
            <a:endParaRPr lang="es-CO" sz="1053" dirty="0">
              <a:solidFill>
                <a:srgbClr val="941651"/>
              </a:solidFill>
              <a:latin typeface="Open sans"/>
            </a:endParaRPr>
          </a:p>
          <a:p>
            <a:endParaRPr lang="es-CO" sz="1053" dirty="0">
              <a:solidFill>
                <a:srgbClr val="941651"/>
              </a:solidFill>
              <a:latin typeface="Open sans"/>
            </a:endParaRPr>
          </a:p>
          <a:p>
            <a:r>
              <a:rPr lang="es-CO" sz="1800" b="1" dirty="0">
                <a:solidFill>
                  <a:srgbClr val="FFA330"/>
                </a:solidFill>
                <a:latin typeface="Verdana" charset="0"/>
                <a:ea typeface="Verdana" charset="0"/>
                <a:cs typeface="Verdana" charset="0"/>
              </a:rPr>
              <a:t>1.610.824</a:t>
            </a:r>
            <a:r>
              <a:rPr lang="es-CO" sz="1800" b="1" dirty="0">
                <a:solidFill>
                  <a:srgbClr val="941651"/>
                </a:solidFill>
                <a:latin typeface="Open sans"/>
              </a:rPr>
              <a:t> </a:t>
            </a:r>
          </a:p>
          <a:p>
            <a:r>
              <a:rPr lang="es-CO" sz="1200" b="1" dirty="0">
                <a:solidFill>
                  <a:srgbClr val="941651"/>
                </a:solidFill>
                <a:latin typeface="Open sans"/>
              </a:rPr>
              <a:t> </a:t>
            </a:r>
            <a:r>
              <a:rPr lang="es-CO" sz="1200" b="1" dirty="0" err="1">
                <a:solidFill>
                  <a:srgbClr val="941651"/>
                </a:solidFill>
                <a:latin typeface="Tahoma" charset="0"/>
                <a:ea typeface="Tahoma" charset="0"/>
                <a:cs typeface="Tahoma" charset="0"/>
              </a:rPr>
              <a:t>georeferenciados</a:t>
            </a:r>
            <a:r>
              <a:rPr lang="es-CO" sz="1200" dirty="0">
                <a:solidFill>
                  <a:srgbClr val="941651"/>
                </a:solidFill>
                <a:latin typeface="Tahoma" charset="0"/>
                <a:ea typeface="Tahoma" charset="0"/>
                <a:cs typeface="Tahoma" charset="0"/>
              </a:rPr>
              <a:t>.</a:t>
            </a:r>
          </a:p>
        </p:txBody>
      </p:sp>
      <p:sp>
        <p:nvSpPr>
          <p:cNvPr id="3" name="Rectángulo 2"/>
          <p:cNvSpPr/>
          <p:nvPr/>
        </p:nvSpPr>
        <p:spPr>
          <a:xfrm>
            <a:off x="1181491" y="3723701"/>
            <a:ext cx="2129746" cy="800219"/>
          </a:xfrm>
          <a:prstGeom prst="rect">
            <a:avLst/>
          </a:prstGeom>
        </p:spPr>
        <p:txBody>
          <a:bodyPr wrap="square">
            <a:spAutoFit/>
          </a:bodyPr>
          <a:lstStyle/>
          <a:p>
            <a:r>
              <a:rPr lang="es-CO" sz="2200" b="1" dirty="0">
                <a:solidFill>
                  <a:srgbClr val="FFA330"/>
                </a:solidFill>
                <a:latin typeface="Verdana" charset="0"/>
                <a:ea typeface="Verdana" charset="0"/>
                <a:cs typeface="Verdana" charset="0"/>
              </a:rPr>
              <a:t>1.783.401</a:t>
            </a:r>
            <a:r>
              <a:rPr lang="es-CO" sz="1600" dirty="0">
                <a:solidFill>
                  <a:srgbClr val="FFA330"/>
                </a:solidFill>
                <a:latin typeface="Fugaz One"/>
                <a:cs typeface="Fugaz One"/>
              </a:rPr>
              <a:t> </a:t>
            </a:r>
          </a:p>
          <a:p>
            <a:r>
              <a:rPr lang="es-CO" sz="1200" dirty="0">
                <a:solidFill>
                  <a:srgbClr val="941651"/>
                </a:solidFill>
                <a:latin typeface="Tahoma" charset="0"/>
                <a:ea typeface="Tahoma" charset="0"/>
                <a:cs typeface="Tahoma" charset="0"/>
              </a:rPr>
              <a:t>registros biológicos encontrados</a:t>
            </a:r>
          </a:p>
        </p:txBody>
      </p:sp>
      <p:sp>
        <p:nvSpPr>
          <p:cNvPr id="6" name="CuadroTexto 5"/>
          <p:cNvSpPr txBox="1"/>
          <p:nvPr/>
        </p:nvSpPr>
        <p:spPr>
          <a:xfrm>
            <a:off x="558315" y="785786"/>
            <a:ext cx="7923090" cy="646331"/>
          </a:xfrm>
          <a:prstGeom prst="rect">
            <a:avLst/>
          </a:prstGeom>
          <a:noFill/>
        </p:spPr>
        <p:txBody>
          <a:bodyPr wrap="square" rtlCol="0">
            <a:spAutoFit/>
          </a:bodyPr>
          <a:lstStyle/>
          <a:p>
            <a:pPr algn="ctr"/>
            <a:r>
              <a:rPr lang="es-CO" sz="1800" b="1" dirty="0">
                <a:solidFill>
                  <a:srgbClr val="941651"/>
                </a:solidFill>
                <a:latin typeface="Verdana" charset="0"/>
                <a:ea typeface="Verdana" charset="0"/>
                <a:cs typeface="Verdana" charset="0"/>
              </a:rPr>
              <a:t>     Instituto Humbolt</a:t>
            </a:r>
          </a:p>
          <a:p>
            <a:pPr algn="ctr"/>
            <a:r>
              <a:rPr lang="es-CO" sz="1800" b="1" dirty="0">
                <a:solidFill>
                  <a:srgbClr val="941651"/>
                </a:solidFill>
                <a:latin typeface="Verdana" charset="0"/>
                <a:ea typeface="Verdana" charset="0"/>
                <a:cs typeface="Verdana" charset="0"/>
              </a:rPr>
              <a:t>	Sistema Información de Biodiversidad</a:t>
            </a:r>
          </a:p>
        </p:txBody>
      </p:sp>
      <p:grpSp>
        <p:nvGrpSpPr>
          <p:cNvPr id="7" name="Agrupar 6"/>
          <p:cNvGrpSpPr/>
          <p:nvPr/>
        </p:nvGrpSpPr>
        <p:grpSpPr>
          <a:xfrm>
            <a:off x="0" y="4764633"/>
            <a:ext cx="9144000" cy="938435"/>
            <a:chOff x="0" y="4776564"/>
            <a:chExt cx="9144000" cy="938435"/>
          </a:xfrm>
        </p:grpSpPr>
        <p:sp>
          <p:nvSpPr>
            <p:cNvPr id="8" name="Rectángulo 7"/>
            <p:cNvSpPr/>
            <p:nvPr/>
          </p:nvSpPr>
          <p:spPr>
            <a:xfrm>
              <a:off x="0" y="5067300"/>
              <a:ext cx="9144000" cy="6476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pic>
          <p:nvPicPr>
            <p:cNvPr id="9" name="5 Imagen"/>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4776564"/>
              <a:ext cx="9144000" cy="565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 name="Imagen 5"/>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435600" y="5208588"/>
              <a:ext cx="3240088" cy="415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13" name="Título 3"/>
          <p:cNvSpPr txBox="1">
            <a:spLocks/>
          </p:cNvSpPr>
          <p:nvPr/>
        </p:nvSpPr>
        <p:spPr>
          <a:xfrm>
            <a:off x="162173" y="-25656"/>
            <a:ext cx="9200424" cy="648679"/>
          </a:xfrm>
          <a:prstGeom prst="rect">
            <a:avLst/>
          </a:prstGeom>
        </p:spPr>
        <p:txBody>
          <a:bodyPr vert="horz" lIns="91440" tIns="45720" rIns="91440" bIns="45720" rtlCol="0" anchor="b">
            <a:no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algn="l"/>
            <a:r>
              <a:rPr lang="es-CO" sz="2400" b="1" dirty="0">
                <a:solidFill>
                  <a:schemeClr val="bg1"/>
                </a:solidFill>
                <a:latin typeface="Verdana" charset="0"/>
                <a:ea typeface="Verdana" charset="0"/>
                <a:cs typeface="Verdana" charset="0"/>
              </a:rPr>
              <a:t>Usos TIC de la información pública</a:t>
            </a:r>
          </a:p>
        </p:txBody>
      </p:sp>
    </p:spTree>
    <p:extLst>
      <p:ext uri="{BB962C8B-B14F-4D97-AF65-F5344CB8AC3E}">
        <p14:creationId xmlns:p14="http://schemas.microsoft.com/office/powerpoint/2010/main" val="106137015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ángulo 10"/>
          <p:cNvSpPr/>
          <p:nvPr/>
        </p:nvSpPr>
        <p:spPr>
          <a:xfrm>
            <a:off x="0" y="0"/>
            <a:ext cx="9144000" cy="775223"/>
          </a:xfrm>
          <a:prstGeom prst="rect">
            <a:avLst/>
          </a:prstGeom>
          <a:solidFill>
            <a:srgbClr val="65015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grpSp>
        <p:nvGrpSpPr>
          <p:cNvPr id="7" name="Agrupar 6"/>
          <p:cNvGrpSpPr/>
          <p:nvPr/>
        </p:nvGrpSpPr>
        <p:grpSpPr>
          <a:xfrm>
            <a:off x="0" y="4764633"/>
            <a:ext cx="9144000" cy="938435"/>
            <a:chOff x="0" y="4776564"/>
            <a:chExt cx="9144000" cy="938435"/>
          </a:xfrm>
        </p:grpSpPr>
        <p:sp>
          <p:nvSpPr>
            <p:cNvPr id="8" name="Rectángulo 7"/>
            <p:cNvSpPr/>
            <p:nvPr/>
          </p:nvSpPr>
          <p:spPr>
            <a:xfrm>
              <a:off x="0" y="5067300"/>
              <a:ext cx="9144000" cy="6476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pic>
          <p:nvPicPr>
            <p:cNvPr id="9" name="5 Imagen"/>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4776564"/>
              <a:ext cx="9144000" cy="565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 name="Imagen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435600" y="5208588"/>
              <a:ext cx="3240088" cy="415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15" name="CuadroTexto 14"/>
          <p:cNvSpPr txBox="1"/>
          <p:nvPr/>
        </p:nvSpPr>
        <p:spPr>
          <a:xfrm>
            <a:off x="5044589" y="1000213"/>
            <a:ext cx="3123210" cy="3539430"/>
          </a:xfrm>
          <a:prstGeom prst="rect">
            <a:avLst/>
          </a:prstGeom>
          <a:noFill/>
        </p:spPr>
        <p:txBody>
          <a:bodyPr wrap="square" rtlCol="0">
            <a:spAutoFit/>
          </a:bodyPr>
          <a:lstStyle/>
          <a:p>
            <a:pPr marL="285750" indent="-285750">
              <a:buFont typeface="Arial" panose="020B0604020202020204" pitchFamily="34" charset="0"/>
              <a:buChar char="•"/>
            </a:pPr>
            <a:r>
              <a:rPr lang="es-CO" sz="1600" dirty="0">
                <a:solidFill>
                  <a:schemeClr val="bg2">
                    <a:lumMod val="25000"/>
                  </a:schemeClr>
                </a:solidFill>
                <a:latin typeface="Tahoma" charset="0"/>
                <a:ea typeface="Tahoma" charset="0"/>
                <a:cs typeface="Tahoma" charset="0"/>
              </a:rPr>
              <a:t>Sensores para medir la concentración del agua metro a metro </a:t>
            </a:r>
          </a:p>
          <a:p>
            <a:pPr marL="285750" indent="-285750">
              <a:buFont typeface="Arial" panose="020B0604020202020204" pitchFamily="34" charset="0"/>
              <a:buChar char="•"/>
            </a:pPr>
            <a:endParaRPr lang="es-CO" sz="1600" dirty="0">
              <a:solidFill>
                <a:schemeClr val="bg2">
                  <a:lumMod val="25000"/>
                </a:schemeClr>
              </a:solidFill>
              <a:latin typeface="Tahoma" charset="0"/>
              <a:ea typeface="Tahoma" charset="0"/>
              <a:cs typeface="Tahoma" charset="0"/>
            </a:endParaRPr>
          </a:p>
          <a:p>
            <a:pPr marL="285750" indent="-285750">
              <a:buFont typeface="Arial" panose="020B0604020202020204" pitchFamily="34" charset="0"/>
              <a:buChar char="•"/>
            </a:pPr>
            <a:r>
              <a:rPr lang="es-CO" sz="1600" dirty="0">
                <a:solidFill>
                  <a:schemeClr val="bg2">
                    <a:lumMod val="25000"/>
                  </a:schemeClr>
                </a:solidFill>
                <a:latin typeface="Tahoma" charset="0"/>
                <a:ea typeface="Tahoma" charset="0"/>
                <a:cs typeface="Tahoma" charset="0"/>
              </a:rPr>
              <a:t>Información transmitida a través de señal móvil y que puede ser monitoreada a través de un </a:t>
            </a:r>
            <a:r>
              <a:rPr lang="es-CO" sz="1600" i="1" dirty="0">
                <a:solidFill>
                  <a:schemeClr val="bg2">
                    <a:lumMod val="25000"/>
                  </a:schemeClr>
                </a:solidFill>
                <a:latin typeface="Tahoma" charset="0"/>
                <a:ea typeface="Tahoma" charset="0"/>
                <a:cs typeface="Tahoma" charset="0"/>
              </a:rPr>
              <a:t>Smartphone</a:t>
            </a:r>
          </a:p>
          <a:p>
            <a:pPr marL="285750" indent="-285750">
              <a:buFont typeface="Arial" panose="020B0604020202020204" pitchFamily="34" charset="0"/>
              <a:buChar char="•"/>
            </a:pPr>
            <a:endParaRPr lang="es-CO" sz="1600" dirty="0">
              <a:solidFill>
                <a:schemeClr val="bg2">
                  <a:lumMod val="25000"/>
                </a:schemeClr>
              </a:solidFill>
              <a:latin typeface="Tahoma" charset="0"/>
              <a:ea typeface="Tahoma" charset="0"/>
              <a:cs typeface="Tahoma" charset="0"/>
            </a:endParaRPr>
          </a:p>
          <a:p>
            <a:pPr marL="285750" indent="-285750">
              <a:buFont typeface="Arial" panose="020B0604020202020204" pitchFamily="34" charset="0"/>
              <a:buChar char="•"/>
            </a:pPr>
            <a:r>
              <a:rPr lang="es-CO" sz="1600" dirty="0">
                <a:solidFill>
                  <a:schemeClr val="bg2">
                    <a:lumMod val="25000"/>
                  </a:schemeClr>
                </a:solidFill>
                <a:latin typeface="Tahoma" charset="0"/>
                <a:ea typeface="Tahoma" charset="0"/>
                <a:cs typeface="Tahoma" charset="0"/>
              </a:rPr>
              <a:t>La información en tiempo real y el análisis correcto de la misma permite una mejor gestión y productividad de las tierras  </a:t>
            </a:r>
          </a:p>
        </p:txBody>
      </p:sp>
      <p:sp>
        <p:nvSpPr>
          <p:cNvPr id="16" name="CuadroTexto 15"/>
          <p:cNvSpPr txBox="1"/>
          <p:nvPr/>
        </p:nvSpPr>
        <p:spPr>
          <a:xfrm>
            <a:off x="1485389" y="3451187"/>
            <a:ext cx="3354486" cy="1015663"/>
          </a:xfrm>
          <a:prstGeom prst="rect">
            <a:avLst/>
          </a:prstGeom>
          <a:noFill/>
        </p:spPr>
        <p:txBody>
          <a:bodyPr wrap="square" rtlCol="0">
            <a:spAutoFit/>
          </a:bodyPr>
          <a:lstStyle/>
          <a:p>
            <a:r>
              <a:rPr lang="es-CO" sz="2000" b="1" dirty="0">
                <a:solidFill>
                  <a:srgbClr val="800070"/>
                </a:solidFill>
                <a:latin typeface="Tahoma" charset="0"/>
                <a:ea typeface="Tahoma" charset="0"/>
                <a:cs typeface="Tahoma" charset="0"/>
              </a:rPr>
              <a:t>Caso: </a:t>
            </a:r>
            <a:r>
              <a:rPr lang="es-CO" sz="2000" b="1" dirty="0" err="1">
                <a:solidFill>
                  <a:srgbClr val="800070"/>
                </a:solidFill>
                <a:latin typeface="Tahoma" charset="0"/>
                <a:ea typeface="Tahoma" charset="0"/>
                <a:cs typeface="Tahoma" charset="0"/>
              </a:rPr>
              <a:t>Larrabe</a:t>
            </a:r>
            <a:r>
              <a:rPr lang="es-CO" sz="2000" b="1" dirty="0">
                <a:solidFill>
                  <a:srgbClr val="800070"/>
                </a:solidFill>
                <a:latin typeface="Tahoma" charset="0"/>
                <a:ea typeface="Tahoma" charset="0"/>
                <a:cs typeface="Tahoma" charset="0"/>
              </a:rPr>
              <a:t> </a:t>
            </a:r>
            <a:r>
              <a:rPr lang="es-CO" sz="2000" b="1" dirty="0" err="1">
                <a:solidFill>
                  <a:srgbClr val="800070"/>
                </a:solidFill>
                <a:latin typeface="Tahoma" charset="0"/>
                <a:ea typeface="Tahoma" charset="0"/>
                <a:cs typeface="Tahoma" charset="0"/>
              </a:rPr>
              <a:t>Farms</a:t>
            </a:r>
            <a:endParaRPr lang="es-CO" sz="2000" b="1" dirty="0">
              <a:solidFill>
                <a:srgbClr val="800070"/>
              </a:solidFill>
              <a:latin typeface="Tahoma" charset="0"/>
              <a:ea typeface="Tahoma" charset="0"/>
              <a:cs typeface="Tahoma" charset="0"/>
            </a:endParaRPr>
          </a:p>
          <a:p>
            <a:r>
              <a:rPr lang="es-CO" sz="2000" b="1" dirty="0">
                <a:solidFill>
                  <a:srgbClr val="800070"/>
                </a:solidFill>
                <a:latin typeface="Tahoma" charset="0"/>
                <a:ea typeface="Tahoma" charset="0"/>
                <a:cs typeface="Tahoma" charset="0"/>
              </a:rPr>
              <a:t>Sacramento, California (Estados Unidos)  </a:t>
            </a:r>
          </a:p>
        </p:txBody>
      </p:sp>
      <p:pic>
        <p:nvPicPr>
          <p:cNvPr id="17" name="Imagen 16" descr="ic3.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1747520" y="1073006"/>
            <a:ext cx="2282038" cy="2282038"/>
          </a:xfrm>
          <a:prstGeom prst="rect">
            <a:avLst/>
          </a:prstGeom>
        </p:spPr>
      </p:pic>
      <p:sp>
        <p:nvSpPr>
          <p:cNvPr id="18" name="CuadroTexto 17"/>
          <p:cNvSpPr txBox="1"/>
          <p:nvPr/>
        </p:nvSpPr>
        <p:spPr>
          <a:xfrm>
            <a:off x="139569" y="-78829"/>
            <a:ext cx="9013779" cy="709793"/>
          </a:xfrm>
          <a:prstGeom prst="rect">
            <a:avLst/>
          </a:prstGeom>
        </p:spPr>
        <p:txBody>
          <a:bodyPr vert="horz" lIns="91440" tIns="45720" rIns="91440" bIns="45720" rtlCol="0" anchor="b">
            <a:noAutofit/>
          </a:bodyPr>
          <a:lstStyle>
            <a:defPPr>
              <a:defRPr lang="es-ES_tradnl"/>
            </a:defPPr>
            <a:lvl1pPr defTabSz="685800">
              <a:lnSpc>
                <a:spcPct val="90000"/>
              </a:lnSpc>
              <a:spcBef>
                <a:spcPct val="0"/>
              </a:spcBef>
              <a:buNone/>
              <a:defRPr sz="3600">
                <a:solidFill>
                  <a:schemeClr val="bg1"/>
                </a:solidFill>
                <a:latin typeface="Bebas Neue" charset="0"/>
                <a:ea typeface="Bebas Neue" charset="0"/>
                <a:cs typeface="Bebas Neue" charset="0"/>
              </a:defRPr>
            </a:lvl1pPr>
          </a:lstStyle>
          <a:p>
            <a:r>
              <a:rPr lang="es-CO" sz="2400" b="1" dirty="0">
                <a:latin typeface="Verdana" charset="0"/>
                <a:ea typeface="Verdana" charset="0"/>
                <a:cs typeface="Verdana" charset="0"/>
              </a:rPr>
              <a:t>Big Data y Agro</a:t>
            </a:r>
            <a:endParaRPr lang="es-ES_tradnl" sz="2400" b="1" dirty="0">
              <a:latin typeface="Verdana" charset="0"/>
              <a:ea typeface="Verdana" charset="0"/>
              <a:cs typeface="Verdana" charset="0"/>
            </a:endParaRPr>
          </a:p>
        </p:txBody>
      </p:sp>
    </p:spTree>
    <p:extLst>
      <p:ext uri="{BB962C8B-B14F-4D97-AF65-F5344CB8AC3E}">
        <p14:creationId xmlns:p14="http://schemas.microsoft.com/office/powerpoint/2010/main" val="205306609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3"/>
          <a:stretch>
            <a:fillRect/>
          </a:stretch>
        </p:blipFill>
        <p:spPr>
          <a:xfrm>
            <a:off x="334008" y="915611"/>
            <a:ext cx="8481162" cy="3898378"/>
          </a:xfrm>
          <a:prstGeom prst="rect">
            <a:avLst/>
          </a:prstGeom>
        </p:spPr>
      </p:pic>
      <p:sp>
        <p:nvSpPr>
          <p:cNvPr id="13" name="Rectángulo 12"/>
          <p:cNvSpPr/>
          <p:nvPr/>
        </p:nvSpPr>
        <p:spPr>
          <a:xfrm>
            <a:off x="0" y="0"/>
            <a:ext cx="9144000" cy="775223"/>
          </a:xfrm>
          <a:prstGeom prst="rect">
            <a:avLst/>
          </a:prstGeom>
          <a:solidFill>
            <a:srgbClr val="65015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4" name="CuadroTexto 3"/>
          <p:cNvSpPr txBox="1"/>
          <p:nvPr/>
        </p:nvSpPr>
        <p:spPr>
          <a:xfrm>
            <a:off x="139569" y="-78829"/>
            <a:ext cx="9013779" cy="709793"/>
          </a:xfrm>
          <a:prstGeom prst="rect">
            <a:avLst/>
          </a:prstGeom>
        </p:spPr>
        <p:txBody>
          <a:bodyPr vert="horz" lIns="91440" tIns="45720" rIns="91440" bIns="45720" rtlCol="0" anchor="b">
            <a:noAutofit/>
          </a:bodyPr>
          <a:lstStyle>
            <a:defPPr>
              <a:defRPr lang="es-ES_tradnl"/>
            </a:defPPr>
            <a:lvl1pPr defTabSz="685800">
              <a:lnSpc>
                <a:spcPct val="90000"/>
              </a:lnSpc>
              <a:spcBef>
                <a:spcPct val="0"/>
              </a:spcBef>
              <a:buNone/>
              <a:defRPr sz="3600">
                <a:solidFill>
                  <a:schemeClr val="bg1"/>
                </a:solidFill>
                <a:latin typeface="Bebas Neue" charset="0"/>
                <a:ea typeface="Bebas Neue" charset="0"/>
                <a:cs typeface="Bebas Neue" charset="0"/>
              </a:defRPr>
            </a:lvl1pPr>
          </a:lstStyle>
          <a:p>
            <a:r>
              <a:rPr lang="es-CO" sz="2400" b="1" dirty="0">
                <a:latin typeface="Verdana" charset="0"/>
                <a:ea typeface="Verdana" charset="0"/>
                <a:cs typeface="Verdana" charset="0"/>
              </a:rPr>
              <a:t>Desafios de los Datos Abiertos</a:t>
            </a:r>
            <a:endParaRPr lang="es-ES_tradnl" sz="2400" b="1" dirty="0">
              <a:latin typeface="Verdana" charset="0"/>
              <a:ea typeface="Verdana" charset="0"/>
              <a:cs typeface="Verdana" charset="0"/>
            </a:endParaRPr>
          </a:p>
        </p:txBody>
      </p:sp>
      <p:sp>
        <p:nvSpPr>
          <p:cNvPr id="5" name="CuadroTexto 4"/>
          <p:cNvSpPr txBox="1"/>
          <p:nvPr/>
        </p:nvSpPr>
        <p:spPr>
          <a:xfrm>
            <a:off x="256518" y="1019465"/>
            <a:ext cx="6003003" cy="1200329"/>
          </a:xfrm>
          <a:prstGeom prst="rect">
            <a:avLst/>
          </a:prstGeom>
          <a:noFill/>
        </p:spPr>
        <p:txBody>
          <a:bodyPr wrap="square" rtlCol="0">
            <a:spAutoFit/>
          </a:bodyPr>
          <a:lstStyle/>
          <a:p>
            <a:pPr marL="528066" lvl="1" indent="-171450">
              <a:buFont typeface="Wingdings" charset="2"/>
              <a:buChar char="Ø"/>
            </a:pPr>
            <a:r>
              <a:rPr lang="es-CO" sz="1200" b="1" dirty="0">
                <a:solidFill>
                  <a:srgbClr val="4C0A43"/>
                </a:solidFill>
                <a:latin typeface="Tahoma" charset="0"/>
                <a:ea typeface="Tahoma" charset="0"/>
                <a:cs typeface="Tahoma" charset="0"/>
              </a:rPr>
              <a:t>Identificar  datos que generen mayor valor</a:t>
            </a:r>
          </a:p>
          <a:p>
            <a:pPr marL="528066" lvl="1" indent="-171450">
              <a:buFont typeface="Wingdings" charset="2"/>
              <a:buChar char="Ø"/>
            </a:pPr>
            <a:r>
              <a:rPr lang="es-CO" sz="1200" b="1" dirty="0">
                <a:solidFill>
                  <a:srgbClr val="4C0A43"/>
                </a:solidFill>
                <a:latin typeface="Tahoma" charset="0"/>
                <a:ea typeface="Tahoma" charset="0"/>
                <a:cs typeface="Tahoma" charset="0"/>
              </a:rPr>
              <a:t>Apertura de información en tiempo real</a:t>
            </a:r>
          </a:p>
          <a:p>
            <a:pPr marL="528066" lvl="1" indent="-171450">
              <a:buFont typeface="Wingdings" charset="2"/>
              <a:buChar char="Ø"/>
            </a:pPr>
            <a:r>
              <a:rPr lang="es-CO" sz="1200" b="1" dirty="0">
                <a:solidFill>
                  <a:srgbClr val="4C0A43"/>
                </a:solidFill>
                <a:latin typeface="Tahoma" charset="0"/>
                <a:ea typeface="Tahoma" charset="0"/>
                <a:cs typeface="Tahoma" charset="0"/>
              </a:rPr>
              <a:t>Mejorar la calidad de la información pública</a:t>
            </a:r>
          </a:p>
          <a:p>
            <a:pPr marL="528066" lvl="1" indent="-171450">
              <a:buFont typeface="Wingdings" charset="2"/>
              <a:buChar char="Ø"/>
            </a:pPr>
            <a:r>
              <a:rPr lang="es-CO" sz="1200" b="1" dirty="0">
                <a:solidFill>
                  <a:srgbClr val="4C0A43"/>
                </a:solidFill>
                <a:latin typeface="Tahoma" charset="0"/>
                <a:ea typeface="Tahoma" charset="0"/>
                <a:cs typeface="Tahoma" charset="0"/>
              </a:rPr>
              <a:t>Disposición de grandes volúmenes de información en formato abierto</a:t>
            </a:r>
          </a:p>
          <a:p>
            <a:pPr marL="528066" lvl="1" indent="-171450">
              <a:buFont typeface="Wingdings" charset="2"/>
              <a:buChar char="Ø"/>
            </a:pPr>
            <a:r>
              <a:rPr lang="es-CO" sz="1200" b="1" dirty="0">
                <a:solidFill>
                  <a:srgbClr val="4C0A43"/>
                </a:solidFill>
                <a:latin typeface="Tahoma" charset="0"/>
                <a:ea typeface="Tahoma" charset="0"/>
                <a:cs typeface="Tahoma" charset="0"/>
              </a:rPr>
              <a:t>Promover la apertura por parte de entidades de naturaleza privada</a:t>
            </a:r>
            <a:endParaRPr lang="es-ES_tradnl" sz="1200" b="1" dirty="0">
              <a:solidFill>
                <a:srgbClr val="4C0A43"/>
              </a:solidFill>
              <a:latin typeface="Tahoma" charset="0"/>
              <a:ea typeface="Tahoma" charset="0"/>
              <a:cs typeface="Tahoma" charset="0"/>
            </a:endParaRPr>
          </a:p>
        </p:txBody>
      </p:sp>
      <p:sp>
        <p:nvSpPr>
          <p:cNvPr id="11" name="Hexágono 4"/>
          <p:cNvSpPr txBox="1"/>
          <p:nvPr/>
        </p:nvSpPr>
        <p:spPr>
          <a:xfrm>
            <a:off x="771799" y="3228312"/>
            <a:ext cx="1433412" cy="1282174"/>
          </a:xfrm>
          <a:prstGeom prst="rect">
            <a:avLst/>
          </a:prstGeom>
          <a:noFill/>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1910" tIns="41910" rIns="41910" bIns="41910" numCol="1" spcCol="1270" anchor="ctr" anchorCtr="0">
            <a:noAutofit/>
          </a:bodyPr>
          <a:lstStyle/>
          <a:p>
            <a:pPr marL="0" lvl="0" indent="0" defTabSz="488950">
              <a:lnSpc>
                <a:spcPct val="90000"/>
              </a:lnSpc>
              <a:spcBef>
                <a:spcPct val="0"/>
              </a:spcBef>
              <a:spcAft>
                <a:spcPct val="35000"/>
              </a:spcAft>
              <a:buNone/>
            </a:pPr>
            <a:r>
              <a:rPr lang="es-CO" sz="1400" b="1" kern="1200" dirty="0">
                <a:solidFill>
                  <a:schemeClr val="bg1"/>
                </a:solidFill>
                <a:latin typeface="Tahoma" charset="0"/>
                <a:ea typeface="Tahoma" charset="0"/>
                <a:cs typeface="Tahoma" charset="0"/>
              </a:rPr>
              <a:t>Cultura de uso de TIC en los colombianos para relacionarse con el Estado </a:t>
            </a:r>
            <a:endParaRPr lang="es-ES" sz="1400" b="1" kern="1200" dirty="0">
              <a:solidFill>
                <a:schemeClr val="bg1"/>
              </a:solidFill>
              <a:latin typeface="Tahoma" charset="0"/>
              <a:ea typeface="Tahoma" charset="0"/>
              <a:cs typeface="Tahoma" charset="0"/>
            </a:endParaRPr>
          </a:p>
        </p:txBody>
      </p:sp>
      <p:sp>
        <p:nvSpPr>
          <p:cNvPr id="14" name="CuadroTexto 13"/>
          <p:cNvSpPr txBox="1"/>
          <p:nvPr/>
        </p:nvSpPr>
        <p:spPr>
          <a:xfrm>
            <a:off x="2643002" y="3163732"/>
            <a:ext cx="6172168" cy="1092607"/>
          </a:xfrm>
          <a:prstGeom prst="rect">
            <a:avLst/>
          </a:prstGeom>
          <a:noFill/>
        </p:spPr>
        <p:txBody>
          <a:bodyPr wrap="square" rtlCol="0">
            <a:spAutoFit/>
          </a:bodyPr>
          <a:lstStyle/>
          <a:p>
            <a:pPr marL="642366" lvl="1" indent="-285750">
              <a:buFont typeface="Wingdings" charset="2"/>
              <a:buChar char="Ø"/>
            </a:pPr>
            <a:r>
              <a:rPr lang="es-CO" sz="1300" b="1" dirty="0">
                <a:solidFill>
                  <a:srgbClr val="4C0A43"/>
                </a:solidFill>
                <a:latin typeface="Tahoma" charset="0"/>
                <a:ea typeface="Tahoma" charset="0"/>
                <a:cs typeface="Tahoma" charset="0"/>
              </a:rPr>
              <a:t>Incrementar el uso de los datos</a:t>
            </a:r>
          </a:p>
          <a:p>
            <a:pPr marL="642366" lvl="1" indent="-285750">
              <a:buFont typeface="Wingdings" charset="2"/>
              <a:buChar char="Ø"/>
            </a:pPr>
            <a:r>
              <a:rPr lang="es-ES_tradnl" sz="1300" b="1" dirty="0">
                <a:solidFill>
                  <a:srgbClr val="4C0A43"/>
                </a:solidFill>
                <a:latin typeface="Tahoma" charset="0"/>
                <a:ea typeface="Tahoma" charset="0"/>
                <a:cs typeface="Tahoma" charset="0"/>
              </a:rPr>
              <a:t>Involucrar a otros actores (Academia, periodistas, </a:t>
            </a:r>
            <a:r>
              <a:rPr lang="es-ES_tradnl" sz="1300" b="1" dirty="0" err="1">
                <a:solidFill>
                  <a:srgbClr val="4C0A43"/>
                </a:solidFill>
                <a:latin typeface="Tahoma" charset="0"/>
                <a:ea typeface="Tahoma" charset="0"/>
                <a:cs typeface="Tahoma" charset="0"/>
              </a:rPr>
              <a:t>ONG´s</a:t>
            </a:r>
            <a:r>
              <a:rPr lang="es-ES_tradnl" sz="1300" b="1" dirty="0">
                <a:solidFill>
                  <a:srgbClr val="4C0A43"/>
                </a:solidFill>
                <a:latin typeface="Tahoma" charset="0"/>
                <a:ea typeface="Tahoma" charset="0"/>
                <a:cs typeface="Tahoma" charset="0"/>
              </a:rPr>
              <a:t>, Industria)</a:t>
            </a:r>
            <a:endParaRPr lang="es-CO" sz="1300" b="1" dirty="0">
              <a:solidFill>
                <a:srgbClr val="4C0A43"/>
              </a:solidFill>
              <a:latin typeface="Tahoma" charset="0"/>
              <a:ea typeface="Tahoma" charset="0"/>
              <a:cs typeface="Tahoma" charset="0"/>
            </a:endParaRPr>
          </a:p>
          <a:p>
            <a:pPr marL="642366" lvl="1" indent="-285750">
              <a:buFont typeface="Wingdings" charset="2"/>
              <a:buChar char="Ø"/>
            </a:pPr>
            <a:r>
              <a:rPr lang="es-ES_tradnl" sz="1300" b="1" dirty="0">
                <a:solidFill>
                  <a:srgbClr val="4C0A43"/>
                </a:solidFill>
                <a:latin typeface="Tahoma" charset="0"/>
                <a:ea typeface="Tahoma" charset="0"/>
                <a:cs typeface="Tahoma" charset="0"/>
              </a:rPr>
              <a:t>Incentivar el emprendimiento, generar modelos de negocio</a:t>
            </a:r>
          </a:p>
          <a:p>
            <a:pPr marL="642366" lvl="1" indent="-285750">
              <a:buFont typeface="Wingdings" charset="2"/>
              <a:buChar char="Ø"/>
            </a:pPr>
            <a:r>
              <a:rPr lang="es-ES_tradnl" sz="1300" b="1" dirty="0">
                <a:solidFill>
                  <a:srgbClr val="4C0A43"/>
                </a:solidFill>
                <a:latin typeface="Tahoma" charset="0"/>
                <a:ea typeface="Tahoma" charset="0"/>
                <a:cs typeface="Tahoma" charset="0"/>
              </a:rPr>
              <a:t>Generación de capacidades en procesamiento de datos</a:t>
            </a:r>
          </a:p>
        </p:txBody>
      </p:sp>
      <p:sp>
        <p:nvSpPr>
          <p:cNvPr id="17" name="Hexágono 4"/>
          <p:cNvSpPr txBox="1"/>
          <p:nvPr/>
        </p:nvSpPr>
        <p:spPr>
          <a:xfrm>
            <a:off x="6967031" y="1147140"/>
            <a:ext cx="1341703" cy="1282174"/>
          </a:xfrm>
          <a:prstGeom prst="rect">
            <a:avLst/>
          </a:prstGeom>
          <a:noFill/>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1910" tIns="41910" rIns="41910" bIns="41910" numCol="1" spcCol="1270" anchor="ctr" anchorCtr="0">
            <a:noAutofit/>
          </a:bodyPr>
          <a:lstStyle/>
          <a:p>
            <a:pPr marL="0" lvl="0" indent="0" algn="r" defTabSz="488950">
              <a:lnSpc>
                <a:spcPct val="90000"/>
              </a:lnSpc>
              <a:spcBef>
                <a:spcPct val="0"/>
              </a:spcBef>
              <a:spcAft>
                <a:spcPct val="35000"/>
              </a:spcAft>
              <a:buNone/>
            </a:pPr>
            <a:r>
              <a:rPr lang="es-ES" sz="1800" b="1" kern="1200" dirty="0">
                <a:solidFill>
                  <a:schemeClr val="bg1"/>
                </a:solidFill>
                <a:latin typeface="Tahoma" charset="0"/>
                <a:ea typeface="Tahoma" charset="0"/>
                <a:cs typeface="Tahoma" charset="0"/>
              </a:rPr>
              <a:t>Consumo cultural de contenidos digitales </a:t>
            </a:r>
          </a:p>
        </p:txBody>
      </p:sp>
      <p:grpSp>
        <p:nvGrpSpPr>
          <p:cNvPr id="20" name="Agrupar 19"/>
          <p:cNvGrpSpPr/>
          <p:nvPr/>
        </p:nvGrpSpPr>
        <p:grpSpPr>
          <a:xfrm>
            <a:off x="0" y="4764633"/>
            <a:ext cx="9144000" cy="938435"/>
            <a:chOff x="0" y="4776564"/>
            <a:chExt cx="9144000" cy="938435"/>
          </a:xfrm>
        </p:grpSpPr>
        <p:sp>
          <p:nvSpPr>
            <p:cNvPr id="21" name="Rectángulo 20"/>
            <p:cNvSpPr/>
            <p:nvPr/>
          </p:nvSpPr>
          <p:spPr>
            <a:xfrm>
              <a:off x="0" y="5067300"/>
              <a:ext cx="9144000" cy="6476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pic>
          <p:nvPicPr>
            <p:cNvPr id="22" name="5 Imagen"/>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4776564"/>
              <a:ext cx="9144000" cy="565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3" name="Imagen 5"/>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435600" y="5208588"/>
              <a:ext cx="3240088" cy="415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Tree>
    <p:extLst>
      <p:ext uri="{BB962C8B-B14F-4D97-AF65-F5344CB8AC3E}">
        <p14:creationId xmlns:p14="http://schemas.microsoft.com/office/powerpoint/2010/main" val="40783530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0" y="0"/>
            <a:ext cx="9144000" cy="53170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grpSp>
        <p:nvGrpSpPr>
          <p:cNvPr id="11" name="Agrupar 10"/>
          <p:cNvGrpSpPr/>
          <p:nvPr/>
        </p:nvGrpSpPr>
        <p:grpSpPr>
          <a:xfrm>
            <a:off x="0" y="4751933"/>
            <a:ext cx="9144000" cy="938435"/>
            <a:chOff x="0" y="4776564"/>
            <a:chExt cx="9144000" cy="938435"/>
          </a:xfrm>
        </p:grpSpPr>
        <p:sp>
          <p:nvSpPr>
            <p:cNvPr id="12" name="Rectángulo 11"/>
            <p:cNvSpPr/>
            <p:nvPr/>
          </p:nvSpPr>
          <p:spPr>
            <a:xfrm>
              <a:off x="0" y="5067300"/>
              <a:ext cx="9144000" cy="6476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pic>
          <p:nvPicPr>
            <p:cNvPr id="13" name="5 Imagen"/>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4776564"/>
              <a:ext cx="9144000" cy="565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4" name="Imagen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435600" y="5208588"/>
              <a:ext cx="3240088" cy="415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pic>
        <p:nvPicPr>
          <p:cNvPr id="7" name="Imagen 6"/>
          <p:cNvPicPr>
            <a:picLocks noChangeAspect="1"/>
          </p:cNvPicPr>
          <p:nvPr/>
        </p:nvPicPr>
        <p:blipFill>
          <a:blip r:embed="rId5"/>
          <a:stretch>
            <a:fillRect/>
          </a:stretch>
        </p:blipFill>
        <p:spPr>
          <a:xfrm>
            <a:off x="1816659" y="945333"/>
            <a:ext cx="5762946" cy="3735956"/>
          </a:xfrm>
          <a:prstGeom prst="rect">
            <a:avLst/>
          </a:prstGeom>
        </p:spPr>
      </p:pic>
      <p:sp>
        <p:nvSpPr>
          <p:cNvPr id="15" name="Rectángulo 14"/>
          <p:cNvSpPr/>
          <p:nvPr/>
        </p:nvSpPr>
        <p:spPr>
          <a:xfrm>
            <a:off x="0" y="0"/>
            <a:ext cx="9144000" cy="775223"/>
          </a:xfrm>
          <a:prstGeom prst="rect">
            <a:avLst/>
          </a:prstGeom>
          <a:solidFill>
            <a:srgbClr val="65015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16" name="Rectángulo 15"/>
          <p:cNvSpPr/>
          <p:nvPr/>
        </p:nvSpPr>
        <p:spPr>
          <a:xfrm>
            <a:off x="164758" y="129023"/>
            <a:ext cx="8378377" cy="492443"/>
          </a:xfrm>
          <a:prstGeom prst="rect">
            <a:avLst/>
          </a:prstGeom>
        </p:spPr>
        <p:txBody>
          <a:bodyPr wrap="square">
            <a:spAutoFit/>
          </a:bodyPr>
          <a:lstStyle/>
          <a:p>
            <a:pPr lvl="0"/>
            <a:r>
              <a:rPr lang="es-ES_tradnl" sz="2600" b="1" dirty="0" err="1">
                <a:solidFill>
                  <a:schemeClr val="bg1"/>
                </a:solidFill>
                <a:latin typeface="Verdana" charset="0"/>
                <a:ea typeface="Verdana" charset="0"/>
                <a:cs typeface="Verdana" charset="0"/>
              </a:rPr>
              <a:t>Econom</a:t>
            </a:r>
            <a:r>
              <a:rPr lang="es-ES" sz="2600" b="1" dirty="0" err="1">
                <a:solidFill>
                  <a:schemeClr val="bg1"/>
                </a:solidFill>
                <a:latin typeface="Verdana" charset="0"/>
                <a:ea typeface="Verdana" charset="0"/>
                <a:cs typeface="Verdana" charset="0"/>
              </a:rPr>
              <a:t>ía</a:t>
            </a:r>
            <a:r>
              <a:rPr lang="es-ES" sz="2600" b="1" dirty="0">
                <a:solidFill>
                  <a:schemeClr val="bg1"/>
                </a:solidFill>
                <a:latin typeface="Verdana" charset="0"/>
                <a:ea typeface="Verdana" charset="0"/>
                <a:cs typeface="Verdana" charset="0"/>
              </a:rPr>
              <a:t> Digital</a:t>
            </a:r>
            <a:endParaRPr lang="es-ES_tradnl" sz="2600" b="1" dirty="0">
              <a:solidFill>
                <a:schemeClr val="bg1"/>
              </a:solidFill>
              <a:latin typeface="Verdana" charset="0"/>
              <a:ea typeface="Verdana" charset="0"/>
              <a:cs typeface="Verdana" charset="0"/>
            </a:endParaRPr>
          </a:p>
        </p:txBody>
      </p:sp>
    </p:spTree>
    <p:extLst>
      <p:ext uri="{BB962C8B-B14F-4D97-AF65-F5344CB8AC3E}">
        <p14:creationId xmlns:p14="http://schemas.microsoft.com/office/powerpoint/2010/main" val="260460562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ángulo 27"/>
          <p:cNvSpPr/>
          <p:nvPr/>
        </p:nvSpPr>
        <p:spPr>
          <a:xfrm>
            <a:off x="0" y="0"/>
            <a:ext cx="9144000" cy="775223"/>
          </a:xfrm>
          <a:prstGeom prst="rect">
            <a:avLst/>
          </a:prstGeom>
          <a:solidFill>
            <a:srgbClr val="65015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11" name="Rectángulo 10"/>
          <p:cNvSpPr/>
          <p:nvPr/>
        </p:nvSpPr>
        <p:spPr>
          <a:xfrm>
            <a:off x="1944977" y="1219886"/>
            <a:ext cx="2121965" cy="5794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CO" sz="1400" b="1" dirty="0">
                <a:solidFill>
                  <a:schemeClr val="bg2">
                    <a:lumMod val="25000"/>
                  </a:schemeClr>
                </a:solidFill>
                <a:latin typeface="Tahoma" charset="0"/>
                <a:ea typeface="Tahoma" charset="0"/>
                <a:cs typeface="Tahoma" charset="0"/>
              </a:rPr>
              <a:t>Retos de apertura: todas las cadenas productivas</a:t>
            </a:r>
          </a:p>
        </p:txBody>
      </p:sp>
      <p:sp>
        <p:nvSpPr>
          <p:cNvPr id="12" name="Rectángulo 11"/>
          <p:cNvSpPr/>
          <p:nvPr/>
        </p:nvSpPr>
        <p:spPr>
          <a:xfrm>
            <a:off x="5841333" y="3073258"/>
            <a:ext cx="2513490" cy="5794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CO" sz="1400" b="1" dirty="0">
                <a:solidFill>
                  <a:schemeClr val="bg2">
                    <a:lumMod val="25000"/>
                  </a:schemeClr>
                </a:solidFill>
                <a:latin typeface="Tahoma" charset="0"/>
                <a:ea typeface="Tahoma" charset="0"/>
                <a:cs typeface="Tahoma" charset="0"/>
              </a:rPr>
              <a:t>Uso de datos desde la ciudadanía en territorio</a:t>
            </a:r>
          </a:p>
        </p:txBody>
      </p:sp>
      <p:sp>
        <p:nvSpPr>
          <p:cNvPr id="13" name="Rectángulo 12"/>
          <p:cNvSpPr/>
          <p:nvPr/>
        </p:nvSpPr>
        <p:spPr>
          <a:xfrm>
            <a:off x="1944977" y="2610478"/>
            <a:ext cx="2410047" cy="5794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CO" sz="1400" b="1" dirty="0">
                <a:solidFill>
                  <a:schemeClr val="bg2">
                    <a:lumMod val="25000"/>
                  </a:schemeClr>
                </a:solidFill>
                <a:latin typeface="Tahoma" charset="0"/>
                <a:ea typeface="Tahoma" charset="0"/>
                <a:cs typeface="Tahoma" charset="0"/>
              </a:rPr>
              <a:t>Información en tiempo real sobre insumos</a:t>
            </a:r>
          </a:p>
        </p:txBody>
      </p:sp>
      <p:sp>
        <p:nvSpPr>
          <p:cNvPr id="14" name="Rectángulo 13"/>
          <p:cNvSpPr/>
          <p:nvPr/>
        </p:nvSpPr>
        <p:spPr>
          <a:xfrm>
            <a:off x="5841333" y="1479164"/>
            <a:ext cx="3282864" cy="79664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CO" sz="1400" b="1" dirty="0">
                <a:solidFill>
                  <a:schemeClr val="bg2">
                    <a:lumMod val="25000"/>
                  </a:schemeClr>
                </a:solidFill>
                <a:latin typeface="Tahoma" charset="0"/>
                <a:ea typeface="Tahoma" charset="0"/>
                <a:cs typeface="Tahoma" charset="0"/>
              </a:rPr>
              <a:t>Retos en estructuración.  Información interoperable de los sistemas de información fruto del Acuerdo de paz</a:t>
            </a:r>
          </a:p>
        </p:txBody>
      </p:sp>
      <p:sp>
        <p:nvSpPr>
          <p:cNvPr id="15" name="Rectángulo 14"/>
          <p:cNvSpPr/>
          <p:nvPr/>
        </p:nvSpPr>
        <p:spPr>
          <a:xfrm>
            <a:off x="1899193" y="3813167"/>
            <a:ext cx="1992830" cy="73915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CO" sz="1400" b="1" dirty="0">
                <a:solidFill>
                  <a:schemeClr val="bg2">
                    <a:lumMod val="25000"/>
                  </a:schemeClr>
                </a:solidFill>
                <a:latin typeface="Tahoma" charset="0"/>
                <a:ea typeface="Tahoma" charset="0"/>
                <a:cs typeface="Tahoma" charset="0"/>
              </a:rPr>
              <a:t>Usos agropecuarios del suelo</a:t>
            </a:r>
          </a:p>
        </p:txBody>
      </p:sp>
      <p:pic>
        <p:nvPicPr>
          <p:cNvPr id="16" name="Imagen 15" descr="ic3.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4608422" y="1365522"/>
            <a:ext cx="1055306" cy="1055306"/>
          </a:xfrm>
          <a:prstGeom prst="rect">
            <a:avLst/>
          </a:prstGeom>
        </p:spPr>
      </p:pic>
      <p:pic>
        <p:nvPicPr>
          <p:cNvPr id="21" name="Imagen 20" descr="ic4.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696340" y="3646681"/>
            <a:ext cx="1055306" cy="1055306"/>
          </a:xfrm>
          <a:prstGeom prst="rect">
            <a:avLst/>
          </a:prstGeom>
        </p:spPr>
      </p:pic>
      <p:grpSp>
        <p:nvGrpSpPr>
          <p:cNvPr id="22" name="Agrupar 21"/>
          <p:cNvGrpSpPr/>
          <p:nvPr/>
        </p:nvGrpSpPr>
        <p:grpSpPr>
          <a:xfrm>
            <a:off x="0" y="4764633"/>
            <a:ext cx="9144000" cy="938435"/>
            <a:chOff x="0" y="4776564"/>
            <a:chExt cx="9144000" cy="938435"/>
          </a:xfrm>
        </p:grpSpPr>
        <p:sp>
          <p:nvSpPr>
            <p:cNvPr id="23" name="Rectángulo 22"/>
            <p:cNvSpPr/>
            <p:nvPr/>
          </p:nvSpPr>
          <p:spPr>
            <a:xfrm>
              <a:off x="0" y="5067300"/>
              <a:ext cx="9144000" cy="6476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pic>
          <p:nvPicPr>
            <p:cNvPr id="24" name="5 Imagen"/>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0" y="4776564"/>
              <a:ext cx="9144000" cy="565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5" name="Imagen 5"/>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435600" y="5208588"/>
              <a:ext cx="3240088" cy="415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pic>
        <p:nvPicPr>
          <p:cNvPr id="6" name="Imagen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608422" y="2882719"/>
            <a:ext cx="1086759" cy="1086759"/>
          </a:xfrm>
          <a:prstGeom prst="rect">
            <a:avLst/>
          </a:prstGeom>
        </p:spPr>
      </p:pic>
      <p:pic>
        <p:nvPicPr>
          <p:cNvPr id="7" name="Imagen 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96340" y="2338411"/>
            <a:ext cx="1086759" cy="1086759"/>
          </a:xfrm>
          <a:prstGeom prst="rect">
            <a:avLst/>
          </a:prstGeom>
        </p:spPr>
      </p:pic>
      <p:pic>
        <p:nvPicPr>
          <p:cNvPr id="8" name="Imagen 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80613" y="1027927"/>
            <a:ext cx="1086759" cy="1086759"/>
          </a:xfrm>
          <a:prstGeom prst="rect">
            <a:avLst/>
          </a:prstGeom>
        </p:spPr>
      </p:pic>
      <p:sp>
        <p:nvSpPr>
          <p:cNvPr id="26" name="CuadroTexto 25"/>
          <p:cNvSpPr txBox="1"/>
          <p:nvPr/>
        </p:nvSpPr>
        <p:spPr>
          <a:xfrm>
            <a:off x="139569" y="-78829"/>
            <a:ext cx="9013779" cy="709793"/>
          </a:xfrm>
          <a:prstGeom prst="rect">
            <a:avLst/>
          </a:prstGeom>
        </p:spPr>
        <p:txBody>
          <a:bodyPr vert="horz" lIns="91440" tIns="45720" rIns="91440" bIns="45720" rtlCol="0" anchor="b">
            <a:noAutofit/>
          </a:bodyPr>
          <a:lstStyle>
            <a:defPPr>
              <a:defRPr lang="es-ES_tradnl"/>
            </a:defPPr>
            <a:lvl1pPr defTabSz="685800">
              <a:lnSpc>
                <a:spcPct val="90000"/>
              </a:lnSpc>
              <a:spcBef>
                <a:spcPct val="0"/>
              </a:spcBef>
              <a:buNone/>
              <a:defRPr sz="3600">
                <a:solidFill>
                  <a:schemeClr val="bg1"/>
                </a:solidFill>
                <a:latin typeface="Bebas Neue" charset="0"/>
                <a:ea typeface="Bebas Neue" charset="0"/>
                <a:cs typeface="Bebas Neue" charset="0"/>
              </a:defRPr>
            </a:lvl1pPr>
          </a:lstStyle>
          <a:p>
            <a:r>
              <a:rPr lang="es-CO" sz="2400" b="1" dirty="0">
                <a:latin typeface="Verdana" charset="0"/>
                <a:ea typeface="Verdana" charset="0"/>
                <a:cs typeface="Verdana" charset="0"/>
              </a:rPr>
              <a:t>Desafios de los Datos Abiertos</a:t>
            </a:r>
            <a:endParaRPr lang="es-ES_tradnl" sz="2400" b="1" dirty="0">
              <a:latin typeface="Verdana" charset="0"/>
              <a:ea typeface="Verdana" charset="0"/>
              <a:cs typeface="Verdana" charset="0"/>
            </a:endParaRPr>
          </a:p>
        </p:txBody>
      </p:sp>
    </p:spTree>
    <p:extLst>
      <p:ext uri="{BB962C8B-B14F-4D97-AF65-F5344CB8AC3E}">
        <p14:creationId xmlns:p14="http://schemas.microsoft.com/office/powerpoint/2010/main" val="193478072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ángulo 11"/>
          <p:cNvSpPr/>
          <p:nvPr/>
        </p:nvSpPr>
        <p:spPr>
          <a:xfrm>
            <a:off x="0" y="0"/>
            <a:ext cx="9144000" cy="775223"/>
          </a:xfrm>
          <a:prstGeom prst="rect">
            <a:avLst/>
          </a:prstGeom>
          <a:solidFill>
            <a:srgbClr val="65015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9" name="CuadroTexto 8"/>
          <p:cNvSpPr txBox="1"/>
          <p:nvPr/>
        </p:nvSpPr>
        <p:spPr>
          <a:xfrm>
            <a:off x="166777" y="235556"/>
            <a:ext cx="7917523" cy="772519"/>
          </a:xfrm>
          <a:prstGeom prst="rect">
            <a:avLst/>
          </a:prstGeom>
          <a:noFill/>
        </p:spPr>
        <p:txBody>
          <a:bodyPr wrap="square" rtlCol="0">
            <a:spAutoFit/>
          </a:bodyPr>
          <a:lstStyle/>
          <a:p>
            <a:pPr>
              <a:lnSpc>
                <a:spcPct val="70000"/>
              </a:lnSpc>
            </a:pPr>
            <a:r>
              <a:rPr lang="es-ES" sz="2600" b="1" dirty="0">
                <a:solidFill>
                  <a:schemeClr val="bg1"/>
                </a:solidFill>
                <a:latin typeface="Verdana" charset="0"/>
                <a:ea typeface="Verdana" charset="0"/>
                <a:cs typeface="Verdana" charset="0"/>
              </a:rPr>
              <a:t>Emprende con Datos </a:t>
            </a:r>
          </a:p>
          <a:p>
            <a:endParaRPr lang="es-ES_tradnl" sz="2600" b="1" dirty="0">
              <a:solidFill>
                <a:schemeClr val="bg1"/>
              </a:solidFill>
              <a:latin typeface="Verdana" charset="0"/>
              <a:ea typeface="Verdana" charset="0"/>
              <a:cs typeface="Verdana" charset="0"/>
            </a:endParaRPr>
          </a:p>
        </p:txBody>
      </p:sp>
      <p:sp>
        <p:nvSpPr>
          <p:cNvPr id="2" name="Rectángulo 1"/>
          <p:cNvSpPr/>
          <p:nvPr/>
        </p:nvSpPr>
        <p:spPr>
          <a:xfrm>
            <a:off x="2873845" y="887223"/>
            <a:ext cx="2850267" cy="524503"/>
          </a:xfrm>
          <a:prstGeom prst="rect">
            <a:avLst/>
          </a:prstGeom>
        </p:spPr>
        <p:txBody>
          <a:bodyPr wrap="none">
            <a:spAutoFit/>
          </a:bodyPr>
          <a:lstStyle/>
          <a:p>
            <a:r>
              <a:rPr lang="es-CO" dirty="0">
                <a:solidFill>
                  <a:srgbClr val="941651"/>
                </a:solidFill>
                <a:latin typeface="Tahoma" charset="0"/>
                <a:ea typeface="Tahoma" charset="0"/>
                <a:cs typeface="Tahoma" charset="0"/>
                <a:hlinkClick r:id="rId3"/>
              </a:rPr>
              <a:t>http://emprendecondatos.gov.co/</a:t>
            </a:r>
            <a:endParaRPr lang="es-CO" dirty="0">
              <a:solidFill>
                <a:srgbClr val="941651"/>
              </a:solidFill>
              <a:latin typeface="Tahoma" charset="0"/>
              <a:ea typeface="Tahoma" charset="0"/>
              <a:cs typeface="Tahoma" charset="0"/>
            </a:endParaRPr>
          </a:p>
          <a:p>
            <a:endParaRPr lang="es-CO" dirty="0">
              <a:solidFill>
                <a:srgbClr val="941651"/>
              </a:solidFill>
              <a:latin typeface="Tahoma" charset="0"/>
              <a:ea typeface="Tahoma" charset="0"/>
              <a:cs typeface="Tahoma" charset="0"/>
            </a:endParaRPr>
          </a:p>
        </p:txBody>
      </p:sp>
      <p:grpSp>
        <p:nvGrpSpPr>
          <p:cNvPr id="6" name="Agrupar 5"/>
          <p:cNvGrpSpPr/>
          <p:nvPr/>
        </p:nvGrpSpPr>
        <p:grpSpPr>
          <a:xfrm>
            <a:off x="0" y="4764633"/>
            <a:ext cx="9144000" cy="938435"/>
            <a:chOff x="0" y="4776564"/>
            <a:chExt cx="9144000" cy="938435"/>
          </a:xfrm>
        </p:grpSpPr>
        <p:sp>
          <p:nvSpPr>
            <p:cNvPr id="8" name="Rectángulo 7"/>
            <p:cNvSpPr/>
            <p:nvPr/>
          </p:nvSpPr>
          <p:spPr>
            <a:xfrm>
              <a:off x="0" y="5067300"/>
              <a:ext cx="9144000" cy="6476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pic>
          <p:nvPicPr>
            <p:cNvPr id="10" name="5 Imagen"/>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4776564"/>
              <a:ext cx="9144000" cy="565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 name="Imagen 5"/>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435600" y="5208588"/>
              <a:ext cx="3240088" cy="415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pic>
        <p:nvPicPr>
          <p:cNvPr id="3" name="Imagen 2"/>
          <p:cNvPicPr>
            <a:picLocks noChangeAspect="1"/>
          </p:cNvPicPr>
          <p:nvPr/>
        </p:nvPicPr>
        <p:blipFill>
          <a:blip r:embed="rId6">
            <a:clrChange>
              <a:clrFrom>
                <a:srgbClr val="FFFFFF"/>
              </a:clrFrom>
              <a:clrTo>
                <a:srgbClr val="FFFFFF">
                  <a:alpha val="0"/>
                </a:srgbClr>
              </a:clrTo>
            </a:clrChange>
          </a:blip>
          <a:stretch>
            <a:fillRect/>
          </a:stretch>
        </p:blipFill>
        <p:spPr>
          <a:xfrm>
            <a:off x="591388" y="1243632"/>
            <a:ext cx="8084300" cy="3521002"/>
          </a:xfrm>
          <a:prstGeom prst="rect">
            <a:avLst/>
          </a:prstGeom>
        </p:spPr>
      </p:pic>
    </p:spTree>
    <p:extLst>
      <p:ext uri="{BB962C8B-B14F-4D97-AF65-F5344CB8AC3E}">
        <p14:creationId xmlns:p14="http://schemas.microsoft.com/office/powerpoint/2010/main" val="231603737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3"/>
          <a:stretch>
            <a:fillRect/>
          </a:stretch>
        </p:blipFill>
        <p:spPr>
          <a:xfrm>
            <a:off x="0" y="-1"/>
            <a:ext cx="9144000" cy="6230319"/>
          </a:xfrm>
          <a:prstGeom prst="rect">
            <a:avLst/>
          </a:prstGeom>
        </p:spPr>
      </p:pic>
      <p:sp>
        <p:nvSpPr>
          <p:cNvPr id="6" name="Rectángulo 5"/>
          <p:cNvSpPr/>
          <p:nvPr/>
        </p:nvSpPr>
        <p:spPr>
          <a:xfrm>
            <a:off x="0" y="0"/>
            <a:ext cx="9144000" cy="5329783"/>
          </a:xfrm>
          <a:prstGeom prst="rect">
            <a:avLst/>
          </a:prstGeom>
          <a:solidFill>
            <a:srgbClr val="4C0A43">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solidFill>
                <a:schemeClr val="bg2">
                  <a:lumMod val="10000"/>
                </a:schemeClr>
              </a:solidFill>
            </a:endParaRPr>
          </a:p>
        </p:txBody>
      </p:sp>
      <p:sp>
        <p:nvSpPr>
          <p:cNvPr id="2" name="Rectángulo 1"/>
          <p:cNvSpPr/>
          <p:nvPr/>
        </p:nvSpPr>
        <p:spPr>
          <a:xfrm>
            <a:off x="1" y="-1"/>
            <a:ext cx="4060556" cy="5047209"/>
          </a:xfrm>
          <a:prstGeom prst="rect">
            <a:avLst/>
          </a:prstGeom>
          <a:solidFill>
            <a:srgbClr val="941651">
              <a:alpha val="7294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7" name="CuadroTexto 6"/>
          <p:cNvSpPr txBox="1"/>
          <p:nvPr/>
        </p:nvSpPr>
        <p:spPr>
          <a:xfrm>
            <a:off x="4490113" y="4130"/>
            <a:ext cx="4653887" cy="830997"/>
          </a:xfrm>
          <a:prstGeom prst="rect">
            <a:avLst/>
          </a:prstGeom>
          <a:solidFill>
            <a:srgbClr val="4C0A43">
              <a:alpha val="74118"/>
            </a:srgbClr>
          </a:solidFill>
        </p:spPr>
        <p:txBody>
          <a:bodyPr wrap="square" rtlCol="0">
            <a:spAutoFit/>
          </a:bodyPr>
          <a:lstStyle/>
          <a:p>
            <a:pPr algn="ctr"/>
            <a:r>
              <a:rPr lang="es-CO" sz="2400" b="1">
                <a:solidFill>
                  <a:schemeClr val="bg1"/>
                </a:solidFill>
                <a:latin typeface="Verdana" charset="0"/>
                <a:ea typeface="Verdana" charset="0"/>
                <a:cs typeface="Verdana" charset="0"/>
              </a:rPr>
              <a:t>Datos para </a:t>
            </a:r>
            <a:r>
              <a:rPr lang="es-CO" sz="2400" b="1" dirty="0">
                <a:solidFill>
                  <a:schemeClr val="bg1"/>
                </a:solidFill>
                <a:latin typeface="Verdana" charset="0"/>
                <a:ea typeface="Verdana" charset="0"/>
                <a:cs typeface="Verdana" charset="0"/>
              </a:rPr>
              <a:t>un</a:t>
            </a:r>
          </a:p>
          <a:p>
            <a:pPr algn="ctr"/>
            <a:r>
              <a:rPr lang="es-CO" sz="2400" b="1" dirty="0">
                <a:solidFill>
                  <a:schemeClr val="bg1"/>
                </a:solidFill>
                <a:latin typeface="Verdana" charset="0"/>
                <a:ea typeface="Verdana" charset="0"/>
                <a:cs typeface="Verdana" charset="0"/>
              </a:rPr>
              <a:t> campo en Paz</a:t>
            </a:r>
          </a:p>
        </p:txBody>
      </p:sp>
      <p:sp>
        <p:nvSpPr>
          <p:cNvPr id="15" name="Rectángulo 14"/>
          <p:cNvSpPr/>
          <p:nvPr/>
        </p:nvSpPr>
        <p:spPr>
          <a:xfrm>
            <a:off x="300251" y="3568463"/>
            <a:ext cx="3565941" cy="5373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Ø"/>
            </a:pPr>
            <a:r>
              <a:rPr lang="es-CO" sz="1600" dirty="0">
                <a:solidFill>
                  <a:schemeClr val="bg1"/>
                </a:solidFill>
              </a:rPr>
              <a:t>Sistema general  de Información Catastral, integral  y multipropósito</a:t>
            </a:r>
          </a:p>
        </p:txBody>
      </p:sp>
      <p:sp>
        <p:nvSpPr>
          <p:cNvPr id="16" name="Rectángulo 15"/>
          <p:cNvSpPr/>
          <p:nvPr/>
        </p:nvSpPr>
        <p:spPr>
          <a:xfrm>
            <a:off x="300251" y="4211135"/>
            <a:ext cx="3565941" cy="44710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Ø"/>
            </a:pPr>
            <a:r>
              <a:rPr lang="es-CO" sz="1600" dirty="0">
                <a:solidFill>
                  <a:schemeClr val="bg1"/>
                </a:solidFill>
              </a:rPr>
              <a:t>Programa de Desarrollo con Enfoque Territorial </a:t>
            </a:r>
          </a:p>
        </p:txBody>
      </p:sp>
      <p:sp>
        <p:nvSpPr>
          <p:cNvPr id="17" name="Rectángulo 16"/>
          <p:cNvSpPr/>
          <p:nvPr/>
        </p:nvSpPr>
        <p:spPr>
          <a:xfrm>
            <a:off x="300251" y="1009131"/>
            <a:ext cx="3565941" cy="51847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Ø"/>
            </a:pPr>
            <a:r>
              <a:rPr lang="es-CO" sz="1600" dirty="0">
                <a:solidFill>
                  <a:schemeClr val="bg1"/>
                </a:solidFill>
              </a:rPr>
              <a:t>Planes Nacionales para la Reforma Integral </a:t>
            </a:r>
          </a:p>
        </p:txBody>
      </p:sp>
      <p:sp>
        <p:nvSpPr>
          <p:cNvPr id="18" name="Rectángulo 17"/>
          <p:cNvSpPr/>
          <p:nvPr/>
        </p:nvSpPr>
        <p:spPr>
          <a:xfrm>
            <a:off x="300251" y="346009"/>
            <a:ext cx="3565941" cy="5629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Ø"/>
            </a:pPr>
            <a:r>
              <a:rPr lang="es-CO" sz="1600" dirty="0">
                <a:solidFill>
                  <a:schemeClr val="bg1"/>
                </a:solidFill>
              </a:rPr>
              <a:t>Plan Nacional de Fomento a la economía solidaria y cooperativa rural </a:t>
            </a:r>
          </a:p>
        </p:txBody>
      </p:sp>
      <p:sp>
        <p:nvSpPr>
          <p:cNvPr id="19" name="Rectángulo 18"/>
          <p:cNvSpPr/>
          <p:nvPr/>
        </p:nvSpPr>
        <p:spPr>
          <a:xfrm>
            <a:off x="300251" y="1621413"/>
            <a:ext cx="3565941" cy="5784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Ø"/>
            </a:pPr>
            <a:r>
              <a:rPr lang="es-CO" sz="1600" dirty="0">
                <a:solidFill>
                  <a:schemeClr val="bg1"/>
                </a:solidFill>
              </a:rPr>
              <a:t>Plan Nacional de asistencia integral técnica, tecnológica y de impulso a la investigación</a:t>
            </a:r>
          </a:p>
        </p:txBody>
      </p:sp>
      <p:sp>
        <p:nvSpPr>
          <p:cNvPr id="20" name="Rectángulo 19"/>
          <p:cNvSpPr/>
          <p:nvPr/>
        </p:nvSpPr>
        <p:spPr>
          <a:xfrm>
            <a:off x="324134" y="3097651"/>
            <a:ext cx="3565941" cy="35847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Ø"/>
            </a:pPr>
            <a:r>
              <a:rPr lang="es-CO" sz="1600" dirty="0">
                <a:solidFill>
                  <a:schemeClr val="bg1"/>
                </a:solidFill>
              </a:rPr>
              <a:t>Sistema de información de precios regionales</a:t>
            </a:r>
          </a:p>
        </p:txBody>
      </p:sp>
      <p:sp>
        <p:nvSpPr>
          <p:cNvPr id="21" name="Rectángulo 20"/>
          <p:cNvSpPr/>
          <p:nvPr/>
        </p:nvSpPr>
        <p:spPr>
          <a:xfrm>
            <a:off x="300251" y="2289236"/>
            <a:ext cx="3565941" cy="7157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Ø"/>
            </a:pPr>
            <a:r>
              <a:rPr lang="es-CO" sz="1600" dirty="0">
                <a:solidFill>
                  <a:schemeClr val="bg1"/>
                </a:solidFill>
              </a:rPr>
              <a:t>Sistema para la garantía progresiva del derecho a la alimentación </a:t>
            </a:r>
          </a:p>
        </p:txBody>
      </p:sp>
      <p:grpSp>
        <p:nvGrpSpPr>
          <p:cNvPr id="12" name="Agrupar 11"/>
          <p:cNvGrpSpPr/>
          <p:nvPr/>
        </p:nvGrpSpPr>
        <p:grpSpPr>
          <a:xfrm>
            <a:off x="0" y="4764633"/>
            <a:ext cx="9144000" cy="938435"/>
            <a:chOff x="0" y="4776564"/>
            <a:chExt cx="9144000" cy="938435"/>
          </a:xfrm>
        </p:grpSpPr>
        <p:sp>
          <p:nvSpPr>
            <p:cNvPr id="13" name="Rectángulo 12"/>
            <p:cNvSpPr/>
            <p:nvPr/>
          </p:nvSpPr>
          <p:spPr>
            <a:xfrm>
              <a:off x="0" y="5067300"/>
              <a:ext cx="9144000" cy="6476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pic>
          <p:nvPicPr>
            <p:cNvPr id="14" name="5 Imagen"/>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4776564"/>
              <a:ext cx="9144000" cy="565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2" name="Imagen 5"/>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435600" y="5208588"/>
              <a:ext cx="3240088" cy="415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23" name="CuadroTexto 22"/>
          <p:cNvSpPr txBox="1"/>
          <p:nvPr/>
        </p:nvSpPr>
        <p:spPr>
          <a:xfrm>
            <a:off x="4498498" y="4528119"/>
            <a:ext cx="4641946" cy="461665"/>
          </a:xfrm>
          <a:prstGeom prst="rect">
            <a:avLst/>
          </a:prstGeom>
          <a:solidFill>
            <a:srgbClr val="4C0A43">
              <a:alpha val="74118"/>
            </a:srgbClr>
          </a:solidFill>
        </p:spPr>
        <p:txBody>
          <a:bodyPr wrap="square" rtlCol="0">
            <a:spAutoFit/>
          </a:bodyPr>
          <a:lstStyle/>
          <a:p>
            <a:pPr algn="ctr"/>
            <a:r>
              <a:rPr lang="es-CO" sz="2400" b="1" dirty="0">
                <a:solidFill>
                  <a:schemeClr val="bg1"/>
                </a:solidFill>
                <a:latin typeface="Verdana" charset="0"/>
                <a:ea typeface="Verdana" charset="0"/>
                <a:cs typeface="Verdana" charset="0"/>
              </a:rPr>
              <a:t>Sistemas de informaci</a:t>
            </a:r>
            <a:r>
              <a:rPr lang="es-ES" sz="2400" b="1" dirty="0" err="1">
                <a:solidFill>
                  <a:schemeClr val="bg1"/>
                </a:solidFill>
                <a:latin typeface="Verdana" charset="0"/>
                <a:ea typeface="Verdana" charset="0"/>
                <a:cs typeface="Verdana" charset="0"/>
              </a:rPr>
              <a:t>ón</a:t>
            </a:r>
            <a:endParaRPr lang="es-CO" sz="2400" b="1" dirty="0">
              <a:solidFill>
                <a:schemeClr val="bg1"/>
              </a:solidFill>
              <a:latin typeface="Verdana" charset="0"/>
              <a:ea typeface="Verdana" charset="0"/>
              <a:cs typeface="Verdana" charset="0"/>
            </a:endParaRPr>
          </a:p>
        </p:txBody>
      </p:sp>
    </p:spTree>
    <p:extLst>
      <p:ext uri="{BB962C8B-B14F-4D97-AF65-F5344CB8AC3E}">
        <p14:creationId xmlns:p14="http://schemas.microsoft.com/office/powerpoint/2010/main" val="205852239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ángulo 23"/>
          <p:cNvSpPr/>
          <p:nvPr/>
        </p:nvSpPr>
        <p:spPr>
          <a:xfrm>
            <a:off x="0" y="0"/>
            <a:ext cx="9144000" cy="775223"/>
          </a:xfrm>
          <a:prstGeom prst="rect">
            <a:avLst/>
          </a:prstGeom>
          <a:solidFill>
            <a:srgbClr val="65015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8" name="CuadroTexto 7"/>
          <p:cNvSpPr txBox="1"/>
          <p:nvPr/>
        </p:nvSpPr>
        <p:spPr>
          <a:xfrm>
            <a:off x="8032830" y="1817225"/>
            <a:ext cx="184731" cy="308418"/>
          </a:xfrm>
          <a:prstGeom prst="rect">
            <a:avLst/>
          </a:prstGeom>
          <a:noFill/>
        </p:spPr>
        <p:txBody>
          <a:bodyPr wrap="none" rtlCol="0">
            <a:spAutoFit/>
          </a:bodyPr>
          <a:lstStyle/>
          <a:p>
            <a:endParaRPr lang="es-ES_tradnl" dirty="0"/>
          </a:p>
        </p:txBody>
      </p:sp>
      <p:pic>
        <p:nvPicPr>
          <p:cNvPr id="10" name="Picture 2" descr="https://pbs.twimg.com/media/Cmy0u71W8AAwjfQ.jpg:lar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9764" y="989904"/>
            <a:ext cx="2764903" cy="3876287"/>
          </a:xfrm>
          <a:prstGeom prst="rect">
            <a:avLst/>
          </a:prstGeom>
          <a:noFill/>
          <a:extLst>
            <a:ext uri="{909E8E84-426E-40dd-AFC4-6F175D3DCCD1}">
              <a14:hiddenFill xmlns:a14="http://schemas.microsoft.com/office/drawing/2010/main" xmlns="">
                <a:solidFill>
                  <a:srgbClr val="FFFFFF"/>
                </a:solidFill>
              </a14:hiddenFill>
            </a:ext>
          </a:extLst>
        </p:spPr>
      </p:pic>
      <p:sp>
        <p:nvSpPr>
          <p:cNvPr id="2" name="Rectángulo 1"/>
          <p:cNvSpPr/>
          <p:nvPr/>
        </p:nvSpPr>
        <p:spPr>
          <a:xfrm>
            <a:off x="4323748" y="1027432"/>
            <a:ext cx="4820252" cy="1754326"/>
          </a:xfrm>
          <a:prstGeom prst="rect">
            <a:avLst/>
          </a:prstGeom>
        </p:spPr>
        <p:txBody>
          <a:bodyPr wrap="square">
            <a:spAutoFit/>
          </a:bodyPr>
          <a:lstStyle/>
          <a:p>
            <a:r>
              <a:rPr lang="es-ES" sz="1800" dirty="0" smtClean="0">
                <a:solidFill>
                  <a:srgbClr val="E49600"/>
                </a:solidFill>
                <a:latin typeface="Verdana" charset="0"/>
                <a:ea typeface="Verdana" charset="0"/>
                <a:cs typeface="Verdana" charset="0"/>
              </a:rPr>
              <a:t>+</a:t>
            </a:r>
            <a:r>
              <a:rPr lang="es-CO" sz="1800" b="1" dirty="0" smtClean="0">
                <a:solidFill>
                  <a:srgbClr val="E49600"/>
                </a:solidFill>
                <a:latin typeface="Verdana" charset="0"/>
                <a:ea typeface="Verdana" charset="0"/>
                <a:cs typeface="Verdana" charset="0"/>
              </a:rPr>
              <a:t>300</a:t>
            </a:r>
            <a:r>
              <a:rPr lang="es-CO" sz="1800" dirty="0" smtClean="0">
                <a:solidFill>
                  <a:srgbClr val="E49600"/>
                </a:solidFill>
                <a:latin typeface="Verdana" charset="0"/>
                <a:ea typeface="Verdana" charset="0"/>
                <a:cs typeface="Verdana" charset="0"/>
              </a:rPr>
              <a:t> </a:t>
            </a:r>
            <a:r>
              <a:rPr lang="es-CO" sz="1500" dirty="0">
                <a:solidFill>
                  <a:schemeClr val="bg1">
                    <a:lumMod val="50000"/>
                  </a:schemeClr>
                </a:solidFill>
                <a:latin typeface="Helvetica" panose="020B0604020202020204" pitchFamily="34" charset="0"/>
                <a:cs typeface="Helvetica" panose="020B0604020202020204" pitchFamily="34" charset="0"/>
              </a:rPr>
              <a:t>asistentes nacionales e internacionales </a:t>
            </a:r>
          </a:p>
          <a:p>
            <a:endParaRPr lang="es-CO" sz="1500" dirty="0">
              <a:solidFill>
                <a:schemeClr val="bg1">
                  <a:lumMod val="50000"/>
                </a:schemeClr>
              </a:solidFill>
              <a:latin typeface="Helvetica" panose="020B0604020202020204" pitchFamily="34" charset="0"/>
              <a:cs typeface="Helvetica" panose="020B0604020202020204" pitchFamily="34" charset="0"/>
            </a:endParaRPr>
          </a:p>
          <a:p>
            <a:r>
              <a:rPr lang="es-CO" sz="1500" dirty="0">
                <a:solidFill>
                  <a:schemeClr val="bg1">
                    <a:lumMod val="50000"/>
                  </a:schemeClr>
                </a:solidFill>
                <a:latin typeface="Helvetica" panose="020B0604020202020204" pitchFamily="34" charset="0"/>
                <a:cs typeface="Helvetica" panose="020B0604020202020204" pitchFamily="34" charset="0"/>
              </a:rPr>
              <a:t>Las </a:t>
            </a:r>
            <a:r>
              <a:rPr lang="es-CO" sz="1500" b="1" dirty="0">
                <a:solidFill>
                  <a:srgbClr val="E49600"/>
                </a:solidFill>
                <a:latin typeface="Helvetica" panose="020B0604020202020204" pitchFamily="34" charset="0"/>
                <a:cs typeface="Helvetica" panose="020B0604020202020204" pitchFamily="34" charset="0"/>
              </a:rPr>
              <a:t>mejores experiencias </a:t>
            </a:r>
            <a:r>
              <a:rPr lang="es-CO" sz="1500" dirty="0">
                <a:solidFill>
                  <a:schemeClr val="bg1">
                    <a:lumMod val="50000"/>
                  </a:schemeClr>
                </a:solidFill>
                <a:latin typeface="Helvetica" panose="020B0604020202020204" pitchFamily="34" charset="0"/>
                <a:cs typeface="Helvetica" panose="020B0604020202020204" pitchFamily="34" charset="0"/>
              </a:rPr>
              <a:t>de Datos Abiertos en la Región </a:t>
            </a:r>
          </a:p>
          <a:p>
            <a:endParaRPr lang="es-CO" sz="1500" dirty="0">
              <a:solidFill>
                <a:schemeClr val="bg1">
                  <a:lumMod val="50000"/>
                </a:schemeClr>
              </a:solidFill>
              <a:latin typeface="Helvetica" panose="020B0604020202020204" pitchFamily="34" charset="0"/>
              <a:cs typeface="Helvetica" panose="020B0604020202020204" pitchFamily="34" charset="0"/>
            </a:endParaRPr>
          </a:p>
          <a:p>
            <a:r>
              <a:rPr lang="es-CO" sz="1500" dirty="0">
                <a:solidFill>
                  <a:schemeClr val="bg1">
                    <a:lumMod val="50000"/>
                  </a:schemeClr>
                </a:solidFill>
                <a:latin typeface="Helvetica" panose="020B0604020202020204" pitchFamily="34" charset="0"/>
                <a:cs typeface="Helvetica" panose="020B0604020202020204" pitchFamily="34" charset="0"/>
              </a:rPr>
              <a:t>Convergen </a:t>
            </a:r>
            <a:r>
              <a:rPr lang="es-CO" sz="1500" b="1" dirty="0">
                <a:solidFill>
                  <a:srgbClr val="E49600"/>
                </a:solidFill>
                <a:latin typeface="Helvetica" panose="020B0604020202020204" pitchFamily="34" charset="0"/>
                <a:cs typeface="Helvetica" panose="020B0604020202020204" pitchFamily="34" charset="0"/>
              </a:rPr>
              <a:t>sociedad civil y Gobierno </a:t>
            </a:r>
            <a:r>
              <a:rPr lang="es-CO" sz="1500" dirty="0">
                <a:solidFill>
                  <a:schemeClr val="bg1">
                    <a:lumMod val="50000"/>
                  </a:schemeClr>
                </a:solidFill>
                <a:latin typeface="Helvetica" panose="020B0604020202020204" pitchFamily="34" charset="0"/>
                <a:cs typeface="Helvetica" panose="020B0604020202020204" pitchFamily="34" charset="0"/>
              </a:rPr>
              <a:t>en torno al tema de datos abiertos </a:t>
            </a:r>
          </a:p>
        </p:txBody>
      </p:sp>
      <p:grpSp>
        <p:nvGrpSpPr>
          <p:cNvPr id="9" name="Grupo 8"/>
          <p:cNvGrpSpPr/>
          <p:nvPr/>
        </p:nvGrpSpPr>
        <p:grpSpPr>
          <a:xfrm>
            <a:off x="6473472" y="2942224"/>
            <a:ext cx="1703677" cy="1594010"/>
            <a:chOff x="-483114" y="715188"/>
            <a:chExt cx="5128120" cy="5116164"/>
          </a:xfrm>
        </p:grpSpPr>
        <p:pic>
          <p:nvPicPr>
            <p:cNvPr id="11" name="Imagen 10" descr="Mapa de colombia-01.png"/>
            <p:cNvPicPr>
              <a:picLocks noChangeAspect="1"/>
            </p:cNvPicPr>
            <p:nvPr/>
          </p:nvPicPr>
          <p:blipFill>
            <a:blip r:embed="rId4">
              <a:duotone>
                <a:prstClr val="black"/>
                <a:srgbClr val="D9C3A5">
                  <a:tint val="50000"/>
                  <a:satMod val="180000"/>
                </a:srgbClr>
              </a:duotone>
              <a:extLst>
                <a:ext uri="{28A0092B-C50C-407E-A947-70E740481C1C}">
                  <a14:useLocalDpi xmlns:a14="http://schemas.microsoft.com/office/drawing/2010/main" val="0"/>
                </a:ext>
              </a:extLst>
            </a:blip>
            <a:stretch>
              <a:fillRect/>
            </a:stretch>
          </p:blipFill>
          <p:spPr>
            <a:xfrm>
              <a:off x="782131" y="715188"/>
              <a:ext cx="3862875" cy="5116164"/>
            </a:xfrm>
            <a:prstGeom prst="rect">
              <a:avLst/>
            </a:prstGeom>
          </p:spPr>
        </p:pic>
        <p:pic>
          <p:nvPicPr>
            <p:cNvPr id="12" name="Imagen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3114" y="2079386"/>
              <a:ext cx="5076113" cy="3136422"/>
            </a:xfrm>
            <a:prstGeom prst="rect">
              <a:avLst/>
            </a:prstGeom>
          </p:spPr>
        </p:pic>
      </p:grpSp>
      <p:grpSp>
        <p:nvGrpSpPr>
          <p:cNvPr id="3" name="Agrupar 2"/>
          <p:cNvGrpSpPr/>
          <p:nvPr/>
        </p:nvGrpSpPr>
        <p:grpSpPr>
          <a:xfrm>
            <a:off x="4657302" y="2928048"/>
            <a:ext cx="1827967" cy="1763051"/>
            <a:chOff x="4643588" y="3809574"/>
            <a:chExt cx="1827967" cy="1763051"/>
          </a:xfrm>
        </p:grpSpPr>
        <p:grpSp>
          <p:nvGrpSpPr>
            <p:cNvPr id="4" name="Grupo 3"/>
            <p:cNvGrpSpPr/>
            <p:nvPr/>
          </p:nvGrpSpPr>
          <p:grpSpPr>
            <a:xfrm>
              <a:off x="4685361" y="3809574"/>
              <a:ext cx="1774397" cy="1189244"/>
              <a:chOff x="5182109" y="1418177"/>
              <a:chExt cx="2369045" cy="1948366"/>
            </a:xfrm>
          </p:grpSpPr>
          <p:pic>
            <p:nvPicPr>
              <p:cNvPr id="14" name="Imagen 13"/>
              <p:cNvPicPr>
                <a:picLocks noChangeAspect="1"/>
              </p:cNvPicPr>
              <p:nvPr/>
            </p:nvPicPr>
            <p:blipFill>
              <a:blip r:embed="rId6"/>
              <a:stretch>
                <a:fillRect/>
              </a:stretch>
            </p:blipFill>
            <p:spPr>
              <a:xfrm>
                <a:off x="5186213" y="2747153"/>
                <a:ext cx="2364941" cy="619390"/>
              </a:xfrm>
              <a:prstGeom prst="rect">
                <a:avLst/>
              </a:prstGeom>
            </p:spPr>
          </p:pic>
          <p:pic>
            <p:nvPicPr>
              <p:cNvPr id="15" name="Imagen 14"/>
              <p:cNvPicPr>
                <a:picLocks noChangeAspect="1"/>
              </p:cNvPicPr>
              <p:nvPr/>
            </p:nvPicPr>
            <p:blipFill>
              <a:blip r:embed="rId7"/>
              <a:stretch>
                <a:fillRect/>
              </a:stretch>
            </p:blipFill>
            <p:spPr>
              <a:xfrm>
                <a:off x="5182109" y="1418177"/>
                <a:ext cx="2369045" cy="339385"/>
              </a:xfrm>
              <a:prstGeom prst="rect">
                <a:avLst/>
              </a:prstGeom>
            </p:spPr>
          </p:pic>
        </p:grpSp>
        <p:sp>
          <p:nvSpPr>
            <p:cNvPr id="5" name="Rectángulo 4"/>
            <p:cNvSpPr/>
            <p:nvPr/>
          </p:nvSpPr>
          <p:spPr>
            <a:xfrm>
              <a:off x="4694626" y="5032598"/>
              <a:ext cx="1768220" cy="516379"/>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1" name="CuadroTexto 20"/>
            <p:cNvSpPr txBox="1"/>
            <p:nvPr/>
          </p:nvSpPr>
          <p:spPr>
            <a:xfrm>
              <a:off x="4643588" y="5048122"/>
              <a:ext cx="1759641" cy="524503"/>
            </a:xfrm>
            <a:prstGeom prst="rect">
              <a:avLst/>
            </a:prstGeom>
            <a:noFill/>
          </p:spPr>
          <p:txBody>
            <a:bodyPr wrap="square" rtlCol="0">
              <a:spAutoFit/>
            </a:bodyPr>
            <a:lstStyle/>
            <a:p>
              <a:r>
                <a:rPr lang="es-CO" dirty="0">
                  <a:solidFill>
                    <a:schemeClr val="bg1"/>
                  </a:solidFill>
                </a:rPr>
                <a:t># 4 en América Latina </a:t>
              </a:r>
            </a:p>
            <a:p>
              <a:r>
                <a:rPr lang="es-CO" dirty="0">
                  <a:solidFill>
                    <a:schemeClr val="bg1"/>
                  </a:solidFill>
                </a:rPr>
                <a:t># 28 en el Mundo</a:t>
              </a:r>
            </a:p>
          </p:txBody>
        </p:sp>
        <p:sp>
          <p:nvSpPr>
            <p:cNvPr id="22" name="Rectángulo 21"/>
            <p:cNvSpPr/>
            <p:nvPr/>
          </p:nvSpPr>
          <p:spPr>
            <a:xfrm>
              <a:off x="4703335" y="4070596"/>
              <a:ext cx="1768220" cy="516379"/>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3" name="CuadroTexto 22"/>
            <p:cNvSpPr txBox="1"/>
            <p:nvPr/>
          </p:nvSpPr>
          <p:spPr>
            <a:xfrm>
              <a:off x="4711914" y="4041380"/>
              <a:ext cx="1759641" cy="524503"/>
            </a:xfrm>
            <a:prstGeom prst="rect">
              <a:avLst/>
            </a:prstGeom>
            <a:noFill/>
          </p:spPr>
          <p:txBody>
            <a:bodyPr wrap="square" rtlCol="0">
              <a:spAutoFit/>
            </a:bodyPr>
            <a:lstStyle/>
            <a:p>
              <a:r>
                <a:rPr lang="es-CO" dirty="0">
                  <a:solidFill>
                    <a:schemeClr val="bg1"/>
                  </a:solidFill>
                </a:rPr>
                <a:t># 1 en América Latina </a:t>
              </a:r>
            </a:p>
            <a:p>
              <a:r>
                <a:rPr lang="es-CO" dirty="0">
                  <a:solidFill>
                    <a:schemeClr val="bg1"/>
                  </a:solidFill>
                </a:rPr>
                <a:t># 4 en el Mundo</a:t>
              </a:r>
            </a:p>
          </p:txBody>
        </p:sp>
      </p:grpSp>
      <p:sp>
        <p:nvSpPr>
          <p:cNvPr id="26" name="CuadroTexto 25"/>
          <p:cNvSpPr txBox="1"/>
          <p:nvPr/>
        </p:nvSpPr>
        <p:spPr>
          <a:xfrm>
            <a:off x="151484" y="214782"/>
            <a:ext cx="7917523" cy="772519"/>
          </a:xfrm>
          <a:prstGeom prst="rect">
            <a:avLst/>
          </a:prstGeom>
          <a:noFill/>
        </p:spPr>
        <p:txBody>
          <a:bodyPr wrap="square" rtlCol="0">
            <a:spAutoFit/>
          </a:bodyPr>
          <a:lstStyle/>
          <a:p>
            <a:pPr>
              <a:lnSpc>
                <a:spcPct val="70000"/>
              </a:lnSpc>
            </a:pPr>
            <a:r>
              <a:rPr lang="es-ES" sz="2600" b="1">
                <a:solidFill>
                  <a:schemeClr val="bg1"/>
                </a:solidFill>
                <a:latin typeface="Verdana" charset="0"/>
                <a:ea typeface="Verdana" charset="0"/>
                <a:cs typeface="Verdana" charset="0"/>
              </a:rPr>
              <a:t>Datos Abiertos </a:t>
            </a:r>
            <a:r>
              <a:rPr lang="es-ES" sz="2600" b="1" dirty="0">
                <a:solidFill>
                  <a:schemeClr val="bg1"/>
                </a:solidFill>
                <a:latin typeface="Verdana" charset="0"/>
                <a:ea typeface="Verdana" charset="0"/>
                <a:cs typeface="Verdana" charset="0"/>
              </a:rPr>
              <a:t>en Colombia</a:t>
            </a:r>
          </a:p>
          <a:p>
            <a:endParaRPr lang="es-ES_tradnl" sz="2600" dirty="0">
              <a:solidFill>
                <a:schemeClr val="bg1"/>
              </a:solidFill>
              <a:latin typeface="Verdana" charset="0"/>
              <a:ea typeface="Verdana" charset="0"/>
              <a:cs typeface="Verdana" charset="0"/>
            </a:endParaRPr>
          </a:p>
        </p:txBody>
      </p:sp>
      <p:grpSp>
        <p:nvGrpSpPr>
          <p:cNvPr id="19" name="Agrupar 18"/>
          <p:cNvGrpSpPr/>
          <p:nvPr/>
        </p:nvGrpSpPr>
        <p:grpSpPr>
          <a:xfrm>
            <a:off x="0" y="4764633"/>
            <a:ext cx="9144000" cy="938435"/>
            <a:chOff x="0" y="4776564"/>
            <a:chExt cx="9144000" cy="938435"/>
          </a:xfrm>
        </p:grpSpPr>
        <p:sp>
          <p:nvSpPr>
            <p:cNvPr id="20" name="Rectángulo 19"/>
            <p:cNvSpPr/>
            <p:nvPr/>
          </p:nvSpPr>
          <p:spPr>
            <a:xfrm>
              <a:off x="0" y="5067300"/>
              <a:ext cx="9144000" cy="6476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pic>
          <p:nvPicPr>
            <p:cNvPr id="27" name="5 Imagen"/>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0" y="4776564"/>
              <a:ext cx="9144000" cy="565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8" name="Imagen 5"/>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5435600" y="5208588"/>
              <a:ext cx="3240088" cy="415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Tree>
    <p:extLst>
      <p:ext uri="{BB962C8B-B14F-4D97-AF65-F5344CB8AC3E}">
        <p14:creationId xmlns:p14="http://schemas.microsoft.com/office/powerpoint/2010/main" val="164795068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n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56330" cy="5715000"/>
          </a:xfrm>
          <a:prstGeom prst="rect">
            <a:avLst/>
          </a:prstGeom>
        </p:spPr>
      </p:pic>
      <p:pic>
        <p:nvPicPr>
          <p:cNvPr id="14" name="Imagen 13" descr="compu superior.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0800000">
            <a:off x="482746" y="1830093"/>
            <a:ext cx="4089254" cy="1969878"/>
          </a:xfrm>
          <a:prstGeom prst="rect">
            <a:avLst/>
          </a:prstGeom>
        </p:spPr>
      </p:pic>
      <p:sp>
        <p:nvSpPr>
          <p:cNvPr id="2" name="CuadroTexto 1"/>
          <p:cNvSpPr txBox="1"/>
          <p:nvPr/>
        </p:nvSpPr>
        <p:spPr>
          <a:xfrm>
            <a:off x="929898" y="720418"/>
            <a:ext cx="3642102" cy="861774"/>
          </a:xfrm>
          <a:prstGeom prst="rect">
            <a:avLst/>
          </a:prstGeom>
          <a:noFill/>
        </p:spPr>
        <p:txBody>
          <a:bodyPr wrap="square" rtlCol="0">
            <a:spAutoFit/>
          </a:bodyPr>
          <a:lstStyle/>
          <a:p>
            <a:pPr lvl="0"/>
            <a:r>
              <a:rPr lang="es-ES_tradnl" sz="5000" b="1" dirty="0">
                <a:solidFill>
                  <a:srgbClr val="F8CF0C"/>
                </a:solidFill>
                <a:latin typeface="Verdana" charset="0"/>
                <a:ea typeface="Verdana" charset="0"/>
                <a:cs typeface="Verdana" charset="0"/>
              </a:rPr>
              <a:t>¡Gracias!</a:t>
            </a:r>
            <a:endParaRPr lang="es-ES" sz="5000" dirty="0">
              <a:solidFill>
                <a:srgbClr val="F8CF0C"/>
              </a:solidFill>
              <a:latin typeface="Verdana" charset="0"/>
              <a:ea typeface="Verdana" charset="0"/>
              <a:cs typeface="Verdana" charset="0"/>
            </a:endParaRPr>
          </a:p>
        </p:txBody>
      </p:sp>
      <p:grpSp>
        <p:nvGrpSpPr>
          <p:cNvPr id="6" name="Agrupar 5"/>
          <p:cNvGrpSpPr/>
          <p:nvPr/>
        </p:nvGrpSpPr>
        <p:grpSpPr>
          <a:xfrm>
            <a:off x="0" y="4295775"/>
            <a:ext cx="9144000" cy="1400658"/>
            <a:chOff x="0" y="4295775"/>
            <a:chExt cx="9144000" cy="1400658"/>
          </a:xfrm>
        </p:grpSpPr>
        <p:sp>
          <p:nvSpPr>
            <p:cNvPr id="7" name="Rectángulo 6"/>
            <p:cNvSpPr/>
            <p:nvPr/>
          </p:nvSpPr>
          <p:spPr>
            <a:xfrm>
              <a:off x="0" y="4563389"/>
              <a:ext cx="9144000" cy="11330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pic>
          <p:nvPicPr>
            <p:cNvPr id="8" name="3 Imagen"/>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0" y="4295775"/>
              <a:ext cx="9144000" cy="565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 name="Imagen 1"/>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484313" y="4791075"/>
              <a:ext cx="6175375" cy="790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grpSp>
        <p:nvGrpSpPr>
          <p:cNvPr id="11" name="Agrupar 10"/>
          <p:cNvGrpSpPr/>
          <p:nvPr/>
        </p:nvGrpSpPr>
        <p:grpSpPr>
          <a:xfrm>
            <a:off x="0" y="4308105"/>
            <a:ext cx="9144000" cy="1400658"/>
            <a:chOff x="0" y="4295775"/>
            <a:chExt cx="9144000" cy="1400658"/>
          </a:xfrm>
        </p:grpSpPr>
        <p:sp>
          <p:nvSpPr>
            <p:cNvPr id="12" name="Rectángulo 11"/>
            <p:cNvSpPr/>
            <p:nvPr/>
          </p:nvSpPr>
          <p:spPr>
            <a:xfrm>
              <a:off x="0" y="4563389"/>
              <a:ext cx="9144000" cy="11330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pic>
          <p:nvPicPr>
            <p:cNvPr id="13" name="3 Imagen"/>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0" y="4295775"/>
              <a:ext cx="9144000" cy="565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5" name="Imagen 1"/>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484313" y="4791075"/>
              <a:ext cx="6175375" cy="790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16" name="Rectángulo 15"/>
          <p:cNvSpPr/>
          <p:nvPr/>
        </p:nvSpPr>
        <p:spPr>
          <a:xfrm>
            <a:off x="4572000" y="1937476"/>
            <a:ext cx="4138047" cy="120637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CO" sz="1800" b="1" dirty="0">
                <a:solidFill>
                  <a:schemeClr val="bg1"/>
                </a:solidFill>
                <a:latin typeface="Tahoma" charset="0"/>
                <a:ea typeface="Tahoma" charset="0"/>
                <a:cs typeface="Tahoma" charset="0"/>
              </a:rPr>
              <a:t>JOHANNA PIMIENTO QUINTERO</a:t>
            </a:r>
          </a:p>
          <a:p>
            <a:r>
              <a:rPr lang="es-CO" sz="1800" b="1" dirty="0">
                <a:solidFill>
                  <a:schemeClr val="bg1"/>
                </a:solidFill>
                <a:latin typeface="Tahoma" charset="0"/>
                <a:ea typeface="Tahoma" charset="0"/>
                <a:cs typeface="Tahoma" charset="0"/>
              </a:rPr>
              <a:t>Directora de Gobierno en línea</a:t>
            </a:r>
          </a:p>
          <a:p>
            <a:r>
              <a:rPr lang="es-CO" sz="1800" b="1" dirty="0">
                <a:solidFill>
                  <a:schemeClr val="bg1"/>
                </a:solidFill>
                <a:latin typeface="Tahoma" charset="0"/>
                <a:ea typeface="Tahoma" charset="0"/>
                <a:cs typeface="Tahoma" charset="0"/>
              </a:rPr>
              <a:t>jpimiento@mintic.gov.co</a:t>
            </a:r>
          </a:p>
          <a:p>
            <a:r>
              <a:rPr lang="es-CO" sz="1800" b="1" dirty="0">
                <a:solidFill>
                  <a:schemeClr val="bg1"/>
                </a:solidFill>
                <a:latin typeface="Tahoma" charset="0"/>
                <a:ea typeface="Tahoma" charset="0"/>
                <a:cs typeface="Tahoma" charset="0"/>
              </a:rPr>
              <a:t>@</a:t>
            </a:r>
            <a:r>
              <a:rPr lang="es-CO" sz="1800" b="1" dirty="0" err="1">
                <a:solidFill>
                  <a:schemeClr val="bg1"/>
                </a:solidFill>
                <a:latin typeface="Tahoma" charset="0"/>
                <a:ea typeface="Tahoma" charset="0"/>
                <a:cs typeface="Tahoma" charset="0"/>
              </a:rPr>
              <a:t>johanapimiento</a:t>
            </a:r>
            <a:endParaRPr lang="es-CO" sz="1800" b="1" dirty="0">
              <a:solidFill>
                <a:schemeClr val="bg1"/>
              </a:solidFill>
              <a:latin typeface="Tahoma" charset="0"/>
              <a:ea typeface="Tahoma" charset="0"/>
              <a:cs typeface="Tahoma" charset="0"/>
            </a:endParaRPr>
          </a:p>
        </p:txBody>
      </p:sp>
    </p:spTree>
    <p:extLst>
      <p:ext uri="{BB962C8B-B14F-4D97-AF65-F5344CB8AC3E}">
        <p14:creationId xmlns:p14="http://schemas.microsoft.com/office/powerpoint/2010/main" val="425051871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a:blip r:embed="rId3"/>
          <a:stretch>
            <a:fillRect/>
          </a:stretch>
        </p:blipFill>
        <p:spPr>
          <a:xfrm rot="19438842">
            <a:off x="1182033" y="1973623"/>
            <a:ext cx="2387305" cy="1897136"/>
          </a:xfrm>
          <a:prstGeom prst="rect">
            <a:avLst/>
          </a:prstGeom>
        </p:spPr>
      </p:pic>
      <p:pic>
        <p:nvPicPr>
          <p:cNvPr id="40" name="Imagen 39"/>
          <p:cNvPicPr>
            <a:picLocks noChangeAspect="1"/>
          </p:cNvPicPr>
          <p:nvPr/>
        </p:nvPicPr>
        <p:blipFill>
          <a:blip r:embed="rId3"/>
          <a:stretch>
            <a:fillRect/>
          </a:stretch>
        </p:blipFill>
        <p:spPr>
          <a:xfrm rot="1417040" flipH="1">
            <a:off x="5152353" y="2859670"/>
            <a:ext cx="2418012" cy="1902860"/>
          </a:xfrm>
          <a:prstGeom prst="rect">
            <a:avLst/>
          </a:prstGeom>
        </p:spPr>
      </p:pic>
      <p:grpSp>
        <p:nvGrpSpPr>
          <p:cNvPr id="28" name="Agrupar 27"/>
          <p:cNvGrpSpPr/>
          <p:nvPr/>
        </p:nvGrpSpPr>
        <p:grpSpPr>
          <a:xfrm>
            <a:off x="5783101" y="3130952"/>
            <a:ext cx="1633681" cy="1633681"/>
            <a:chOff x="3194306" y="1308739"/>
            <a:chExt cx="3060700" cy="3060700"/>
          </a:xfrm>
        </p:grpSpPr>
        <p:sp>
          <p:nvSpPr>
            <p:cNvPr id="29" name="Elipse 28"/>
            <p:cNvSpPr/>
            <p:nvPr/>
          </p:nvSpPr>
          <p:spPr>
            <a:xfrm>
              <a:off x="3194306" y="1308739"/>
              <a:ext cx="3060700" cy="3060700"/>
            </a:xfrm>
            <a:prstGeom prst="ellipse">
              <a:avLst/>
            </a:prstGeom>
            <a:solidFill>
              <a:srgbClr val="6501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solidFill>
                  <a:srgbClr val="7030A0"/>
                </a:solidFill>
              </a:endParaRPr>
            </a:p>
          </p:txBody>
        </p:sp>
        <p:sp>
          <p:nvSpPr>
            <p:cNvPr id="30" name="Elipse 29"/>
            <p:cNvSpPr/>
            <p:nvPr/>
          </p:nvSpPr>
          <p:spPr>
            <a:xfrm>
              <a:off x="3485238" y="1594917"/>
              <a:ext cx="2478836" cy="2478836"/>
            </a:xfrm>
            <a:prstGeom prst="ellipse">
              <a:avLst/>
            </a:prstGeom>
            <a:solidFill>
              <a:srgbClr val="8000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solidFill>
                  <a:srgbClr val="7030A0"/>
                </a:solidFill>
              </a:endParaRPr>
            </a:p>
          </p:txBody>
        </p:sp>
      </p:grpSp>
      <p:grpSp>
        <p:nvGrpSpPr>
          <p:cNvPr id="31" name="Agrupar 30"/>
          <p:cNvGrpSpPr/>
          <p:nvPr/>
        </p:nvGrpSpPr>
        <p:grpSpPr>
          <a:xfrm>
            <a:off x="1376961" y="2197492"/>
            <a:ext cx="1633681" cy="1633681"/>
            <a:chOff x="3194306" y="1308739"/>
            <a:chExt cx="3060700" cy="3060700"/>
          </a:xfrm>
        </p:grpSpPr>
        <p:sp>
          <p:nvSpPr>
            <p:cNvPr id="32" name="Elipse 31"/>
            <p:cNvSpPr/>
            <p:nvPr/>
          </p:nvSpPr>
          <p:spPr>
            <a:xfrm>
              <a:off x="3194306" y="1308739"/>
              <a:ext cx="3060700" cy="3060700"/>
            </a:xfrm>
            <a:prstGeom prst="ellipse">
              <a:avLst/>
            </a:prstGeom>
            <a:solidFill>
              <a:srgbClr val="6501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solidFill>
                  <a:srgbClr val="7030A0"/>
                </a:solidFill>
              </a:endParaRPr>
            </a:p>
          </p:txBody>
        </p:sp>
        <p:sp>
          <p:nvSpPr>
            <p:cNvPr id="33" name="Elipse 32"/>
            <p:cNvSpPr/>
            <p:nvPr/>
          </p:nvSpPr>
          <p:spPr>
            <a:xfrm>
              <a:off x="3485238" y="1594917"/>
              <a:ext cx="2478836" cy="2478836"/>
            </a:xfrm>
            <a:prstGeom prst="ellipse">
              <a:avLst/>
            </a:prstGeom>
            <a:solidFill>
              <a:srgbClr val="8000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solidFill>
                  <a:srgbClr val="7030A0"/>
                </a:solidFill>
              </a:endParaRPr>
            </a:p>
          </p:txBody>
        </p:sp>
      </p:grpSp>
      <p:pic>
        <p:nvPicPr>
          <p:cNvPr id="37" name="Imagen 36"/>
          <p:cNvPicPr>
            <a:picLocks noChangeAspect="1"/>
          </p:cNvPicPr>
          <p:nvPr/>
        </p:nvPicPr>
        <p:blipFill>
          <a:blip r:embed="rId3"/>
          <a:stretch>
            <a:fillRect/>
          </a:stretch>
        </p:blipFill>
        <p:spPr>
          <a:xfrm rot="21155952" flipH="1">
            <a:off x="4499375" y="929460"/>
            <a:ext cx="2457725" cy="1902860"/>
          </a:xfrm>
          <a:prstGeom prst="rect">
            <a:avLst/>
          </a:prstGeom>
        </p:spPr>
      </p:pic>
      <p:grpSp>
        <p:nvGrpSpPr>
          <p:cNvPr id="22" name="Agrupar 21"/>
          <p:cNvGrpSpPr/>
          <p:nvPr/>
        </p:nvGrpSpPr>
        <p:grpSpPr>
          <a:xfrm>
            <a:off x="5158508" y="1025220"/>
            <a:ext cx="1633681" cy="1633681"/>
            <a:chOff x="3194306" y="1308739"/>
            <a:chExt cx="3060700" cy="3060700"/>
          </a:xfrm>
        </p:grpSpPr>
        <p:sp>
          <p:nvSpPr>
            <p:cNvPr id="26" name="Elipse 25"/>
            <p:cNvSpPr/>
            <p:nvPr/>
          </p:nvSpPr>
          <p:spPr>
            <a:xfrm>
              <a:off x="3194306" y="1308739"/>
              <a:ext cx="3060700" cy="3060700"/>
            </a:xfrm>
            <a:prstGeom prst="ellipse">
              <a:avLst/>
            </a:prstGeom>
            <a:solidFill>
              <a:srgbClr val="6501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solidFill>
                  <a:srgbClr val="7030A0"/>
                </a:solidFill>
              </a:endParaRPr>
            </a:p>
          </p:txBody>
        </p:sp>
        <p:sp>
          <p:nvSpPr>
            <p:cNvPr id="27" name="Elipse 26"/>
            <p:cNvSpPr/>
            <p:nvPr/>
          </p:nvSpPr>
          <p:spPr>
            <a:xfrm>
              <a:off x="3485238" y="1594917"/>
              <a:ext cx="2478836" cy="2478836"/>
            </a:xfrm>
            <a:prstGeom prst="ellipse">
              <a:avLst/>
            </a:prstGeom>
            <a:solidFill>
              <a:srgbClr val="8000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solidFill>
                  <a:srgbClr val="7030A0"/>
                </a:solidFill>
              </a:endParaRPr>
            </a:p>
          </p:txBody>
        </p:sp>
      </p:grpSp>
      <p:grpSp>
        <p:nvGrpSpPr>
          <p:cNvPr id="9" name="Agrupar 8"/>
          <p:cNvGrpSpPr/>
          <p:nvPr/>
        </p:nvGrpSpPr>
        <p:grpSpPr>
          <a:xfrm>
            <a:off x="0" y="4764633"/>
            <a:ext cx="9144000" cy="938435"/>
            <a:chOff x="0" y="4776564"/>
            <a:chExt cx="9144000" cy="938435"/>
          </a:xfrm>
        </p:grpSpPr>
        <p:sp>
          <p:nvSpPr>
            <p:cNvPr id="10" name="Rectángulo 9"/>
            <p:cNvSpPr/>
            <p:nvPr/>
          </p:nvSpPr>
          <p:spPr>
            <a:xfrm>
              <a:off x="0" y="5067300"/>
              <a:ext cx="9144000" cy="6476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pic>
          <p:nvPicPr>
            <p:cNvPr id="11" name="5 Imagen"/>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4776564"/>
              <a:ext cx="9144000" cy="565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 name="Imagen 5"/>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435600" y="5208588"/>
              <a:ext cx="3240088" cy="415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14" name="Marcador de contenido 8"/>
          <p:cNvSpPr txBox="1">
            <a:spLocks/>
          </p:cNvSpPr>
          <p:nvPr/>
        </p:nvSpPr>
        <p:spPr>
          <a:xfrm>
            <a:off x="4756401" y="2053330"/>
            <a:ext cx="2472020" cy="432641"/>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Font typeface="Arial" panose="020B0604020202020204" pitchFamily="34" charset="0"/>
              <a:buNone/>
            </a:pPr>
            <a:r>
              <a:rPr lang="es-ES" sz="1100" b="1" dirty="0">
                <a:solidFill>
                  <a:schemeClr val="bg1"/>
                </a:solidFill>
                <a:latin typeface="Tahoma" charset="0"/>
                <a:ea typeface="Tahoma" charset="0"/>
                <a:cs typeface="Tahoma" charset="0"/>
              </a:rPr>
              <a:t>COLABORACIÓN</a:t>
            </a:r>
            <a:endParaRPr lang="es-ES_tradnl" sz="1100" b="1" dirty="0">
              <a:solidFill>
                <a:schemeClr val="bg1"/>
              </a:solidFill>
              <a:latin typeface="Tahoma" charset="0"/>
              <a:ea typeface="Tahoma" charset="0"/>
              <a:cs typeface="Tahoma" charset="0"/>
            </a:endParaRPr>
          </a:p>
        </p:txBody>
      </p:sp>
      <p:grpSp>
        <p:nvGrpSpPr>
          <p:cNvPr id="2" name="Agrupar 1"/>
          <p:cNvGrpSpPr/>
          <p:nvPr/>
        </p:nvGrpSpPr>
        <p:grpSpPr>
          <a:xfrm>
            <a:off x="3097356" y="2012661"/>
            <a:ext cx="2603734" cy="2603734"/>
            <a:chOff x="3194306" y="1308739"/>
            <a:chExt cx="3060700" cy="3060700"/>
          </a:xfrm>
        </p:grpSpPr>
        <p:sp>
          <p:nvSpPr>
            <p:cNvPr id="23" name="Elipse 22"/>
            <p:cNvSpPr/>
            <p:nvPr/>
          </p:nvSpPr>
          <p:spPr>
            <a:xfrm>
              <a:off x="3194306" y="1308739"/>
              <a:ext cx="3060700" cy="3060700"/>
            </a:xfrm>
            <a:prstGeom prst="ellipse">
              <a:avLst/>
            </a:prstGeom>
            <a:solidFill>
              <a:srgbClr val="6501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solidFill>
                  <a:srgbClr val="7030A0"/>
                </a:solidFill>
              </a:endParaRPr>
            </a:p>
          </p:txBody>
        </p:sp>
        <p:sp>
          <p:nvSpPr>
            <p:cNvPr id="24" name="Elipse 23"/>
            <p:cNvSpPr/>
            <p:nvPr/>
          </p:nvSpPr>
          <p:spPr>
            <a:xfrm>
              <a:off x="3485238" y="1594917"/>
              <a:ext cx="2478836" cy="2478836"/>
            </a:xfrm>
            <a:prstGeom prst="ellipse">
              <a:avLst/>
            </a:prstGeom>
            <a:solidFill>
              <a:srgbClr val="8000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solidFill>
                  <a:srgbClr val="7030A0"/>
                </a:solidFill>
              </a:endParaRPr>
            </a:p>
          </p:txBody>
        </p:sp>
      </p:grpSp>
      <p:sp>
        <p:nvSpPr>
          <p:cNvPr id="25" name="Marcador de contenido 8"/>
          <p:cNvSpPr txBox="1">
            <a:spLocks/>
          </p:cNvSpPr>
          <p:nvPr/>
        </p:nvSpPr>
        <p:spPr>
          <a:xfrm>
            <a:off x="3327545" y="3488631"/>
            <a:ext cx="2138878" cy="1086007"/>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lnSpc>
                <a:spcPct val="100000"/>
              </a:lnSpc>
              <a:buFont typeface="Arial" panose="020B0604020202020204" pitchFamily="34" charset="0"/>
              <a:buNone/>
            </a:pPr>
            <a:r>
              <a:rPr lang="es-ES" sz="2000" b="1" dirty="0">
                <a:solidFill>
                  <a:schemeClr val="bg1"/>
                </a:solidFill>
                <a:latin typeface="Verdana" charset="0"/>
                <a:ea typeface="Verdana" charset="0"/>
                <a:cs typeface="Verdana" charset="0"/>
              </a:rPr>
              <a:t>GOBIERNO ABIERTO</a:t>
            </a:r>
            <a:endParaRPr lang="es-ES_tradnl" sz="2000" b="1" dirty="0">
              <a:solidFill>
                <a:schemeClr val="bg1"/>
              </a:solidFill>
              <a:latin typeface="Verdana" charset="0"/>
              <a:ea typeface="Verdana" charset="0"/>
              <a:cs typeface="Verdana" charset="0"/>
            </a:endParaRPr>
          </a:p>
        </p:txBody>
      </p:sp>
      <p:sp>
        <p:nvSpPr>
          <p:cNvPr id="16" name="Rectángulo 15"/>
          <p:cNvSpPr/>
          <p:nvPr/>
        </p:nvSpPr>
        <p:spPr>
          <a:xfrm>
            <a:off x="0" y="0"/>
            <a:ext cx="9144000" cy="775223"/>
          </a:xfrm>
          <a:prstGeom prst="rect">
            <a:avLst/>
          </a:prstGeom>
          <a:solidFill>
            <a:srgbClr val="65015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17" name="Rectángulo 16"/>
          <p:cNvSpPr/>
          <p:nvPr/>
        </p:nvSpPr>
        <p:spPr>
          <a:xfrm>
            <a:off x="164758" y="129023"/>
            <a:ext cx="8378377" cy="492443"/>
          </a:xfrm>
          <a:prstGeom prst="rect">
            <a:avLst/>
          </a:prstGeom>
        </p:spPr>
        <p:txBody>
          <a:bodyPr wrap="square">
            <a:spAutoFit/>
          </a:bodyPr>
          <a:lstStyle/>
          <a:p>
            <a:pPr lvl="0"/>
            <a:r>
              <a:rPr lang="es-ES_tradnl" sz="2600" b="1" dirty="0">
                <a:solidFill>
                  <a:schemeClr val="bg1"/>
                </a:solidFill>
                <a:latin typeface="Verdana" charset="0"/>
                <a:ea typeface="Verdana" charset="0"/>
                <a:cs typeface="Verdana" charset="0"/>
              </a:rPr>
              <a:t>Gobierno Abierto</a:t>
            </a:r>
          </a:p>
        </p:txBody>
      </p:sp>
      <p:pic>
        <p:nvPicPr>
          <p:cNvPr id="5" name="Imagen 4"/>
          <p:cNvPicPr>
            <a:picLocks noChangeAspect="1"/>
          </p:cNvPicPr>
          <p:nvPr/>
        </p:nvPicPr>
        <p:blipFill>
          <a:blip r:embed="rId6"/>
          <a:stretch>
            <a:fillRect/>
          </a:stretch>
        </p:blipFill>
        <p:spPr>
          <a:xfrm>
            <a:off x="3614261" y="2243284"/>
            <a:ext cx="1549765" cy="1245347"/>
          </a:xfrm>
          <a:prstGeom prst="rect">
            <a:avLst/>
          </a:prstGeom>
        </p:spPr>
      </p:pic>
      <p:pic>
        <p:nvPicPr>
          <p:cNvPr id="6" name="Imagen 5"/>
          <p:cNvPicPr>
            <a:picLocks noChangeAspect="1"/>
          </p:cNvPicPr>
          <p:nvPr/>
        </p:nvPicPr>
        <p:blipFill>
          <a:blip r:embed="rId7"/>
          <a:stretch>
            <a:fillRect/>
          </a:stretch>
        </p:blipFill>
        <p:spPr>
          <a:xfrm>
            <a:off x="5435161" y="1114024"/>
            <a:ext cx="1011408" cy="981022"/>
          </a:xfrm>
          <a:prstGeom prst="rect">
            <a:avLst/>
          </a:prstGeom>
        </p:spPr>
      </p:pic>
      <p:sp>
        <p:nvSpPr>
          <p:cNvPr id="34" name="Marcador de contenido 8"/>
          <p:cNvSpPr>
            <a:spLocks noGrp="1"/>
          </p:cNvSpPr>
          <p:nvPr>
            <p:ph idx="1"/>
          </p:nvPr>
        </p:nvSpPr>
        <p:spPr>
          <a:xfrm>
            <a:off x="1524617" y="2946166"/>
            <a:ext cx="1425304" cy="865798"/>
          </a:xfrm>
        </p:spPr>
        <p:txBody>
          <a:bodyPr>
            <a:noAutofit/>
          </a:bodyPr>
          <a:lstStyle/>
          <a:p>
            <a:pPr marL="0" indent="0" algn="ctr">
              <a:lnSpc>
                <a:spcPct val="110000"/>
              </a:lnSpc>
              <a:buNone/>
            </a:pPr>
            <a:r>
              <a:rPr lang="es-ES_tradnl" sz="1100" b="1" dirty="0">
                <a:solidFill>
                  <a:schemeClr val="bg1"/>
                </a:solidFill>
                <a:latin typeface="Tahoma" charset="0"/>
                <a:ea typeface="Tahoma" charset="0"/>
                <a:cs typeface="Tahoma" charset="0"/>
              </a:rPr>
              <a:t>TRANSPARENCIA</a:t>
            </a:r>
            <a:r>
              <a:rPr lang="es-CO" sz="1100" b="1" dirty="0">
                <a:solidFill>
                  <a:schemeClr val="bg1"/>
                </a:solidFill>
                <a:latin typeface="Tahoma" charset="0"/>
                <a:ea typeface="Tahoma" charset="0"/>
                <a:cs typeface="Tahoma" charset="0"/>
              </a:rPr>
              <a:t> Y ACCESO A LA INFORMACI</a:t>
            </a:r>
            <a:r>
              <a:rPr lang="es-ES" sz="1100" b="1" dirty="0">
                <a:solidFill>
                  <a:schemeClr val="bg1"/>
                </a:solidFill>
                <a:latin typeface="Tahoma" charset="0"/>
                <a:ea typeface="Tahoma" charset="0"/>
                <a:cs typeface="Tahoma" charset="0"/>
              </a:rPr>
              <a:t>ÓN PÚBLICA</a:t>
            </a:r>
            <a:endParaRPr lang="es-ES_tradnl" sz="1100" b="1" dirty="0">
              <a:solidFill>
                <a:schemeClr val="bg1"/>
              </a:solidFill>
              <a:latin typeface="Tahoma" charset="0"/>
              <a:ea typeface="Tahoma" charset="0"/>
              <a:cs typeface="Tahoma" charset="0"/>
            </a:endParaRPr>
          </a:p>
        </p:txBody>
      </p:sp>
      <p:pic>
        <p:nvPicPr>
          <p:cNvPr id="35" name="Imagen 34"/>
          <p:cNvPicPr>
            <a:picLocks noChangeAspect="1"/>
          </p:cNvPicPr>
          <p:nvPr/>
        </p:nvPicPr>
        <p:blipFill>
          <a:blip r:embed="rId8"/>
          <a:stretch>
            <a:fillRect/>
          </a:stretch>
        </p:blipFill>
        <p:spPr>
          <a:xfrm>
            <a:off x="1926891" y="2197492"/>
            <a:ext cx="530717" cy="722679"/>
          </a:xfrm>
          <a:prstGeom prst="rect">
            <a:avLst/>
          </a:prstGeom>
        </p:spPr>
      </p:pic>
      <p:pic>
        <p:nvPicPr>
          <p:cNvPr id="38" name="Imagen 37"/>
          <p:cNvPicPr>
            <a:picLocks noChangeAspect="1"/>
          </p:cNvPicPr>
          <p:nvPr/>
        </p:nvPicPr>
        <p:blipFill>
          <a:blip r:embed="rId9"/>
          <a:stretch>
            <a:fillRect/>
          </a:stretch>
        </p:blipFill>
        <p:spPr>
          <a:xfrm>
            <a:off x="6298580" y="3233910"/>
            <a:ext cx="657385" cy="926056"/>
          </a:xfrm>
          <a:prstGeom prst="rect">
            <a:avLst/>
          </a:prstGeom>
        </p:spPr>
      </p:pic>
      <p:sp>
        <p:nvSpPr>
          <p:cNvPr id="39" name="Marcador de contenido 8"/>
          <p:cNvSpPr txBox="1">
            <a:spLocks/>
          </p:cNvSpPr>
          <p:nvPr/>
        </p:nvSpPr>
        <p:spPr>
          <a:xfrm>
            <a:off x="5387473" y="4182938"/>
            <a:ext cx="2472020" cy="432641"/>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Font typeface="Arial" panose="020B0604020202020204" pitchFamily="34" charset="0"/>
              <a:buNone/>
            </a:pPr>
            <a:r>
              <a:rPr lang="es-ES" sz="1100" b="1" dirty="0">
                <a:solidFill>
                  <a:schemeClr val="bg1"/>
                </a:solidFill>
                <a:latin typeface="Tahoma" charset="0"/>
                <a:ea typeface="Tahoma" charset="0"/>
                <a:cs typeface="Tahoma" charset="0"/>
              </a:rPr>
              <a:t>PARTICIPACIÓN</a:t>
            </a:r>
            <a:endParaRPr lang="es-ES_tradnl" sz="1100" b="1" dirty="0">
              <a:solidFill>
                <a:schemeClr val="bg1"/>
              </a:solidFill>
              <a:latin typeface="Tahoma" charset="0"/>
              <a:ea typeface="Tahoma" charset="0"/>
              <a:cs typeface="Tahoma" charset="0"/>
            </a:endParaRPr>
          </a:p>
        </p:txBody>
      </p:sp>
    </p:spTree>
    <p:extLst>
      <p:ext uri="{BB962C8B-B14F-4D97-AF65-F5344CB8AC3E}">
        <p14:creationId xmlns:p14="http://schemas.microsoft.com/office/powerpoint/2010/main" val="176874961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Resultado de imagen para agro colombi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11" y="-286369"/>
            <a:ext cx="9178649" cy="5755237"/>
          </a:xfrm>
          <a:prstGeom prst="rect">
            <a:avLst/>
          </a:prstGeom>
          <a:noFill/>
          <a:extLst>
            <a:ext uri="{909E8E84-426E-40dd-AFC4-6F175D3DCCD1}">
              <a14:hiddenFill xmlns:a14="http://schemas.microsoft.com/office/drawing/2010/main" xmlns="">
                <a:solidFill>
                  <a:srgbClr val="FFFFFF"/>
                </a:solidFill>
              </a14:hiddenFill>
            </a:ext>
          </a:extLst>
        </p:spPr>
      </p:pic>
      <p:sp>
        <p:nvSpPr>
          <p:cNvPr id="112" name="Rectángulo 111"/>
          <p:cNvSpPr/>
          <p:nvPr/>
        </p:nvSpPr>
        <p:spPr>
          <a:xfrm>
            <a:off x="1824521" y="2659450"/>
            <a:ext cx="1868915" cy="2370771"/>
          </a:xfrm>
          <a:prstGeom prst="rect">
            <a:avLst/>
          </a:prstGeom>
          <a:solidFill>
            <a:srgbClr val="941651">
              <a:alpha val="79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113" name="Rectángulo 112"/>
          <p:cNvSpPr/>
          <p:nvPr/>
        </p:nvSpPr>
        <p:spPr>
          <a:xfrm>
            <a:off x="-27411" y="2659450"/>
            <a:ext cx="1851932" cy="2513655"/>
          </a:xfrm>
          <a:prstGeom prst="rect">
            <a:avLst/>
          </a:prstGeom>
          <a:solidFill>
            <a:srgbClr val="650159">
              <a:alpha val="79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114" name="Rectángulo 113"/>
          <p:cNvSpPr/>
          <p:nvPr/>
        </p:nvSpPr>
        <p:spPr>
          <a:xfrm>
            <a:off x="3694897" y="2659450"/>
            <a:ext cx="1737774" cy="2513655"/>
          </a:xfrm>
          <a:prstGeom prst="rect">
            <a:avLst/>
          </a:prstGeom>
          <a:solidFill>
            <a:srgbClr val="650159">
              <a:alpha val="79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115" name="Rectángulo 114"/>
          <p:cNvSpPr/>
          <p:nvPr/>
        </p:nvSpPr>
        <p:spPr>
          <a:xfrm>
            <a:off x="5426727" y="2671591"/>
            <a:ext cx="1868915" cy="2370771"/>
          </a:xfrm>
          <a:prstGeom prst="rect">
            <a:avLst/>
          </a:prstGeom>
          <a:solidFill>
            <a:srgbClr val="941651">
              <a:alpha val="79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116" name="Rectángulo 115"/>
          <p:cNvSpPr/>
          <p:nvPr/>
        </p:nvSpPr>
        <p:spPr>
          <a:xfrm>
            <a:off x="7296174" y="2683002"/>
            <a:ext cx="1844897" cy="2513655"/>
          </a:xfrm>
          <a:prstGeom prst="rect">
            <a:avLst/>
          </a:prstGeom>
          <a:solidFill>
            <a:srgbClr val="650159">
              <a:alpha val="79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8" name="Content Placeholder 2"/>
          <p:cNvSpPr txBox="1">
            <a:spLocks/>
          </p:cNvSpPr>
          <p:nvPr/>
        </p:nvSpPr>
        <p:spPr bwMode="auto">
          <a:xfrm>
            <a:off x="123028" y="3526062"/>
            <a:ext cx="1700384" cy="168952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a:r>
              <a:rPr lang="es-ES" sz="1200" dirty="0">
                <a:solidFill>
                  <a:prstClr val="white"/>
                </a:solidFill>
                <a:latin typeface="Tahoma" charset="0"/>
                <a:ea typeface="Tahoma" charset="0"/>
                <a:cs typeface="Tahoma" charset="0"/>
              </a:rPr>
              <a:t>Las entidades disponen  mayor cantidad de información publica de calidad y rinde cuentas</a:t>
            </a:r>
          </a:p>
        </p:txBody>
      </p:sp>
      <p:sp>
        <p:nvSpPr>
          <p:cNvPr id="9" name="Content Placeholder 2"/>
          <p:cNvSpPr txBox="1">
            <a:spLocks/>
          </p:cNvSpPr>
          <p:nvPr/>
        </p:nvSpPr>
        <p:spPr bwMode="auto">
          <a:xfrm>
            <a:off x="1897396" y="3587507"/>
            <a:ext cx="1703338" cy="13253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a:r>
              <a:rPr lang="es-ES" sz="1200" dirty="0">
                <a:solidFill>
                  <a:prstClr val="white"/>
                </a:solidFill>
                <a:latin typeface="Tahoma" charset="0"/>
                <a:ea typeface="Tahoma" charset="0"/>
                <a:cs typeface="Tahoma" charset="0"/>
              </a:rPr>
              <a:t>Entidades y ciudadanos comprenden, estudian y analizan la información disponible</a:t>
            </a:r>
          </a:p>
        </p:txBody>
      </p:sp>
      <p:sp>
        <p:nvSpPr>
          <p:cNvPr id="10" name="Content Placeholder 2"/>
          <p:cNvSpPr txBox="1">
            <a:spLocks/>
          </p:cNvSpPr>
          <p:nvPr/>
        </p:nvSpPr>
        <p:spPr bwMode="auto">
          <a:xfrm>
            <a:off x="5483761" y="3278560"/>
            <a:ext cx="1735439" cy="145547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a:r>
              <a:rPr lang="es-ES" sz="1200" dirty="0">
                <a:solidFill>
                  <a:prstClr val="white"/>
                </a:solidFill>
                <a:latin typeface="Tahoma" charset="0"/>
                <a:ea typeface="Tahoma" charset="0"/>
                <a:cs typeface="Tahoma" charset="0"/>
              </a:rPr>
              <a:t>Los ciudadanos responden problemas en escenarios de Co-creación publica y  privada, software libre, aplicaciones, etc.</a:t>
            </a:r>
          </a:p>
        </p:txBody>
      </p:sp>
      <p:sp>
        <p:nvSpPr>
          <p:cNvPr id="11" name="Content Placeholder 2"/>
          <p:cNvSpPr txBox="1">
            <a:spLocks/>
          </p:cNvSpPr>
          <p:nvPr/>
        </p:nvSpPr>
        <p:spPr bwMode="auto">
          <a:xfrm>
            <a:off x="7440595" y="3377526"/>
            <a:ext cx="1616747" cy="1545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a:r>
              <a:rPr lang="es-ES" sz="1200" dirty="0">
                <a:solidFill>
                  <a:prstClr val="white"/>
                </a:solidFill>
                <a:latin typeface="Tahoma" charset="0"/>
                <a:ea typeface="Tahoma" charset="0"/>
                <a:cs typeface="Tahoma" charset="0"/>
              </a:rPr>
              <a:t>Estado trasparente, participativo y colaborativo centrado en el ciudadano</a:t>
            </a:r>
          </a:p>
        </p:txBody>
      </p:sp>
      <p:sp>
        <p:nvSpPr>
          <p:cNvPr id="12" name="Content Placeholder 2"/>
          <p:cNvSpPr txBox="1">
            <a:spLocks/>
          </p:cNvSpPr>
          <p:nvPr/>
        </p:nvSpPr>
        <p:spPr bwMode="auto">
          <a:xfrm>
            <a:off x="3829872" y="3289534"/>
            <a:ext cx="1381746" cy="1154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a:r>
              <a:rPr lang="es-ES" sz="1200" dirty="0">
                <a:solidFill>
                  <a:prstClr val="white"/>
                </a:solidFill>
                <a:latin typeface="Tahoma" charset="0"/>
                <a:ea typeface="Tahoma" charset="0"/>
                <a:cs typeface="Tahoma" charset="0"/>
              </a:rPr>
              <a:t>Ciudadanos  Informados construyen su territorio a través de la participación  y el control social </a:t>
            </a:r>
          </a:p>
        </p:txBody>
      </p:sp>
      <p:grpSp>
        <p:nvGrpSpPr>
          <p:cNvPr id="13" name="Group 11"/>
          <p:cNvGrpSpPr/>
          <p:nvPr/>
        </p:nvGrpSpPr>
        <p:grpSpPr>
          <a:xfrm>
            <a:off x="2728714" y="2208753"/>
            <a:ext cx="75191" cy="209374"/>
            <a:chOff x="6086777" y="3703638"/>
            <a:chExt cx="234950" cy="571500"/>
          </a:xfrm>
          <a:solidFill>
            <a:schemeClr val="bg1"/>
          </a:solidFill>
        </p:grpSpPr>
        <p:sp>
          <p:nvSpPr>
            <p:cNvPr id="14" name="Freeform 354"/>
            <p:cNvSpPr>
              <a:spLocks noEditPoints="1"/>
            </p:cNvSpPr>
            <p:nvPr/>
          </p:nvSpPr>
          <p:spPr bwMode="auto">
            <a:xfrm>
              <a:off x="6091539" y="3703638"/>
              <a:ext cx="230188" cy="365125"/>
            </a:xfrm>
            <a:custGeom>
              <a:avLst/>
              <a:gdLst>
                <a:gd name="T0" fmla="*/ 41 w 48"/>
                <a:gd name="T1" fmla="*/ 9 h 76"/>
                <a:gd name="T2" fmla="*/ 29 w 48"/>
                <a:gd name="T3" fmla="*/ 3 h 76"/>
                <a:gd name="T4" fmla="*/ 29 w 48"/>
                <a:gd name="T5" fmla="*/ 3 h 76"/>
                <a:gd name="T6" fmla="*/ 14 w 48"/>
                <a:gd name="T7" fmla="*/ 4 h 76"/>
                <a:gd name="T8" fmla="*/ 11 w 48"/>
                <a:gd name="T9" fmla="*/ 14 h 76"/>
                <a:gd name="T10" fmla="*/ 4 w 48"/>
                <a:gd name="T11" fmla="*/ 58 h 76"/>
                <a:gd name="T12" fmla="*/ 0 w 48"/>
                <a:gd name="T13" fmla="*/ 76 h 76"/>
                <a:gd name="T14" fmla="*/ 6 w 48"/>
                <a:gd name="T15" fmla="*/ 68 h 76"/>
                <a:gd name="T16" fmla="*/ 9 w 48"/>
                <a:gd name="T17" fmla="*/ 61 h 76"/>
                <a:gd name="T18" fmla="*/ 11 w 48"/>
                <a:gd name="T19" fmla="*/ 53 h 76"/>
                <a:gd name="T20" fmla="*/ 13 w 48"/>
                <a:gd name="T21" fmla="*/ 42 h 76"/>
                <a:gd name="T22" fmla="*/ 14 w 48"/>
                <a:gd name="T23" fmla="*/ 31 h 76"/>
                <a:gd name="T24" fmla="*/ 15 w 48"/>
                <a:gd name="T25" fmla="*/ 21 h 76"/>
                <a:gd name="T26" fmla="*/ 16 w 48"/>
                <a:gd name="T27" fmla="*/ 16 h 76"/>
                <a:gd name="T28" fmla="*/ 18 w 48"/>
                <a:gd name="T29" fmla="*/ 7 h 76"/>
                <a:gd name="T30" fmla="*/ 25 w 48"/>
                <a:gd name="T31" fmla="*/ 7 h 76"/>
                <a:gd name="T32" fmla="*/ 30 w 48"/>
                <a:gd name="T33" fmla="*/ 20 h 76"/>
                <a:gd name="T34" fmla="*/ 41 w 48"/>
                <a:gd name="T35" fmla="*/ 33 h 76"/>
                <a:gd name="T36" fmla="*/ 41 w 48"/>
                <a:gd name="T37" fmla="*/ 9 h 76"/>
                <a:gd name="T38" fmla="*/ 41 w 48"/>
                <a:gd name="T39" fmla="*/ 26 h 76"/>
                <a:gd name="T40" fmla="*/ 39 w 48"/>
                <a:gd name="T41" fmla="*/ 20 h 76"/>
                <a:gd name="T42" fmla="*/ 37 w 48"/>
                <a:gd name="T43" fmla="*/ 14 h 76"/>
                <a:gd name="T44" fmla="*/ 33 w 48"/>
                <a:gd name="T45" fmla="*/ 8 h 76"/>
                <a:gd name="T46" fmla="*/ 27 w 48"/>
                <a:gd name="T47" fmla="*/ 5 h 76"/>
                <a:gd name="T48" fmla="*/ 27 w 48"/>
                <a:gd name="T49" fmla="*/ 5 h 76"/>
                <a:gd name="T50" fmla="*/ 27 w 48"/>
                <a:gd name="T51" fmla="*/ 5 h 76"/>
                <a:gd name="T52" fmla="*/ 34 w 48"/>
                <a:gd name="T53" fmla="*/ 8 h 76"/>
                <a:gd name="T54" fmla="*/ 38 w 48"/>
                <a:gd name="T55" fmla="*/ 13 h 76"/>
                <a:gd name="T56" fmla="*/ 40 w 48"/>
                <a:gd name="T57" fmla="*/ 20 h 76"/>
                <a:gd name="T58" fmla="*/ 41 w 48"/>
                <a:gd name="T59" fmla="*/ 2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 h="76">
                  <a:moveTo>
                    <a:pt x="41" y="9"/>
                  </a:moveTo>
                  <a:cubicBezTo>
                    <a:pt x="41" y="9"/>
                    <a:pt x="38" y="3"/>
                    <a:pt x="29" y="3"/>
                  </a:cubicBezTo>
                  <a:cubicBezTo>
                    <a:pt x="29" y="3"/>
                    <a:pt x="29" y="3"/>
                    <a:pt x="29" y="3"/>
                  </a:cubicBezTo>
                  <a:cubicBezTo>
                    <a:pt x="28" y="3"/>
                    <a:pt x="18" y="0"/>
                    <a:pt x="14" y="4"/>
                  </a:cubicBezTo>
                  <a:cubicBezTo>
                    <a:pt x="12" y="6"/>
                    <a:pt x="11" y="9"/>
                    <a:pt x="11" y="14"/>
                  </a:cubicBezTo>
                  <a:cubicBezTo>
                    <a:pt x="10" y="26"/>
                    <a:pt x="7" y="51"/>
                    <a:pt x="4" y="58"/>
                  </a:cubicBezTo>
                  <a:cubicBezTo>
                    <a:pt x="2" y="64"/>
                    <a:pt x="1" y="71"/>
                    <a:pt x="0" y="76"/>
                  </a:cubicBezTo>
                  <a:cubicBezTo>
                    <a:pt x="2" y="70"/>
                    <a:pt x="6" y="68"/>
                    <a:pt x="6" y="68"/>
                  </a:cubicBezTo>
                  <a:cubicBezTo>
                    <a:pt x="7" y="66"/>
                    <a:pt x="7" y="64"/>
                    <a:pt x="9" y="61"/>
                  </a:cubicBezTo>
                  <a:cubicBezTo>
                    <a:pt x="10" y="58"/>
                    <a:pt x="10" y="55"/>
                    <a:pt x="11" y="53"/>
                  </a:cubicBezTo>
                  <a:cubicBezTo>
                    <a:pt x="12" y="49"/>
                    <a:pt x="12" y="46"/>
                    <a:pt x="13" y="42"/>
                  </a:cubicBezTo>
                  <a:cubicBezTo>
                    <a:pt x="13" y="39"/>
                    <a:pt x="14" y="35"/>
                    <a:pt x="14" y="31"/>
                  </a:cubicBezTo>
                  <a:cubicBezTo>
                    <a:pt x="15" y="28"/>
                    <a:pt x="15" y="25"/>
                    <a:pt x="15" y="21"/>
                  </a:cubicBezTo>
                  <a:cubicBezTo>
                    <a:pt x="15" y="20"/>
                    <a:pt x="16" y="18"/>
                    <a:pt x="16" y="16"/>
                  </a:cubicBezTo>
                  <a:cubicBezTo>
                    <a:pt x="16" y="13"/>
                    <a:pt x="15" y="10"/>
                    <a:pt x="18" y="7"/>
                  </a:cubicBezTo>
                  <a:cubicBezTo>
                    <a:pt x="19" y="5"/>
                    <a:pt x="24" y="7"/>
                    <a:pt x="25" y="7"/>
                  </a:cubicBezTo>
                  <a:cubicBezTo>
                    <a:pt x="25" y="11"/>
                    <a:pt x="24" y="17"/>
                    <a:pt x="30" y="20"/>
                  </a:cubicBezTo>
                  <a:cubicBezTo>
                    <a:pt x="30" y="20"/>
                    <a:pt x="40" y="27"/>
                    <a:pt x="41" y="33"/>
                  </a:cubicBezTo>
                  <a:cubicBezTo>
                    <a:pt x="41" y="33"/>
                    <a:pt x="48" y="21"/>
                    <a:pt x="41" y="9"/>
                  </a:cubicBezTo>
                  <a:close/>
                  <a:moveTo>
                    <a:pt x="41" y="26"/>
                  </a:moveTo>
                  <a:cubicBezTo>
                    <a:pt x="40" y="24"/>
                    <a:pt x="40" y="22"/>
                    <a:pt x="39" y="20"/>
                  </a:cubicBezTo>
                  <a:cubicBezTo>
                    <a:pt x="39" y="18"/>
                    <a:pt x="38" y="15"/>
                    <a:pt x="37" y="14"/>
                  </a:cubicBezTo>
                  <a:cubicBezTo>
                    <a:pt x="36" y="12"/>
                    <a:pt x="35" y="10"/>
                    <a:pt x="33" y="8"/>
                  </a:cubicBezTo>
                  <a:cubicBezTo>
                    <a:pt x="31" y="7"/>
                    <a:pt x="29" y="6"/>
                    <a:pt x="27" y="5"/>
                  </a:cubicBezTo>
                  <a:cubicBezTo>
                    <a:pt x="27" y="5"/>
                    <a:pt x="27" y="5"/>
                    <a:pt x="27" y="5"/>
                  </a:cubicBezTo>
                  <a:cubicBezTo>
                    <a:pt x="27" y="5"/>
                    <a:pt x="27" y="5"/>
                    <a:pt x="27" y="5"/>
                  </a:cubicBezTo>
                  <a:cubicBezTo>
                    <a:pt x="30" y="5"/>
                    <a:pt x="32" y="6"/>
                    <a:pt x="34" y="8"/>
                  </a:cubicBezTo>
                  <a:cubicBezTo>
                    <a:pt x="35" y="9"/>
                    <a:pt x="37" y="11"/>
                    <a:pt x="38" y="13"/>
                  </a:cubicBezTo>
                  <a:cubicBezTo>
                    <a:pt x="39" y="15"/>
                    <a:pt x="40" y="17"/>
                    <a:pt x="40" y="20"/>
                  </a:cubicBezTo>
                  <a:cubicBezTo>
                    <a:pt x="41" y="22"/>
                    <a:pt x="41" y="24"/>
                    <a:pt x="41" y="26"/>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47625" tIns="23813" rIns="47625" bIns="23813" numCol="1" anchor="t" anchorCtr="0" compatLnSpc="1">
              <a:prstTxWarp prst="textNoShape">
                <a:avLst/>
              </a:prstTxWarp>
            </a:bodyPr>
            <a:lstStyle/>
            <a:p>
              <a:endParaRPr lang="es-ES" sz="938">
                <a:solidFill>
                  <a:prstClr val="black"/>
                </a:solidFill>
                <a:latin typeface="Arial Narrow" charset="0"/>
                <a:ea typeface="Arial Narrow" charset="0"/>
                <a:cs typeface="Arial Narrow" charset="0"/>
              </a:endParaRPr>
            </a:p>
          </p:txBody>
        </p:sp>
        <p:sp>
          <p:nvSpPr>
            <p:cNvPr id="15" name="Freeform 355"/>
            <p:cNvSpPr>
              <a:spLocks noEditPoints="1"/>
            </p:cNvSpPr>
            <p:nvPr/>
          </p:nvSpPr>
          <p:spPr bwMode="auto">
            <a:xfrm>
              <a:off x="6086777" y="4002088"/>
              <a:ext cx="215900" cy="273050"/>
            </a:xfrm>
            <a:custGeom>
              <a:avLst/>
              <a:gdLst>
                <a:gd name="T0" fmla="*/ 38 w 45"/>
                <a:gd name="T1" fmla="*/ 20 h 57"/>
                <a:gd name="T2" fmla="*/ 10 w 45"/>
                <a:gd name="T3" fmla="*/ 4 h 57"/>
                <a:gd name="T4" fmla="*/ 7 w 45"/>
                <a:gd name="T5" fmla="*/ 6 h 57"/>
                <a:gd name="T6" fmla="*/ 1 w 45"/>
                <a:gd name="T7" fmla="*/ 14 h 57"/>
                <a:gd name="T8" fmla="*/ 1 w 45"/>
                <a:gd name="T9" fmla="*/ 18 h 57"/>
                <a:gd name="T10" fmla="*/ 1 w 45"/>
                <a:gd name="T11" fmla="*/ 18 h 57"/>
                <a:gd name="T12" fmla="*/ 1 w 45"/>
                <a:gd name="T13" fmla="*/ 18 h 57"/>
                <a:gd name="T14" fmla="*/ 1 w 45"/>
                <a:gd name="T15" fmla="*/ 18 h 57"/>
                <a:gd name="T16" fmla="*/ 1 w 45"/>
                <a:gd name="T17" fmla="*/ 19 h 57"/>
                <a:gd name="T18" fmla="*/ 1 w 45"/>
                <a:gd name="T19" fmla="*/ 19 h 57"/>
                <a:gd name="T20" fmla="*/ 1 w 45"/>
                <a:gd name="T21" fmla="*/ 19 h 57"/>
                <a:gd name="T22" fmla="*/ 1 w 45"/>
                <a:gd name="T23" fmla="*/ 19 h 57"/>
                <a:gd name="T24" fmla="*/ 1 w 45"/>
                <a:gd name="T25" fmla="*/ 19 h 57"/>
                <a:gd name="T26" fmla="*/ 1 w 45"/>
                <a:gd name="T27" fmla="*/ 19 h 57"/>
                <a:gd name="T28" fmla="*/ 5 w 45"/>
                <a:gd name="T29" fmla="*/ 36 h 57"/>
                <a:gd name="T30" fmla="*/ 33 w 45"/>
                <a:gd name="T31" fmla="*/ 52 h 57"/>
                <a:gd name="T32" fmla="*/ 38 w 45"/>
                <a:gd name="T33" fmla="*/ 20 h 57"/>
                <a:gd name="T34" fmla="*/ 34 w 45"/>
                <a:gd name="T35" fmla="*/ 47 h 57"/>
                <a:gd name="T36" fmla="*/ 9 w 45"/>
                <a:gd name="T37" fmla="*/ 7 h 57"/>
                <a:gd name="T38" fmla="*/ 34 w 45"/>
                <a:gd name="T39" fmla="*/ 4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5" h="57">
                  <a:moveTo>
                    <a:pt x="38" y="20"/>
                  </a:moveTo>
                  <a:cubicBezTo>
                    <a:pt x="32" y="7"/>
                    <a:pt x="19" y="0"/>
                    <a:pt x="10" y="4"/>
                  </a:cubicBezTo>
                  <a:cubicBezTo>
                    <a:pt x="9" y="5"/>
                    <a:pt x="8" y="5"/>
                    <a:pt x="7" y="6"/>
                  </a:cubicBezTo>
                  <a:cubicBezTo>
                    <a:pt x="7" y="6"/>
                    <a:pt x="3" y="8"/>
                    <a:pt x="1" y="14"/>
                  </a:cubicBezTo>
                  <a:cubicBezTo>
                    <a:pt x="1" y="15"/>
                    <a:pt x="1" y="17"/>
                    <a:pt x="1" y="18"/>
                  </a:cubicBezTo>
                  <a:cubicBezTo>
                    <a:pt x="1" y="18"/>
                    <a:pt x="1" y="18"/>
                    <a:pt x="1" y="18"/>
                  </a:cubicBezTo>
                  <a:cubicBezTo>
                    <a:pt x="1" y="18"/>
                    <a:pt x="1" y="18"/>
                    <a:pt x="1" y="18"/>
                  </a:cubicBezTo>
                  <a:cubicBezTo>
                    <a:pt x="1" y="18"/>
                    <a:pt x="1" y="18"/>
                    <a:pt x="1" y="18"/>
                  </a:cubicBezTo>
                  <a:cubicBezTo>
                    <a:pt x="1" y="18"/>
                    <a:pt x="1" y="19"/>
                    <a:pt x="1" y="19"/>
                  </a:cubicBezTo>
                  <a:cubicBezTo>
                    <a:pt x="1" y="19"/>
                    <a:pt x="1" y="19"/>
                    <a:pt x="1" y="19"/>
                  </a:cubicBezTo>
                  <a:cubicBezTo>
                    <a:pt x="1" y="19"/>
                    <a:pt x="1" y="19"/>
                    <a:pt x="1" y="19"/>
                  </a:cubicBezTo>
                  <a:cubicBezTo>
                    <a:pt x="1" y="19"/>
                    <a:pt x="1" y="19"/>
                    <a:pt x="1" y="19"/>
                  </a:cubicBezTo>
                  <a:cubicBezTo>
                    <a:pt x="1" y="19"/>
                    <a:pt x="1" y="19"/>
                    <a:pt x="1" y="19"/>
                  </a:cubicBezTo>
                  <a:cubicBezTo>
                    <a:pt x="1" y="19"/>
                    <a:pt x="1" y="19"/>
                    <a:pt x="1" y="19"/>
                  </a:cubicBezTo>
                  <a:cubicBezTo>
                    <a:pt x="0" y="24"/>
                    <a:pt x="2" y="31"/>
                    <a:pt x="5" y="36"/>
                  </a:cubicBezTo>
                  <a:cubicBezTo>
                    <a:pt x="11" y="50"/>
                    <a:pt x="24" y="57"/>
                    <a:pt x="33" y="52"/>
                  </a:cubicBezTo>
                  <a:cubicBezTo>
                    <a:pt x="42" y="47"/>
                    <a:pt x="45" y="33"/>
                    <a:pt x="38" y="20"/>
                  </a:cubicBezTo>
                  <a:close/>
                  <a:moveTo>
                    <a:pt x="34" y="47"/>
                  </a:moveTo>
                  <a:cubicBezTo>
                    <a:pt x="34" y="47"/>
                    <a:pt x="33" y="16"/>
                    <a:pt x="9" y="7"/>
                  </a:cubicBezTo>
                  <a:cubicBezTo>
                    <a:pt x="9" y="7"/>
                    <a:pt x="41" y="7"/>
                    <a:pt x="34" y="47"/>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47625" tIns="23813" rIns="47625" bIns="23813" numCol="1" anchor="t" anchorCtr="0" compatLnSpc="1">
              <a:prstTxWarp prst="textNoShape">
                <a:avLst/>
              </a:prstTxWarp>
            </a:bodyPr>
            <a:lstStyle/>
            <a:p>
              <a:endParaRPr lang="es-ES" sz="938">
                <a:solidFill>
                  <a:prstClr val="black"/>
                </a:solidFill>
                <a:latin typeface="Arial Narrow" charset="0"/>
                <a:ea typeface="Arial Narrow" charset="0"/>
                <a:cs typeface="Arial Narrow" charset="0"/>
              </a:endParaRPr>
            </a:p>
          </p:txBody>
        </p:sp>
      </p:grpSp>
      <p:grpSp>
        <p:nvGrpSpPr>
          <p:cNvPr id="20" name="Group 35"/>
          <p:cNvGrpSpPr/>
          <p:nvPr/>
        </p:nvGrpSpPr>
        <p:grpSpPr>
          <a:xfrm>
            <a:off x="844560" y="2208754"/>
            <a:ext cx="196006" cy="203383"/>
            <a:chOff x="3349927" y="3756025"/>
            <a:chExt cx="282575" cy="374650"/>
          </a:xfrm>
          <a:solidFill>
            <a:schemeClr val="bg1"/>
          </a:solidFill>
        </p:grpSpPr>
        <p:sp>
          <p:nvSpPr>
            <p:cNvPr id="21" name="Freeform 387"/>
            <p:cNvSpPr>
              <a:spLocks/>
            </p:cNvSpPr>
            <p:nvPr/>
          </p:nvSpPr>
          <p:spPr bwMode="auto">
            <a:xfrm>
              <a:off x="3349927" y="3971925"/>
              <a:ext cx="66675" cy="82550"/>
            </a:xfrm>
            <a:custGeom>
              <a:avLst/>
              <a:gdLst>
                <a:gd name="T0" fmla="*/ 9 w 14"/>
                <a:gd name="T1" fmla="*/ 16 h 17"/>
                <a:gd name="T2" fmla="*/ 0 w 14"/>
                <a:gd name="T3" fmla="*/ 3 h 17"/>
                <a:gd name="T4" fmla="*/ 1 w 14"/>
                <a:gd name="T5" fmla="*/ 0 h 17"/>
                <a:gd name="T6" fmla="*/ 3 w 14"/>
                <a:gd name="T7" fmla="*/ 1 h 17"/>
                <a:gd name="T8" fmla="*/ 9 w 14"/>
                <a:gd name="T9" fmla="*/ 16 h 17"/>
              </a:gdLst>
              <a:ahLst/>
              <a:cxnLst>
                <a:cxn ang="0">
                  <a:pos x="T0" y="T1"/>
                </a:cxn>
                <a:cxn ang="0">
                  <a:pos x="T2" y="T3"/>
                </a:cxn>
                <a:cxn ang="0">
                  <a:pos x="T4" y="T5"/>
                </a:cxn>
                <a:cxn ang="0">
                  <a:pos x="T6" y="T7"/>
                </a:cxn>
                <a:cxn ang="0">
                  <a:pos x="T8" y="T9"/>
                </a:cxn>
              </a:cxnLst>
              <a:rect l="0" t="0" r="r" b="b"/>
              <a:pathLst>
                <a:path w="14" h="17">
                  <a:moveTo>
                    <a:pt x="9" y="16"/>
                  </a:moveTo>
                  <a:cubicBezTo>
                    <a:pt x="1" y="17"/>
                    <a:pt x="0" y="4"/>
                    <a:pt x="0" y="3"/>
                  </a:cubicBezTo>
                  <a:cubicBezTo>
                    <a:pt x="0" y="1"/>
                    <a:pt x="1" y="0"/>
                    <a:pt x="1" y="0"/>
                  </a:cubicBezTo>
                  <a:cubicBezTo>
                    <a:pt x="1" y="0"/>
                    <a:pt x="2" y="0"/>
                    <a:pt x="3" y="1"/>
                  </a:cubicBezTo>
                  <a:cubicBezTo>
                    <a:pt x="4" y="2"/>
                    <a:pt x="14" y="10"/>
                    <a:pt x="9" y="16"/>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47625" tIns="23813" rIns="47625" bIns="23813" numCol="1" anchor="t" anchorCtr="0" compatLnSpc="1">
              <a:prstTxWarp prst="textNoShape">
                <a:avLst/>
              </a:prstTxWarp>
            </a:bodyPr>
            <a:lstStyle/>
            <a:p>
              <a:endParaRPr lang="es-ES" sz="938">
                <a:solidFill>
                  <a:prstClr val="black"/>
                </a:solidFill>
                <a:latin typeface="Arial Narrow" charset="0"/>
                <a:ea typeface="Arial Narrow" charset="0"/>
                <a:cs typeface="Arial Narrow" charset="0"/>
              </a:endParaRPr>
            </a:p>
          </p:txBody>
        </p:sp>
        <p:sp>
          <p:nvSpPr>
            <p:cNvPr id="22" name="Freeform 388"/>
            <p:cNvSpPr>
              <a:spLocks/>
            </p:cNvSpPr>
            <p:nvPr/>
          </p:nvSpPr>
          <p:spPr bwMode="auto">
            <a:xfrm>
              <a:off x="3483277" y="3938588"/>
              <a:ext cx="73025" cy="77787"/>
            </a:xfrm>
            <a:custGeom>
              <a:avLst/>
              <a:gdLst>
                <a:gd name="T0" fmla="*/ 4 w 15"/>
                <a:gd name="T1" fmla="*/ 15 h 16"/>
                <a:gd name="T2" fmla="*/ 12 w 15"/>
                <a:gd name="T3" fmla="*/ 0 h 16"/>
                <a:gd name="T4" fmla="*/ 14 w 15"/>
                <a:gd name="T5" fmla="*/ 0 h 16"/>
                <a:gd name="T6" fmla="*/ 15 w 15"/>
                <a:gd name="T7" fmla="*/ 2 h 16"/>
                <a:gd name="T8" fmla="*/ 4 w 15"/>
                <a:gd name="T9" fmla="*/ 15 h 16"/>
              </a:gdLst>
              <a:ahLst/>
              <a:cxnLst>
                <a:cxn ang="0">
                  <a:pos x="T0" y="T1"/>
                </a:cxn>
                <a:cxn ang="0">
                  <a:pos x="T2" y="T3"/>
                </a:cxn>
                <a:cxn ang="0">
                  <a:pos x="T4" y="T5"/>
                </a:cxn>
                <a:cxn ang="0">
                  <a:pos x="T6" y="T7"/>
                </a:cxn>
                <a:cxn ang="0">
                  <a:pos x="T8" y="T9"/>
                </a:cxn>
              </a:cxnLst>
              <a:rect l="0" t="0" r="r" b="b"/>
              <a:pathLst>
                <a:path w="15" h="16">
                  <a:moveTo>
                    <a:pt x="4" y="15"/>
                  </a:moveTo>
                  <a:cubicBezTo>
                    <a:pt x="0" y="8"/>
                    <a:pt x="10" y="1"/>
                    <a:pt x="12" y="0"/>
                  </a:cubicBezTo>
                  <a:cubicBezTo>
                    <a:pt x="13" y="0"/>
                    <a:pt x="14" y="0"/>
                    <a:pt x="14" y="0"/>
                  </a:cubicBezTo>
                  <a:cubicBezTo>
                    <a:pt x="14" y="0"/>
                    <a:pt x="15" y="1"/>
                    <a:pt x="15" y="2"/>
                  </a:cubicBezTo>
                  <a:cubicBezTo>
                    <a:pt x="14" y="4"/>
                    <a:pt x="12" y="16"/>
                    <a:pt x="4" y="15"/>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47625" tIns="23813" rIns="47625" bIns="23813" numCol="1" anchor="t" anchorCtr="0" compatLnSpc="1">
              <a:prstTxWarp prst="textNoShape">
                <a:avLst/>
              </a:prstTxWarp>
            </a:bodyPr>
            <a:lstStyle/>
            <a:p>
              <a:endParaRPr lang="es-ES" sz="938">
                <a:solidFill>
                  <a:prstClr val="black"/>
                </a:solidFill>
                <a:latin typeface="Arial Narrow" charset="0"/>
                <a:ea typeface="Arial Narrow" charset="0"/>
                <a:cs typeface="Arial Narrow" charset="0"/>
              </a:endParaRPr>
            </a:p>
          </p:txBody>
        </p:sp>
        <p:sp>
          <p:nvSpPr>
            <p:cNvPr id="23" name="Freeform 389"/>
            <p:cNvSpPr>
              <a:spLocks/>
            </p:cNvSpPr>
            <p:nvPr/>
          </p:nvSpPr>
          <p:spPr bwMode="auto">
            <a:xfrm>
              <a:off x="3388027" y="3843338"/>
              <a:ext cx="66675" cy="80962"/>
            </a:xfrm>
            <a:custGeom>
              <a:avLst/>
              <a:gdLst>
                <a:gd name="T0" fmla="*/ 7 w 14"/>
                <a:gd name="T1" fmla="*/ 17 h 17"/>
                <a:gd name="T2" fmla="*/ 8 w 14"/>
                <a:gd name="T3" fmla="*/ 1 h 17"/>
                <a:gd name="T4" fmla="*/ 10 w 14"/>
                <a:gd name="T5" fmla="*/ 0 h 17"/>
                <a:gd name="T6" fmla="*/ 11 w 14"/>
                <a:gd name="T7" fmla="*/ 2 h 17"/>
                <a:gd name="T8" fmla="*/ 7 w 14"/>
                <a:gd name="T9" fmla="*/ 17 h 17"/>
              </a:gdLst>
              <a:ahLst/>
              <a:cxnLst>
                <a:cxn ang="0">
                  <a:pos x="T0" y="T1"/>
                </a:cxn>
                <a:cxn ang="0">
                  <a:pos x="T2" y="T3"/>
                </a:cxn>
                <a:cxn ang="0">
                  <a:pos x="T4" y="T5"/>
                </a:cxn>
                <a:cxn ang="0">
                  <a:pos x="T6" y="T7"/>
                </a:cxn>
                <a:cxn ang="0">
                  <a:pos x="T8" y="T9"/>
                </a:cxn>
              </a:cxnLst>
              <a:rect l="0" t="0" r="r" b="b"/>
              <a:pathLst>
                <a:path w="14" h="17">
                  <a:moveTo>
                    <a:pt x="7" y="17"/>
                  </a:moveTo>
                  <a:cubicBezTo>
                    <a:pt x="0" y="13"/>
                    <a:pt x="7" y="2"/>
                    <a:pt x="8" y="1"/>
                  </a:cubicBezTo>
                  <a:cubicBezTo>
                    <a:pt x="9" y="0"/>
                    <a:pt x="10" y="0"/>
                    <a:pt x="10" y="0"/>
                  </a:cubicBezTo>
                  <a:cubicBezTo>
                    <a:pt x="10" y="0"/>
                    <a:pt x="11" y="0"/>
                    <a:pt x="11" y="2"/>
                  </a:cubicBezTo>
                  <a:cubicBezTo>
                    <a:pt x="12" y="3"/>
                    <a:pt x="14" y="16"/>
                    <a:pt x="7" y="17"/>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47625" tIns="23813" rIns="47625" bIns="23813" numCol="1" anchor="t" anchorCtr="0" compatLnSpc="1">
              <a:prstTxWarp prst="textNoShape">
                <a:avLst/>
              </a:prstTxWarp>
            </a:bodyPr>
            <a:lstStyle/>
            <a:p>
              <a:endParaRPr lang="es-ES" sz="938">
                <a:solidFill>
                  <a:prstClr val="black"/>
                </a:solidFill>
                <a:latin typeface="Arial Narrow" charset="0"/>
                <a:ea typeface="Arial Narrow" charset="0"/>
                <a:cs typeface="Arial Narrow" charset="0"/>
              </a:endParaRPr>
            </a:p>
          </p:txBody>
        </p:sp>
        <p:sp>
          <p:nvSpPr>
            <p:cNvPr id="24" name="Freeform 390"/>
            <p:cNvSpPr>
              <a:spLocks/>
            </p:cNvSpPr>
            <p:nvPr/>
          </p:nvSpPr>
          <p:spPr bwMode="auto">
            <a:xfrm>
              <a:off x="3468989" y="3756025"/>
              <a:ext cx="68263" cy="82550"/>
            </a:xfrm>
            <a:custGeom>
              <a:avLst/>
              <a:gdLst>
                <a:gd name="T0" fmla="*/ 9 w 14"/>
                <a:gd name="T1" fmla="*/ 16 h 17"/>
                <a:gd name="T2" fmla="*/ 0 w 14"/>
                <a:gd name="T3" fmla="*/ 2 h 17"/>
                <a:gd name="T4" fmla="*/ 1 w 14"/>
                <a:gd name="T5" fmla="*/ 0 h 17"/>
                <a:gd name="T6" fmla="*/ 3 w 14"/>
                <a:gd name="T7" fmla="*/ 1 h 17"/>
                <a:gd name="T8" fmla="*/ 9 w 14"/>
                <a:gd name="T9" fmla="*/ 16 h 17"/>
              </a:gdLst>
              <a:ahLst/>
              <a:cxnLst>
                <a:cxn ang="0">
                  <a:pos x="T0" y="T1"/>
                </a:cxn>
                <a:cxn ang="0">
                  <a:pos x="T2" y="T3"/>
                </a:cxn>
                <a:cxn ang="0">
                  <a:pos x="T4" y="T5"/>
                </a:cxn>
                <a:cxn ang="0">
                  <a:pos x="T6" y="T7"/>
                </a:cxn>
                <a:cxn ang="0">
                  <a:pos x="T8" y="T9"/>
                </a:cxn>
              </a:cxnLst>
              <a:rect l="0" t="0" r="r" b="b"/>
              <a:pathLst>
                <a:path w="14" h="17">
                  <a:moveTo>
                    <a:pt x="9" y="16"/>
                  </a:moveTo>
                  <a:cubicBezTo>
                    <a:pt x="1" y="17"/>
                    <a:pt x="0" y="4"/>
                    <a:pt x="0" y="2"/>
                  </a:cubicBezTo>
                  <a:cubicBezTo>
                    <a:pt x="0" y="1"/>
                    <a:pt x="1" y="0"/>
                    <a:pt x="1" y="0"/>
                  </a:cubicBezTo>
                  <a:cubicBezTo>
                    <a:pt x="1" y="0"/>
                    <a:pt x="2" y="0"/>
                    <a:pt x="3" y="1"/>
                  </a:cubicBezTo>
                  <a:cubicBezTo>
                    <a:pt x="5" y="2"/>
                    <a:pt x="14" y="10"/>
                    <a:pt x="9" y="16"/>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47625" tIns="23813" rIns="47625" bIns="23813" numCol="1" anchor="t" anchorCtr="0" compatLnSpc="1">
              <a:prstTxWarp prst="textNoShape">
                <a:avLst/>
              </a:prstTxWarp>
            </a:bodyPr>
            <a:lstStyle/>
            <a:p>
              <a:endParaRPr lang="es-ES" sz="938">
                <a:solidFill>
                  <a:prstClr val="black"/>
                </a:solidFill>
                <a:latin typeface="Arial Narrow" charset="0"/>
                <a:ea typeface="Arial Narrow" charset="0"/>
                <a:cs typeface="Arial Narrow" charset="0"/>
              </a:endParaRPr>
            </a:p>
          </p:txBody>
        </p:sp>
        <p:sp>
          <p:nvSpPr>
            <p:cNvPr id="25" name="Freeform 391"/>
            <p:cNvSpPr>
              <a:spLocks/>
            </p:cNvSpPr>
            <p:nvPr/>
          </p:nvSpPr>
          <p:spPr bwMode="auto">
            <a:xfrm>
              <a:off x="3565827" y="4049713"/>
              <a:ext cx="66675" cy="80962"/>
            </a:xfrm>
            <a:custGeom>
              <a:avLst/>
              <a:gdLst>
                <a:gd name="T0" fmla="*/ 9 w 14"/>
                <a:gd name="T1" fmla="*/ 16 h 17"/>
                <a:gd name="T2" fmla="*/ 0 w 14"/>
                <a:gd name="T3" fmla="*/ 2 h 17"/>
                <a:gd name="T4" fmla="*/ 1 w 14"/>
                <a:gd name="T5" fmla="*/ 0 h 17"/>
                <a:gd name="T6" fmla="*/ 3 w 14"/>
                <a:gd name="T7" fmla="*/ 1 h 17"/>
                <a:gd name="T8" fmla="*/ 9 w 14"/>
                <a:gd name="T9" fmla="*/ 16 h 17"/>
              </a:gdLst>
              <a:ahLst/>
              <a:cxnLst>
                <a:cxn ang="0">
                  <a:pos x="T0" y="T1"/>
                </a:cxn>
                <a:cxn ang="0">
                  <a:pos x="T2" y="T3"/>
                </a:cxn>
                <a:cxn ang="0">
                  <a:pos x="T4" y="T5"/>
                </a:cxn>
                <a:cxn ang="0">
                  <a:pos x="T6" y="T7"/>
                </a:cxn>
                <a:cxn ang="0">
                  <a:pos x="T8" y="T9"/>
                </a:cxn>
              </a:cxnLst>
              <a:rect l="0" t="0" r="r" b="b"/>
              <a:pathLst>
                <a:path w="14" h="17">
                  <a:moveTo>
                    <a:pt x="9" y="16"/>
                  </a:moveTo>
                  <a:cubicBezTo>
                    <a:pt x="1" y="17"/>
                    <a:pt x="0" y="4"/>
                    <a:pt x="0" y="2"/>
                  </a:cubicBezTo>
                  <a:cubicBezTo>
                    <a:pt x="0" y="1"/>
                    <a:pt x="1" y="0"/>
                    <a:pt x="1" y="0"/>
                  </a:cubicBezTo>
                  <a:cubicBezTo>
                    <a:pt x="1" y="0"/>
                    <a:pt x="2" y="0"/>
                    <a:pt x="3" y="1"/>
                  </a:cubicBezTo>
                  <a:cubicBezTo>
                    <a:pt x="5" y="2"/>
                    <a:pt x="14" y="10"/>
                    <a:pt x="9" y="16"/>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47625" tIns="23813" rIns="47625" bIns="23813" numCol="1" anchor="t" anchorCtr="0" compatLnSpc="1">
              <a:prstTxWarp prst="textNoShape">
                <a:avLst/>
              </a:prstTxWarp>
            </a:bodyPr>
            <a:lstStyle/>
            <a:p>
              <a:endParaRPr lang="es-ES" sz="938">
                <a:solidFill>
                  <a:prstClr val="black"/>
                </a:solidFill>
                <a:latin typeface="Arial Narrow" charset="0"/>
                <a:ea typeface="Arial Narrow" charset="0"/>
                <a:cs typeface="Arial Narrow" charset="0"/>
              </a:endParaRPr>
            </a:p>
          </p:txBody>
        </p:sp>
      </p:grpSp>
      <p:grpSp>
        <p:nvGrpSpPr>
          <p:cNvPr id="94" name="Group 11"/>
          <p:cNvGrpSpPr/>
          <p:nvPr/>
        </p:nvGrpSpPr>
        <p:grpSpPr>
          <a:xfrm>
            <a:off x="4366710" y="2293430"/>
            <a:ext cx="128913" cy="209373"/>
            <a:chOff x="6086777" y="3703638"/>
            <a:chExt cx="234950" cy="571500"/>
          </a:xfrm>
          <a:solidFill>
            <a:schemeClr val="bg1"/>
          </a:solidFill>
        </p:grpSpPr>
        <p:sp>
          <p:nvSpPr>
            <p:cNvPr id="95" name="Freeform 354"/>
            <p:cNvSpPr>
              <a:spLocks noEditPoints="1"/>
            </p:cNvSpPr>
            <p:nvPr/>
          </p:nvSpPr>
          <p:spPr bwMode="auto">
            <a:xfrm>
              <a:off x="6091539" y="3703638"/>
              <a:ext cx="230188" cy="365125"/>
            </a:xfrm>
            <a:custGeom>
              <a:avLst/>
              <a:gdLst>
                <a:gd name="T0" fmla="*/ 41 w 48"/>
                <a:gd name="T1" fmla="*/ 9 h 76"/>
                <a:gd name="T2" fmla="*/ 29 w 48"/>
                <a:gd name="T3" fmla="*/ 3 h 76"/>
                <a:gd name="T4" fmla="*/ 29 w 48"/>
                <a:gd name="T5" fmla="*/ 3 h 76"/>
                <a:gd name="T6" fmla="*/ 14 w 48"/>
                <a:gd name="T7" fmla="*/ 4 h 76"/>
                <a:gd name="T8" fmla="*/ 11 w 48"/>
                <a:gd name="T9" fmla="*/ 14 h 76"/>
                <a:gd name="T10" fmla="*/ 4 w 48"/>
                <a:gd name="T11" fmla="*/ 58 h 76"/>
                <a:gd name="T12" fmla="*/ 0 w 48"/>
                <a:gd name="T13" fmla="*/ 76 h 76"/>
                <a:gd name="T14" fmla="*/ 6 w 48"/>
                <a:gd name="T15" fmla="*/ 68 h 76"/>
                <a:gd name="T16" fmla="*/ 9 w 48"/>
                <a:gd name="T17" fmla="*/ 61 h 76"/>
                <a:gd name="T18" fmla="*/ 11 w 48"/>
                <a:gd name="T19" fmla="*/ 53 h 76"/>
                <a:gd name="T20" fmla="*/ 13 w 48"/>
                <a:gd name="T21" fmla="*/ 42 h 76"/>
                <a:gd name="T22" fmla="*/ 14 w 48"/>
                <a:gd name="T23" fmla="*/ 31 h 76"/>
                <a:gd name="T24" fmla="*/ 15 w 48"/>
                <a:gd name="T25" fmla="*/ 21 h 76"/>
                <a:gd name="T26" fmla="*/ 16 w 48"/>
                <a:gd name="T27" fmla="*/ 16 h 76"/>
                <a:gd name="T28" fmla="*/ 18 w 48"/>
                <a:gd name="T29" fmla="*/ 7 h 76"/>
                <a:gd name="T30" fmla="*/ 25 w 48"/>
                <a:gd name="T31" fmla="*/ 7 h 76"/>
                <a:gd name="T32" fmla="*/ 30 w 48"/>
                <a:gd name="T33" fmla="*/ 20 h 76"/>
                <a:gd name="T34" fmla="*/ 41 w 48"/>
                <a:gd name="T35" fmla="*/ 33 h 76"/>
                <a:gd name="T36" fmla="*/ 41 w 48"/>
                <a:gd name="T37" fmla="*/ 9 h 76"/>
                <a:gd name="T38" fmla="*/ 41 w 48"/>
                <a:gd name="T39" fmla="*/ 26 h 76"/>
                <a:gd name="T40" fmla="*/ 39 w 48"/>
                <a:gd name="T41" fmla="*/ 20 h 76"/>
                <a:gd name="T42" fmla="*/ 37 w 48"/>
                <a:gd name="T43" fmla="*/ 14 h 76"/>
                <a:gd name="T44" fmla="*/ 33 w 48"/>
                <a:gd name="T45" fmla="*/ 8 h 76"/>
                <a:gd name="T46" fmla="*/ 27 w 48"/>
                <a:gd name="T47" fmla="*/ 5 h 76"/>
                <a:gd name="T48" fmla="*/ 27 w 48"/>
                <a:gd name="T49" fmla="*/ 5 h 76"/>
                <a:gd name="T50" fmla="*/ 27 w 48"/>
                <a:gd name="T51" fmla="*/ 5 h 76"/>
                <a:gd name="T52" fmla="*/ 34 w 48"/>
                <a:gd name="T53" fmla="*/ 8 h 76"/>
                <a:gd name="T54" fmla="*/ 38 w 48"/>
                <a:gd name="T55" fmla="*/ 13 h 76"/>
                <a:gd name="T56" fmla="*/ 40 w 48"/>
                <a:gd name="T57" fmla="*/ 20 h 76"/>
                <a:gd name="T58" fmla="*/ 41 w 48"/>
                <a:gd name="T59" fmla="*/ 2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 h="76">
                  <a:moveTo>
                    <a:pt x="41" y="9"/>
                  </a:moveTo>
                  <a:cubicBezTo>
                    <a:pt x="41" y="9"/>
                    <a:pt x="38" y="3"/>
                    <a:pt x="29" y="3"/>
                  </a:cubicBezTo>
                  <a:cubicBezTo>
                    <a:pt x="29" y="3"/>
                    <a:pt x="29" y="3"/>
                    <a:pt x="29" y="3"/>
                  </a:cubicBezTo>
                  <a:cubicBezTo>
                    <a:pt x="28" y="3"/>
                    <a:pt x="18" y="0"/>
                    <a:pt x="14" y="4"/>
                  </a:cubicBezTo>
                  <a:cubicBezTo>
                    <a:pt x="12" y="6"/>
                    <a:pt x="11" y="9"/>
                    <a:pt x="11" y="14"/>
                  </a:cubicBezTo>
                  <a:cubicBezTo>
                    <a:pt x="10" y="26"/>
                    <a:pt x="7" y="51"/>
                    <a:pt x="4" y="58"/>
                  </a:cubicBezTo>
                  <a:cubicBezTo>
                    <a:pt x="2" y="64"/>
                    <a:pt x="1" y="71"/>
                    <a:pt x="0" y="76"/>
                  </a:cubicBezTo>
                  <a:cubicBezTo>
                    <a:pt x="2" y="70"/>
                    <a:pt x="6" y="68"/>
                    <a:pt x="6" y="68"/>
                  </a:cubicBezTo>
                  <a:cubicBezTo>
                    <a:pt x="7" y="66"/>
                    <a:pt x="7" y="64"/>
                    <a:pt x="9" y="61"/>
                  </a:cubicBezTo>
                  <a:cubicBezTo>
                    <a:pt x="10" y="58"/>
                    <a:pt x="10" y="55"/>
                    <a:pt x="11" y="53"/>
                  </a:cubicBezTo>
                  <a:cubicBezTo>
                    <a:pt x="12" y="49"/>
                    <a:pt x="12" y="46"/>
                    <a:pt x="13" y="42"/>
                  </a:cubicBezTo>
                  <a:cubicBezTo>
                    <a:pt x="13" y="39"/>
                    <a:pt x="14" y="35"/>
                    <a:pt x="14" y="31"/>
                  </a:cubicBezTo>
                  <a:cubicBezTo>
                    <a:pt x="15" y="28"/>
                    <a:pt x="15" y="25"/>
                    <a:pt x="15" y="21"/>
                  </a:cubicBezTo>
                  <a:cubicBezTo>
                    <a:pt x="15" y="20"/>
                    <a:pt x="16" y="18"/>
                    <a:pt x="16" y="16"/>
                  </a:cubicBezTo>
                  <a:cubicBezTo>
                    <a:pt x="16" y="13"/>
                    <a:pt x="15" y="10"/>
                    <a:pt x="18" y="7"/>
                  </a:cubicBezTo>
                  <a:cubicBezTo>
                    <a:pt x="19" y="5"/>
                    <a:pt x="24" y="7"/>
                    <a:pt x="25" y="7"/>
                  </a:cubicBezTo>
                  <a:cubicBezTo>
                    <a:pt x="25" y="11"/>
                    <a:pt x="24" y="17"/>
                    <a:pt x="30" y="20"/>
                  </a:cubicBezTo>
                  <a:cubicBezTo>
                    <a:pt x="30" y="20"/>
                    <a:pt x="40" y="27"/>
                    <a:pt x="41" y="33"/>
                  </a:cubicBezTo>
                  <a:cubicBezTo>
                    <a:pt x="41" y="33"/>
                    <a:pt x="48" y="21"/>
                    <a:pt x="41" y="9"/>
                  </a:cubicBezTo>
                  <a:close/>
                  <a:moveTo>
                    <a:pt x="41" y="26"/>
                  </a:moveTo>
                  <a:cubicBezTo>
                    <a:pt x="40" y="24"/>
                    <a:pt x="40" y="22"/>
                    <a:pt x="39" y="20"/>
                  </a:cubicBezTo>
                  <a:cubicBezTo>
                    <a:pt x="39" y="18"/>
                    <a:pt x="38" y="15"/>
                    <a:pt x="37" y="14"/>
                  </a:cubicBezTo>
                  <a:cubicBezTo>
                    <a:pt x="36" y="12"/>
                    <a:pt x="35" y="10"/>
                    <a:pt x="33" y="8"/>
                  </a:cubicBezTo>
                  <a:cubicBezTo>
                    <a:pt x="31" y="7"/>
                    <a:pt x="29" y="6"/>
                    <a:pt x="27" y="5"/>
                  </a:cubicBezTo>
                  <a:cubicBezTo>
                    <a:pt x="27" y="5"/>
                    <a:pt x="27" y="5"/>
                    <a:pt x="27" y="5"/>
                  </a:cubicBezTo>
                  <a:cubicBezTo>
                    <a:pt x="27" y="5"/>
                    <a:pt x="27" y="5"/>
                    <a:pt x="27" y="5"/>
                  </a:cubicBezTo>
                  <a:cubicBezTo>
                    <a:pt x="30" y="5"/>
                    <a:pt x="32" y="6"/>
                    <a:pt x="34" y="8"/>
                  </a:cubicBezTo>
                  <a:cubicBezTo>
                    <a:pt x="35" y="9"/>
                    <a:pt x="37" y="11"/>
                    <a:pt x="38" y="13"/>
                  </a:cubicBezTo>
                  <a:cubicBezTo>
                    <a:pt x="39" y="15"/>
                    <a:pt x="40" y="17"/>
                    <a:pt x="40" y="20"/>
                  </a:cubicBezTo>
                  <a:cubicBezTo>
                    <a:pt x="41" y="22"/>
                    <a:pt x="41" y="24"/>
                    <a:pt x="41" y="26"/>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47625" tIns="23813" rIns="47625" bIns="23813" numCol="1" anchor="t" anchorCtr="0" compatLnSpc="1">
              <a:prstTxWarp prst="textNoShape">
                <a:avLst/>
              </a:prstTxWarp>
            </a:bodyPr>
            <a:lstStyle/>
            <a:p>
              <a:endParaRPr lang="es-ES" sz="938">
                <a:solidFill>
                  <a:prstClr val="black"/>
                </a:solidFill>
                <a:latin typeface="Arial Narrow" charset="0"/>
                <a:ea typeface="Arial Narrow" charset="0"/>
                <a:cs typeface="Arial Narrow" charset="0"/>
              </a:endParaRPr>
            </a:p>
          </p:txBody>
        </p:sp>
        <p:sp>
          <p:nvSpPr>
            <p:cNvPr id="96" name="Freeform 355"/>
            <p:cNvSpPr>
              <a:spLocks noEditPoints="1"/>
            </p:cNvSpPr>
            <p:nvPr/>
          </p:nvSpPr>
          <p:spPr bwMode="auto">
            <a:xfrm>
              <a:off x="6086777" y="4002088"/>
              <a:ext cx="215900" cy="273050"/>
            </a:xfrm>
            <a:custGeom>
              <a:avLst/>
              <a:gdLst>
                <a:gd name="T0" fmla="*/ 38 w 45"/>
                <a:gd name="T1" fmla="*/ 20 h 57"/>
                <a:gd name="T2" fmla="*/ 10 w 45"/>
                <a:gd name="T3" fmla="*/ 4 h 57"/>
                <a:gd name="T4" fmla="*/ 7 w 45"/>
                <a:gd name="T5" fmla="*/ 6 h 57"/>
                <a:gd name="T6" fmla="*/ 1 w 45"/>
                <a:gd name="T7" fmla="*/ 14 h 57"/>
                <a:gd name="T8" fmla="*/ 1 w 45"/>
                <a:gd name="T9" fmla="*/ 18 h 57"/>
                <a:gd name="T10" fmla="*/ 1 w 45"/>
                <a:gd name="T11" fmla="*/ 18 h 57"/>
                <a:gd name="T12" fmla="*/ 1 w 45"/>
                <a:gd name="T13" fmla="*/ 18 h 57"/>
                <a:gd name="T14" fmla="*/ 1 w 45"/>
                <a:gd name="T15" fmla="*/ 18 h 57"/>
                <a:gd name="T16" fmla="*/ 1 w 45"/>
                <a:gd name="T17" fmla="*/ 19 h 57"/>
                <a:gd name="T18" fmla="*/ 1 w 45"/>
                <a:gd name="T19" fmla="*/ 19 h 57"/>
                <a:gd name="T20" fmla="*/ 1 w 45"/>
                <a:gd name="T21" fmla="*/ 19 h 57"/>
                <a:gd name="T22" fmla="*/ 1 w 45"/>
                <a:gd name="T23" fmla="*/ 19 h 57"/>
                <a:gd name="T24" fmla="*/ 1 w 45"/>
                <a:gd name="T25" fmla="*/ 19 h 57"/>
                <a:gd name="T26" fmla="*/ 1 w 45"/>
                <a:gd name="T27" fmla="*/ 19 h 57"/>
                <a:gd name="T28" fmla="*/ 5 w 45"/>
                <a:gd name="T29" fmla="*/ 36 h 57"/>
                <a:gd name="T30" fmla="*/ 33 w 45"/>
                <a:gd name="T31" fmla="*/ 52 h 57"/>
                <a:gd name="T32" fmla="*/ 38 w 45"/>
                <a:gd name="T33" fmla="*/ 20 h 57"/>
                <a:gd name="T34" fmla="*/ 34 w 45"/>
                <a:gd name="T35" fmla="*/ 47 h 57"/>
                <a:gd name="T36" fmla="*/ 9 w 45"/>
                <a:gd name="T37" fmla="*/ 7 h 57"/>
                <a:gd name="T38" fmla="*/ 34 w 45"/>
                <a:gd name="T39" fmla="*/ 4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5" h="57">
                  <a:moveTo>
                    <a:pt x="38" y="20"/>
                  </a:moveTo>
                  <a:cubicBezTo>
                    <a:pt x="32" y="7"/>
                    <a:pt x="19" y="0"/>
                    <a:pt x="10" y="4"/>
                  </a:cubicBezTo>
                  <a:cubicBezTo>
                    <a:pt x="9" y="5"/>
                    <a:pt x="8" y="5"/>
                    <a:pt x="7" y="6"/>
                  </a:cubicBezTo>
                  <a:cubicBezTo>
                    <a:pt x="7" y="6"/>
                    <a:pt x="3" y="8"/>
                    <a:pt x="1" y="14"/>
                  </a:cubicBezTo>
                  <a:cubicBezTo>
                    <a:pt x="1" y="15"/>
                    <a:pt x="1" y="17"/>
                    <a:pt x="1" y="18"/>
                  </a:cubicBezTo>
                  <a:cubicBezTo>
                    <a:pt x="1" y="18"/>
                    <a:pt x="1" y="18"/>
                    <a:pt x="1" y="18"/>
                  </a:cubicBezTo>
                  <a:cubicBezTo>
                    <a:pt x="1" y="18"/>
                    <a:pt x="1" y="18"/>
                    <a:pt x="1" y="18"/>
                  </a:cubicBezTo>
                  <a:cubicBezTo>
                    <a:pt x="1" y="18"/>
                    <a:pt x="1" y="18"/>
                    <a:pt x="1" y="18"/>
                  </a:cubicBezTo>
                  <a:cubicBezTo>
                    <a:pt x="1" y="18"/>
                    <a:pt x="1" y="19"/>
                    <a:pt x="1" y="19"/>
                  </a:cubicBezTo>
                  <a:cubicBezTo>
                    <a:pt x="1" y="19"/>
                    <a:pt x="1" y="19"/>
                    <a:pt x="1" y="19"/>
                  </a:cubicBezTo>
                  <a:cubicBezTo>
                    <a:pt x="1" y="19"/>
                    <a:pt x="1" y="19"/>
                    <a:pt x="1" y="19"/>
                  </a:cubicBezTo>
                  <a:cubicBezTo>
                    <a:pt x="1" y="19"/>
                    <a:pt x="1" y="19"/>
                    <a:pt x="1" y="19"/>
                  </a:cubicBezTo>
                  <a:cubicBezTo>
                    <a:pt x="1" y="19"/>
                    <a:pt x="1" y="19"/>
                    <a:pt x="1" y="19"/>
                  </a:cubicBezTo>
                  <a:cubicBezTo>
                    <a:pt x="1" y="19"/>
                    <a:pt x="1" y="19"/>
                    <a:pt x="1" y="19"/>
                  </a:cubicBezTo>
                  <a:cubicBezTo>
                    <a:pt x="0" y="24"/>
                    <a:pt x="2" y="31"/>
                    <a:pt x="5" y="36"/>
                  </a:cubicBezTo>
                  <a:cubicBezTo>
                    <a:pt x="11" y="50"/>
                    <a:pt x="24" y="57"/>
                    <a:pt x="33" y="52"/>
                  </a:cubicBezTo>
                  <a:cubicBezTo>
                    <a:pt x="42" y="47"/>
                    <a:pt x="45" y="33"/>
                    <a:pt x="38" y="20"/>
                  </a:cubicBezTo>
                  <a:close/>
                  <a:moveTo>
                    <a:pt x="34" y="47"/>
                  </a:moveTo>
                  <a:cubicBezTo>
                    <a:pt x="34" y="47"/>
                    <a:pt x="33" y="16"/>
                    <a:pt x="9" y="7"/>
                  </a:cubicBezTo>
                  <a:cubicBezTo>
                    <a:pt x="9" y="7"/>
                    <a:pt x="41" y="7"/>
                    <a:pt x="34" y="47"/>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47625" tIns="23813" rIns="47625" bIns="23813" numCol="1" anchor="t" anchorCtr="0" compatLnSpc="1">
              <a:prstTxWarp prst="textNoShape">
                <a:avLst/>
              </a:prstTxWarp>
            </a:bodyPr>
            <a:lstStyle/>
            <a:p>
              <a:endParaRPr lang="es-ES" sz="938">
                <a:solidFill>
                  <a:prstClr val="black"/>
                </a:solidFill>
                <a:latin typeface="Arial Narrow" charset="0"/>
                <a:ea typeface="Arial Narrow" charset="0"/>
                <a:cs typeface="Arial Narrow" charset="0"/>
              </a:endParaRPr>
            </a:p>
          </p:txBody>
        </p:sp>
      </p:grpSp>
      <p:sp>
        <p:nvSpPr>
          <p:cNvPr id="102" name="Rectangle 15"/>
          <p:cNvSpPr/>
          <p:nvPr/>
        </p:nvSpPr>
        <p:spPr>
          <a:xfrm>
            <a:off x="-100080" y="2941870"/>
            <a:ext cx="2219601" cy="523220"/>
          </a:xfrm>
          <a:prstGeom prst="rect">
            <a:avLst/>
          </a:prstGeom>
        </p:spPr>
        <p:txBody>
          <a:bodyPr wrap="square">
            <a:spAutoFit/>
          </a:bodyPr>
          <a:lstStyle/>
          <a:p>
            <a:pPr algn="ctr"/>
            <a:r>
              <a:rPr lang="es-ES" sz="1400" b="1" dirty="0">
                <a:solidFill>
                  <a:schemeClr val="bg1"/>
                </a:solidFill>
                <a:latin typeface="Verdana" charset="0"/>
                <a:ea typeface="Verdana" charset="0"/>
                <a:cs typeface="Verdana" charset="0"/>
              </a:rPr>
              <a:t>Publicación de </a:t>
            </a:r>
          </a:p>
          <a:p>
            <a:pPr algn="ctr"/>
            <a:r>
              <a:rPr lang="es-ES" sz="1400" b="1" dirty="0">
                <a:solidFill>
                  <a:schemeClr val="bg1"/>
                </a:solidFill>
                <a:latin typeface="Verdana" charset="0"/>
                <a:ea typeface="Verdana" charset="0"/>
                <a:cs typeface="Verdana" charset="0"/>
              </a:rPr>
              <a:t>Información  </a:t>
            </a:r>
          </a:p>
        </p:txBody>
      </p:sp>
      <p:sp>
        <p:nvSpPr>
          <p:cNvPr id="103" name="Rectangle 105"/>
          <p:cNvSpPr/>
          <p:nvPr/>
        </p:nvSpPr>
        <p:spPr>
          <a:xfrm>
            <a:off x="1955726" y="2863398"/>
            <a:ext cx="1586677" cy="738664"/>
          </a:xfrm>
          <a:prstGeom prst="rect">
            <a:avLst/>
          </a:prstGeom>
        </p:spPr>
        <p:txBody>
          <a:bodyPr wrap="square">
            <a:spAutoFit/>
          </a:bodyPr>
          <a:lstStyle/>
          <a:p>
            <a:pPr algn="ctr"/>
            <a:r>
              <a:rPr lang="es-ES" sz="1400" b="1" dirty="0">
                <a:solidFill>
                  <a:schemeClr val="bg1"/>
                </a:solidFill>
                <a:latin typeface="Verdana" charset="0"/>
                <a:ea typeface="Verdana" charset="0"/>
                <a:cs typeface="Verdana" charset="0"/>
              </a:rPr>
              <a:t>Análisis e </a:t>
            </a:r>
          </a:p>
          <a:p>
            <a:pPr algn="ctr"/>
            <a:r>
              <a:rPr lang="es-ES" sz="1400" b="1" dirty="0">
                <a:solidFill>
                  <a:schemeClr val="bg1"/>
                </a:solidFill>
                <a:latin typeface="Verdana" charset="0"/>
                <a:ea typeface="Verdana" charset="0"/>
                <a:cs typeface="Verdana" charset="0"/>
              </a:rPr>
              <a:t>Identificación de usos </a:t>
            </a:r>
          </a:p>
        </p:txBody>
      </p:sp>
      <p:sp>
        <p:nvSpPr>
          <p:cNvPr id="104" name="Rectangle 109"/>
          <p:cNvSpPr/>
          <p:nvPr/>
        </p:nvSpPr>
        <p:spPr>
          <a:xfrm>
            <a:off x="5437338" y="2930449"/>
            <a:ext cx="1791809" cy="307777"/>
          </a:xfrm>
          <a:prstGeom prst="rect">
            <a:avLst/>
          </a:prstGeom>
        </p:spPr>
        <p:txBody>
          <a:bodyPr wrap="square">
            <a:spAutoFit/>
          </a:bodyPr>
          <a:lstStyle/>
          <a:p>
            <a:pPr algn="ctr">
              <a:spcBef>
                <a:spcPct val="20000"/>
              </a:spcBef>
            </a:pPr>
            <a:r>
              <a:rPr lang="es-ES" sz="1400" b="1" dirty="0">
                <a:solidFill>
                  <a:schemeClr val="bg1"/>
                </a:solidFill>
                <a:latin typeface="Verdana" charset="0"/>
                <a:ea typeface="Verdana" charset="0"/>
                <a:cs typeface="Verdana" charset="0"/>
              </a:rPr>
              <a:t>Colaboración </a:t>
            </a:r>
          </a:p>
        </p:txBody>
      </p:sp>
      <p:sp>
        <p:nvSpPr>
          <p:cNvPr id="105" name="Rectangle 110"/>
          <p:cNvSpPr/>
          <p:nvPr/>
        </p:nvSpPr>
        <p:spPr>
          <a:xfrm>
            <a:off x="7394192" y="2890516"/>
            <a:ext cx="1709555" cy="523220"/>
          </a:xfrm>
          <a:prstGeom prst="rect">
            <a:avLst/>
          </a:prstGeom>
        </p:spPr>
        <p:txBody>
          <a:bodyPr wrap="square">
            <a:spAutoFit/>
          </a:bodyPr>
          <a:lstStyle/>
          <a:p>
            <a:pPr algn="ctr">
              <a:spcBef>
                <a:spcPct val="20000"/>
              </a:spcBef>
            </a:pPr>
            <a:r>
              <a:rPr lang="es-ES" sz="1400" b="1" dirty="0">
                <a:solidFill>
                  <a:schemeClr val="bg1"/>
                </a:solidFill>
                <a:latin typeface="Verdana" charset="0"/>
                <a:ea typeface="Verdana" charset="0"/>
                <a:cs typeface="Verdana" charset="0"/>
              </a:rPr>
              <a:t>Gobierno Abierto </a:t>
            </a:r>
          </a:p>
        </p:txBody>
      </p:sp>
      <p:sp>
        <p:nvSpPr>
          <p:cNvPr id="106" name="Rectangle 105"/>
          <p:cNvSpPr/>
          <p:nvPr/>
        </p:nvSpPr>
        <p:spPr>
          <a:xfrm>
            <a:off x="3759042" y="2926593"/>
            <a:ext cx="1552224" cy="307777"/>
          </a:xfrm>
          <a:prstGeom prst="rect">
            <a:avLst/>
          </a:prstGeom>
        </p:spPr>
        <p:txBody>
          <a:bodyPr wrap="square">
            <a:spAutoFit/>
          </a:bodyPr>
          <a:lstStyle/>
          <a:p>
            <a:pPr algn="ctr">
              <a:spcBef>
                <a:spcPct val="20000"/>
              </a:spcBef>
            </a:pPr>
            <a:r>
              <a:rPr lang="es-ES" sz="1400" b="1" dirty="0">
                <a:solidFill>
                  <a:schemeClr val="bg1"/>
                </a:solidFill>
                <a:latin typeface="Verdana" charset="0"/>
                <a:ea typeface="Verdana" charset="0"/>
                <a:cs typeface="Verdana" charset="0"/>
              </a:rPr>
              <a:t>Participación </a:t>
            </a:r>
          </a:p>
        </p:txBody>
      </p:sp>
      <p:grpSp>
        <p:nvGrpSpPr>
          <p:cNvPr id="108" name="Agrupar 107"/>
          <p:cNvGrpSpPr/>
          <p:nvPr/>
        </p:nvGrpSpPr>
        <p:grpSpPr>
          <a:xfrm>
            <a:off x="0" y="4764633"/>
            <a:ext cx="9144000" cy="938435"/>
            <a:chOff x="0" y="4776564"/>
            <a:chExt cx="9144000" cy="938435"/>
          </a:xfrm>
        </p:grpSpPr>
        <p:sp>
          <p:nvSpPr>
            <p:cNvPr id="109" name="Rectángulo 108"/>
            <p:cNvSpPr/>
            <p:nvPr/>
          </p:nvSpPr>
          <p:spPr>
            <a:xfrm>
              <a:off x="0" y="5067300"/>
              <a:ext cx="9144000" cy="6476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pic>
          <p:nvPicPr>
            <p:cNvPr id="110" name="5 Imagen"/>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4776564"/>
              <a:ext cx="9144000" cy="565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1" name="Imagen 5"/>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435600" y="5208588"/>
              <a:ext cx="3240088" cy="415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grpSp>
        <p:nvGrpSpPr>
          <p:cNvPr id="99" name="Agrupar 98"/>
          <p:cNvGrpSpPr/>
          <p:nvPr/>
        </p:nvGrpSpPr>
        <p:grpSpPr>
          <a:xfrm>
            <a:off x="-2929" y="4781403"/>
            <a:ext cx="9144000" cy="938435"/>
            <a:chOff x="0" y="4776564"/>
            <a:chExt cx="9144000" cy="938435"/>
          </a:xfrm>
        </p:grpSpPr>
        <p:sp>
          <p:nvSpPr>
            <p:cNvPr id="100" name="Rectángulo 99"/>
            <p:cNvSpPr/>
            <p:nvPr/>
          </p:nvSpPr>
          <p:spPr>
            <a:xfrm>
              <a:off x="0" y="5067300"/>
              <a:ext cx="9144000" cy="6476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pic>
          <p:nvPicPr>
            <p:cNvPr id="101" name="5 Imagen"/>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4776564"/>
              <a:ext cx="9144000" cy="565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7" name="Imagen 5"/>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435600" y="5208588"/>
              <a:ext cx="3240088" cy="415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grpSp>
        <p:nvGrpSpPr>
          <p:cNvPr id="130" name="Agrupar 129"/>
          <p:cNvGrpSpPr/>
          <p:nvPr/>
        </p:nvGrpSpPr>
        <p:grpSpPr>
          <a:xfrm>
            <a:off x="7759539" y="1927359"/>
            <a:ext cx="913220" cy="913220"/>
            <a:chOff x="984336" y="1642532"/>
            <a:chExt cx="1660520" cy="1660520"/>
          </a:xfrm>
        </p:grpSpPr>
        <p:sp>
          <p:nvSpPr>
            <p:cNvPr id="131" name="Elipse 130"/>
            <p:cNvSpPr/>
            <p:nvPr/>
          </p:nvSpPr>
          <p:spPr>
            <a:xfrm>
              <a:off x="984336" y="1642532"/>
              <a:ext cx="1660520" cy="1660520"/>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solidFill>
                  <a:srgbClr val="7030A0"/>
                </a:solidFill>
              </a:endParaRPr>
            </a:p>
          </p:txBody>
        </p:sp>
        <p:sp>
          <p:nvSpPr>
            <p:cNvPr id="132" name="Elipse 131"/>
            <p:cNvSpPr/>
            <p:nvPr/>
          </p:nvSpPr>
          <p:spPr>
            <a:xfrm>
              <a:off x="1142175" y="1797792"/>
              <a:ext cx="1344842" cy="1344842"/>
            </a:xfrm>
            <a:prstGeom prst="ellipse">
              <a:avLst/>
            </a:prstGeom>
            <a:solidFill>
              <a:srgbClr val="35A0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solidFill>
                  <a:srgbClr val="7030A0"/>
                </a:solidFill>
              </a:endParaRPr>
            </a:p>
          </p:txBody>
        </p:sp>
      </p:grpSp>
      <p:grpSp>
        <p:nvGrpSpPr>
          <p:cNvPr id="133" name="Group 1"/>
          <p:cNvGrpSpPr/>
          <p:nvPr/>
        </p:nvGrpSpPr>
        <p:grpSpPr>
          <a:xfrm>
            <a:off x="7939686" y="2086754"/>
            <a:ext cx="538364" cy="657686"/>
            <a:chOff x="8066090" y="2289176"/>
            <a:chExt cx="1508126" cy="1928812"/>
          </a:xfrm>
          <a:solidFill>
            <a:srgbClr val="D8D8D6"/>
          </a:solidFill>
        </p:grpSpPr>
        <p:sp>
          <p:nvSpPr>
            <p:cNvPr id="134" name="Freeform 5"/>
            <p:cNvSpPr>
              <a:spLocks/>
            </p:cNvSpPr>
            <p:nvPr/>
          </p:nvSpPr>
          <p:spPr bwMode="auto">
            <a:xfrm>
              <a:off x="8874128" y="2351088"/>
              <a:ext cx="700088" cy="1050925"/>
            </a:xfrm>
            <a:custGeom>
              <a:avLst/>
              <a:gdLst>
                <a:gd name="T0" fmla="*/ 319 w 401"/>
                <a:gd name="T1" fmla="*/ 285 h 604"/>
                <a:gd name="T2" fmla="*/ 246 w 401"/>
                <a:gd name="T3" fmla="*/ 185 h 604"/>
                <a:gd name="T4" fmla="*/ 183 w 401"/>
                <a:gd name="T5" fmla="*/ 111 h 604"/>
                <a:gd name="T6" fmla="*/ 76 w 401"/>
                <a:gd name="T7" fmla="*/ 53 h 604"/>
                <a:gd name="T8" fmla="*/ 76 w 401"/>
                <a:gd name="T9" fmla="*/ 240 h 604"/>
                <a:gd name="T10" fmla="*/ 136 w 401"/>
                <a:gd name="T11" fmla="*/ 399 h 604"/>
                <a:gd name="T12" fmla="*/ 177 w 401"/>
                <a:gd name="T13" fmla="*/ 503 h 604"/>
                <a:gd name="T14" fmla="*/ 245 w 401"/>
                <a:gd name="T15" fmla="*/ 604 h 604"/>
                <a:gd name="T16" fmla="*/ 291 w 401"/>
                <a:gd name="T17" fmla="*/ 524 h 604"/>
                <a:gd name="T18" fmla="*/ 317 w 401"/>
                <a:gd name="T19" fmla="*/ 399 h 604"/>
                <a:gd name="T20" fmla="*/ 319 w 401"/>
                <a:gd name="T21" fmla="*/ 285 h 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1" h="604">
                  <a:moveTo>
                    <a:pt x="319" y="285"/>
                  </a:moveTo>
                  <a:cubicBezTo>
                    <a:pt x="361" y="150"/>
                    <a:pt x="246" y="185"/>
                    <a:pt x="246" y="185"/>
                  </a:cubicBezTo>
                  <a:cubicBezTo>
                    <a:pt x="255" y="107"/>
                    <a:pt x="183" y="111"/>
                    <a:pt x="183" y="111"/>
                  </a:cubicBezTo>
                  <a:cubicBezTo>
                    <a:pt x="173" y="0"/>
                    <a:pt x="76" y="53"/>
                    <a:pt x="76" y="53"/>
                  </a:cubicBezTo>
                  <a:cubicBezTo>
                    <a:pt x="26" y="87"/>
                    <a:pt x="76" y="240"/>
                    <a:pt x="76" y="240"/>
                  </a:cubicBezTo>
                  <a:cubicBezTo>
                    <a:pt x="0" y="301"/>
                    <a:pt x="136" y="399"/>
                    <a:pt x="136" y="399"/>
                  </a:cubicBezTo>
                  <a:cubicBezTo>
                    <a:pt x="76" y="466"/>
                    <a:pt x="177" y="503"/>
                    <a:pt x="177" y="503"/>
                  </a:cubicBezTo>
                  <a:cubicBezTo>
                    <a:pt x="163" y="600"/>
                    <a:pt x="245" y="604"/>
                    <a:pt x="245" y="604"/>
                  </a:cubicBezTo>
                  <a:cubicBezTo>
                    <a:pt x="311" y="599"/>
                    <a:pt x="291" y="524"/>
                    <a:pt x="291" y="524"/>
                  </a:cubicBezTo>
                  <a:cubicBezTo>
                    <a:pt x="391" y="483"/>
                    <a:pt x="317" y="399"/>
                    <a:pt x="317" y="399"/>
                  </a:cubicBezTo>
                  <a:cubicBezTo>
                    <a:pt x="401" y="338"/>
                    <a:pt x="319" y="285"/>
                    <a:pt x="319" y="285"/>
                  </a:cubicBezTo>
                  <a:close/>
                </a:path>
              </a:pathLst>
            </a:custGeom>
            <a:grpFill/>
            <a:ln>
              <a:noFill/>
            </a:ln>
          </p:spPr>
          <p:txBody>
            <a:bodyPr vert="horz" wrap="square" lIns="47625" tIns="23813" rIns="47625" bIns="23813" numCol="1" anchor="t" anchorCtr="0" compatLnSpc="1">
              <a:prstTxWarp prst="textNoShape">
                <a:avLst/>
              </a:prstTxWarp>
            </a:bodyPr>
            <a:lstStyle/>
            <a:p>
              <a:endParaRPr lang="es-ES" sz="938">
                <a:solidFill>
                  <a:srgbClr val="941651"/>
                </a:solidFill>
                <a:latin typeface="Arial Narrow" charset="0"/>
                <a:ea typeface="Arial Narrow" charset="0"/>
                <a:cs typeface="Arial Narrow" charset="0"/>
              </a:endParaRPr>
            </a:p>
          </p:txBody>
        </p:sp>
        <p:sp>
          <p:nvSpPr>
            <p:cNvPr id="135" name="Freeform 6"/>
            <p:cNvSpPr>
              <a:spLocks/>
            </p:cNvSpPr>
            <p:nvPr/>
          </p:nvSpPr>
          <p:spPr bwMode="auto">
            <a:xfrm>
              <a:off x="8707440" y="3319463"/>
              <a:ext cx="331788" cy="898525"/>
            </a:xfrm>
            <a:custGeom>
              <a:avLst/>
              <a:gdLst>
                <a:gd name="T0" fmla="*/ 175 w 190"/>
                <a:gd name="T1" fmla="*/ 46 h 516"/>
                <a:gd name="T2" fmla="*/ 121 w 190"/>
                <a:gd name="T3" fmla="*/ 140 h 516"/>
                <a:gd name="T4" fmla="*/ 120 w 190"/>
                <a:gd name="T5" fmla="*/ 144 h 516"/>
                <a:gd name="T6" fmla="*/ 121 w 190"/>
                <a:gd name="T7" fmla="*/ 140 h 516"/>
                <a:gd name="T8" fmla="*/ 104 w 190"/>
                <a:gd name="T9" fmla="*/ 0 h 516"/>
                <a:gd name="T10" fmla="*/ 72 w 190"/>
                <a:gd name="T11" fmla="*/ 18 h 516"/>
                <a:gd name="T12" fmla="*/ 92 w 190"/>
                <a:gd name="T13" fmla="*/ 170 h 516"/>
                <a:gd name="T14" fmla="*/ 93 w 190"/>
                <a:gd name="T15" fmla="*/ 177 h 516"/>
                <a:gd name="T16" fmla="*/ 92 w 190"/>
                <a:gd name="T17" fmla="*/ 170 h 516"/>
                <a:gd name="T18" fmla="*/ 6 w 190"/>
                <a:gd name="T19" fmla="*/ 21 h 516"/>
                <a:gd name="T20" fmla="*/ 0 w 190"/>
                <a:gd name="T21" fmla="*/ 71 h 516"/>
                <a:gd name="T22" fmla="*/ 71 w 190"/>
                <a:gd name="T23" fmla="*/ 233 h 516"/>
                <a:gd name="T24" fmla="*/ 61 w 190"/>
                <a:gd name="T25" fmla="*/ 505 h 516"/>
                <a:gd name="T26" fmla="*/ 119 w 190"/>
                <a:gd name="T27" fmla="*/ 516 h 516"/>
                <a:gd name="T28" fmla="*/ 163 w 190"/>
                <a:gd name="T29" fmla="*/ 509 h 516"/>
                <a:gd name="T30" fmla="*/ 173 w 190"/>
                <a:gd name="T31" fmla="*/ 505 h 516"/>
                <a:gd name="T32" fmla="*/ 153 w 190"/>
                <a:gd name="T33" fmla="*/ 298 h 516"/>
                <a:gd name="T34" fmla="*/ 190 w 190"/>
                <a:gd name="T35" fmla="*/ 91 h 516"/>
                <a:gd name="T36" fmla="*/ 175 w 190"/>
                <a:gd name="T37" fmla="*/ 46 h 5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90" h="516">
                  <a:moveTo>
                    <a:pt x="175" y="46"/>
                  </a:moveTo>
                  <a:cubicBezTo>
                    <a:pt x="139" y="76"/>
                    <a:pt x="124" y="127"/>
                    <a:pt x="121" y="140"/>
                  </a:cubicBezTo>
                  <a:cubicBezTo>
                    <a:pt x="120" y="142"/>
                    <a:pt x="120" y="143"/>
                    <a:pt x="120" y="144"/>
                  </a:cubicBezTo>
                  <a:cubicBezTo>
                    <a:pt x="120" y="144"/>
                    <a:pt x="120" y="142"/>
                    <a:pt x="121" y="140"/>
                  </a:cubicBezTo>
                  <a:cubicBezTo>
                    <a:pt x="122" y="119"/>
                    <a:pt x="104" y="0"/>
                    <a:pt x="104" y="0"/>
                  </a:cubicBezTo>
                  <a:cubicBezTo>
                    <a:pt x="72" y="18"/>
                    <a:pt x="72" y="18"/>
                    <a:pt x="72" y="18"/>
                  </a:cubicBezTo>
                  <a:cubicBezTo>
                    <a:pt x="85" y="41"/>
                    <a:pt x="91" y="141"/>
                    <a:pt x="92" y="170"/>
                  </a:cubicBezTo>
                  <a:cubicBezTo>
                    <a:pt x="93" y="172"/>
                    <a:pt x="93" y="175"/>
                    <a:pt x="93" y="177"/>
                  </a:cubicBezTo>
                  <a:cubicBezTo>
                    <a:pt x="93" y="177"/>
                    <a:pt x="93" y="174"/>
                    <a:pt x="92" y="170"/>
                  </a:cubicBezTo>
                  <a:cubicBezTo>
                    <a:pt x="87" y="106"/>
                    <a:pt x="6" y="21"/>
                    <a:pt x="6" y="21"/>
                  </a:cubicBezTo>
                  <a:cubicBezTo>
                    <a:pt x="0" y="71"/>
                    <a:pt x="0" y="71"/>
                    <a:pt x="0" y="71"/>
                  </a:cubicBezTo>
                  <a:cubicBezTo>
                    <a:pt x="25" y="79"/>
                    <a:pt x="53" y="152"/>
                    <a:pt x="71" y="233"/>
                  </a:cubicBezTo>
                  <a:cubicBezTo>
                    <a:pt x="88" y="314"/>
                    <a:pt x="61" y="505"/>
                    <a:pt x="61" y="505"/>
                  </a:cubicBezTo>
                  <a:cubicBezTo>
                    <a:pt x="61" y="505"/>
                    <a:pt x="104" y="516"/>
                    <a:pt x="119" y="516"/>
                  </a:cubicBezTo>
                  <a:cubicBezTo>
                    <a:pt x="130" y="516"/>
                    <a:pt x="163" y="509"/>
                    <a:pt x="163" y="509"/>
                  </a:cubicBezTo>
                  <a:cubicBezTo>
                    <a:pt x="173" y="505"/>
                    <a:pt x="173" y="505"/>
                    <a:pt x="173" y="505"/>
                  </a:cubicBezTo>
                  <a:cubicBezTo>
                    <a:pt x="163" y="479"/>
                    <a:pt x="153" y="298"/>
                    <a:pt x="153" y="298"/>
                  </a:cubicBezTo>
                  <a:cubicBezTo>
                    <a:pt x="141" y="139"/>
                    <a:pt x="190" y="91"/>
                    <a:pt x="190" y="91"/>
                  </a:cubicBezTo>
                  <a:lnTo>
                    <a:pt x="175" y="46"/>
                  </a:lnTo>
                  <a:close/>
                </a:path>
              </a:pathLst>
            </a:custGeom>
            <a:grpFill/>
            <a:ln>
              <a:noFill/>
            </a:ln>
          </p:spPr>
          <p:txBody>
            <a:bodyPr vert="horz" wrap="square" lIns="47625" tIns="23813" rIns="47625" bIns="23813" numCol="1" anchor="t" anchorCtr="0" compatLnSpc="1">
              <a:prstTxWarp prst="textNoShape">
                <a:avLst/>
              </a:prstTxWarp>
            </a:bodyPr>
            <a:lstStyle/>
            <a:p>
              <a:endParaRPr lang="es-ES" sz="938">
                <a:solidFill>
                  <a:srgbClr val="941651"/>
                </a:solidFill>
                <a:latin typeface="Arial Narrow" charset="0"/>
                <a:ea typeface="Arial Narrow" charset="0"/>
                <a:cs typeface="Arial Narrow" charset="0"/>
              </a:endParaRPr>
            </a:p>
          </p:txBody>
        </p:sp>
        <p:sp>
          <p:nvSpPr>
            <p:cNvPr id="136" name="Freeform 7"/>
            <p:cNvSpPr>
              <a:spLocks/>
            </p:cNvSpPr>
            <p:nvPr/>
          </p:nvSpPr>
          <p:spPr bwMode="auto">
            <a:xfrm>
              <a:off x="9039228" y="2784476"/>
              <a:ext cx="349250" cy="501650"/>
            </a:xfrm>
            <a:custGeom>
              <a:avLst/>
              <a:gdLst>
                <a:gd name="T0" fmla="*/ 135 w 201"/>
                <a:gd name="T1" fmla="*/ 96 h 289"/>
                <a:gd name="T2" fmla="*/ 70 w 201"/>
                <a:gd name="T3" fmla="*/ 21 h 289"/>
                <a:gd name="T4" fmla="*/ 82 w 201"/>
                <a:gd name="T5" fmla="*/ 267 h 289"/>
                <a:gd name="T6" fmla="*/ 143 w 201"/>
                <a:gd name="T7" fmla="*/ 185 h 289"/>
                <a:gd name="T8" fmla="*/ 135 w 201"/>
                <a:gd name="T9" fmla="*/ 96 h 289"/>
              </a:gdLst>
              <a:ahLst/>
              <a:cxnLst>
                <a:cxn ang="0">
                  <a:pos x="T0" y="T1"/>
                </a:cxn>
                <a:cxn ang="0">
                  <a:pos x="T2" y="T3"/>
                </a:cxn>
                <a:cxn ang="0">
                  <a:pos x="T4" y="T5"/>
                </a:cxn>
                <a:cxn ang="0">
                  <a:pos x="T6" y="T7"/>
                </a:cxn>
                <a:cxn ang="0">
                  <a:pos x="T8" y="T9"/>
                </a:cxn>
              </a:cxnLst>
              <a:rect l="0" t="0" r="r" b="b"/>
              <a:pathLst>
                <a:path w="201" h="289">
                  <a:moveTo>
                    <a:pt x="135" y="96"/>
                  </a:moveTo>
                  <a:cubicBezTo>
                    <a:pt x="173" y="0"/>
                    <a:pt x="70" y="21"/>
                    <a:pt x="70" y="21"/>
                  </a:cubicBezTo>
                  <a:cubicBezTo>
                    <a:pt x="0" y="35"/>
                    <a:pt x="82" y="267"/>
                    <a:pt x="82" y="267"/>
                  </a:cubicBezTo>
                  <a:cubicBezTo>
                    <a:pt x="181" y="289"/>
                    <a:pt x="143" y="185"/>
                    <a:pt x="143" y="185"/>
                  </a:cubicBezTo>
                  <a:cubicBezTo>
                    <a:pt x="201" y="130"/>
                    <a:pt x="135" y="96"/>
                    <a:pt x="135" y="96"/>
                  </a:cubicBezTo>
                  <a:close/>
                </a:path>
              </a:pathLst>
            </a:custGeom>
            <a:grpFill/>
            <a:ln>
              <a:noFill/>
            </a:ln>
          </p:spPr>
          <p:txBody>
            <a:bodyPr vert="horz" wrap="square" lIns="47625" tIns="23813" rIns="47625" bIns="23813" numCol="1" anchor="t" anchorCtr="0" compatLnSpc="1">
              <a:prstTxWarp prst="textNoShape">
                <a:avLst/>
              </a:prstTxWarp>
            </a:bodyPr>
            <a:lstStyle/>
            <a:p>
              <a:endParaRPr lang="es-ES" sz="938">
                <a:solidFill>
                  <a:srgbClr val="941651"/>
                </a:solidFill>
                <a:latin typeface="Arial Narrow" charset="0"/>
                <a:ea typeface="Arial Narrow" charset="0"/>
                <a:cs typeface="Arial Narrow" charset="0"/>
              </a:endParaRPr>
            </a:p>
          </p:txBody>
        </p:sp>
        <p:sp>
          <p:nvSpPr>
            <p:cNvPr id="137" name="Freeform 8"/>
            <p:cNvSpPr>
              <a:spLocks/>
            </p:cNvSpPr>
            <p:nvPr/>
          </p:nvSpPr>
          <p:spPr bwMode="auto">
            <a:xfrm>
              <a:off x="8605840" y="2289176"/>
              <a:ext cx="571500" cy="700087"/>
            </a:xfrm>
            <a:custGeom>
              <a:avLst/>
              <a:gdLst>
                <a:gd name="T0" fmla="*/ 282 w 328"/>
                <a:gd name="T1" fmla="*/ 282 h 402"/>
                <a:gd name="T2" fmla="*/ 293 w 328"/>
                <a:gd name="T3" fmla="*/ 220 h 402"/>
                <a:gd name="T4" fmla="*/ 238 w 328"/>
                <a:gd name="T5" fmla="*/ 188 h 402"/>
                <a:gd name="T6" fmla="*/ 228 w 328"/>
                <a:gd name="T7" fmla="*/ 190 h 402"/>
                <a:gd name="T8" fmla="*/ 238 w 328"/>
                <a:gd name="T9" fmla="*/ 188 h 402"/>
                <a:gd name="T10" fmla="*/ 254 w 328"/>
                <a:gd name="T11" fmla="*/ 123 h 402"/>
                <a:gd name="T12" fmla="*/ 157 w 328"/>
                <a:gd name="T13" fmla="*/ 69 h 402"/>
                <a:gd name="T14" fmla="*/ 79 w 328"/>
                <a:gd name="T15" fmla="*/ 9 h 402"/>
                <a:gd name="T16" fmla="*/ 36 w 328"/>
                <a:gd name="T17" fmla="*/ 69 h 402"/>
                <a:gd name="T18" fmla="*/ 67 w 328"/>
                <a:gd name="T19" fmla="*/ 146 h 402"/>
                <a:gd name="T20" fmla="*/ 109 w 328"/>
                <a:gd name="T21" fmla="*/ 217 h 402"/>
                <a:gd name="T22" fmla="*/ 161 w 328"/>
                <a:gd name="T23" fmla="*/ 304 h 402"/>
                <a:gd name="T24" fmla="*/ 244 w 328"/>
                <a:gd name="T25" fmla="*/ 395 h 402"/>
                <a:gd name="T26" fmla="*/ 315 w 328"/>
                <a:gd name="T27" fmla="*/ 347 h 402"/>
                <a:gd name="T28" fmla="*/ 282 w 328"/>
                <a:gd name="T29" fmla="*/ 282 h 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28" h="402">
                  <a:moveTo>
                    <a:pt x="282" y="282"/>
                  </a:moveTo>
                  <a:cubicBezTo>
                    <a:pt x="305" y="235"/>
                    <a:pt x="293" y="220"/>
                    <a:pt x="293" y="220"/>
                  </a:cubicBezTo>
                  <a:cubicBezTo>
                    <a:pt x="286" y="185"/>
                    <a:pt x="254" y="185"/>
                    <a:pt x="238" y="188"/>
                  </a:cubicBezTo>
                  <a:cubicBezTo>
                    <a:pt x="235" y="189"/>
                    <a:pt x="232" y="190"/>
                    <a:pt x="228" y="190"/>
                  </a:cubicBezTo>
                  <a:cubicBezTo>
                    <a:pt x="228" y="190"/>
                    <a:pt x="232" y="189"/>
                    <a:pt x="238" y="188"/>
                  </a:cubicBezTo>
                  <a:cubicBezTo>
                    <a:pt x="261" y="177"/>
                    <a:pt x="254" y="123"/>
                    <a:pt x="254" y="123"/>
                  </a:cubicBezTo>
                  <a:cubicBezTo>
                    <a:pt x="242" y="35"/>
                    <a:pt x="157" y="69"/>
                    <a:pt x="157" y="69"/>
                  </a:cubicBezTo>
                  <a:cubicBezTo>
                    <a:pt x="155" y="0"/>
                    <a:pt x="79" y="9"/>
                    <a:pt x="79" y="9"/>
                  </a:cubicBezTo>
                  <a:cubicBezTo>
                    <a:pt x="34" y="13"/>
                    <a:pt x="36" y="69"/>
                    <a:pt x="36" y="69"/>
                  </a:cubicBezTo>
                  <a:cubicBezTo>
                    <a:pt x="30" y="99"/>
                    <a:pt x="67" y="146"/>
                    <a:pt x="67" y="146"/>
                  </a:cubicBezTo>
                  <a:cubicBezTo>
                    <a:pt x="0" y="249"/>
                    <a:pt x="109" y="217"/>
                    <a:pt x="109" y="217"/>
                  </a:cubicBezTo>
                  <a:cubicBezTo>
                    <a:pt x="34" y="277"/>
                    <a:pt x="161" y="304"/>
                    <a:pt x="161" y="304"/>
                  </a:cubicBezTo>
                  <a:cubicBezTo>
                    <a:pt x="139" y="402"/>
                    <a:pt x="244" y="395"/>
                    <a:pt x="244" y="395"/>
                  </a:cubicBezTo>
                  <a:cubicBezTo>
                    <a:pt x="309" y="401"/>
                    <a:pt x="315" y="347"/>
                    <a:pt x="315" y="347"/>
                  </a:cubicBezTo>
                  <a:cubicBezTo>
                    <a:pt x="328" y="309"/>
                    <a:pt x="282" y="282"/>
                    <a:pt x="282" y="282"/>
                  </a:cubicBezTo>
                  <a:close/>
                </a:path>
              </a:pathLst>
            </a:custGeom>
            <a:grpFill/>
            <a:ln>
              <a:noFill/>
            </a:ln>
          </p:spPr>
          <p:txBody>
            <a:bodyPr vert="horz" wrap="square" lIns="47625" tIns="23813" rIns="47625" bIns="23813" numCol="1" anchor="t" anchorCtr="0" compatLnSpc="1">
              <a:prstTxWarp prst="textNoShape">
                <a:avLst/>
              </a:prstTxWarp>
            </a:bodyPr>
            <a:lstStyle/>
            <a:p>
              <a:endParaRPr lang="es-ES" sz="938">
                <a:solidFill>
                  <a:srgbClr val="941651"/>
                </a:solidFill>
                <a:latin typeface="Arial Narrow" charset="0"/>
                <a:ea typeface="Arial Narrow" charset="0"/>
                <a:cs typeface="Arial Narrow" charset="0"/>
              </a:endParaRPr>
            </a:p>
          </p:txBody>
        </p:sp>
        <p:sp>
          <p:nvSpPr>
            <p:cNvPr id="138" name="Freeform 9"/>
            <p:cNvSpPr>
              <a:spLocks/>
            </p:cNvSpPr>
            <p:nvPr/>
          </p:nvSpPr>
          <p:spPr bwMode="auto">
            <a:xfrm>
              <a:off x="8270878" y="2362201"/>
              <a:ext cx="701675" cy="682625"/>
            </a:xfrm>
            <a:custGeom>
              <a:avLst/>
              <a:gdLst>
                <a:gd name="T0" fmla="*/ 315 w 403"/>
                <a:gd name="T1" fmla="*/ 128 h 392"/>
                <a:gd name="T2" fmla="*/ 259 w 403"/>
                <a:gd name="T3" fmla="*/ 76 h 392"/>
                <a:gd name="T4" fmla="*/ 202 w 403"/>
                <a:gd name="T5" fmla="*/ 6 h 392"/>
                <a:gd name="T6" fmla="*/ 150 w 403"/>
                <a:gd name="T7" fmla="*/ 71 h 392"/>
                <a:gd name="T8" fmla="*/ 78 w 403"/>
                <a:gd name="T9" fmla="*/ 140 h 392"/>
                <a:gd name="T10" fmla="*/ 116 w 403"/>
                <a:gd name="T11" fmla="*/ 264 h 392"/>
                <a:gd name="T12" fmla="*/ 189 w 403"/>
                <a:gd name="T13" fmla="*/ 322 h 392"/>
                <a:gd name="T14" fmla="*/ 281 w 403"/>
                <a:gd name="T15" fmla="*/ 304 h 392"/>
                <a:gd name="T16" fmla="*/ 315 w 403"/>
                <a:gd name="T17" fmla="*/ 205 h 392"/>
                <a:gd name="T18" fmla="*/ 315 w 403"/>
                <a:gd name="T19" fmla="*/ 128 h 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3" h="392">
                  <a:moveTo>
                    <a:pt x="315" y="128"/>
                  </a:moveTo>
                  <a:cubicBezTo>
                    <a:pt x="321" y="59"/>
                    <a:pt x="259" y="76"/>
                    <a:pt x="259" y="76"/>
                  </a:cubicBezTo>
                  <a:cubicBezTo>
                    <a:pt x="249" y="0"/>
                    <a:pt x="202" y="6"/>
                    <a:pt x="202" y="6"/>
                  </a:cubicBezTo>
                  <a:cubicBezTo>
                    <a:pt x="152" y="11"/>
                    <a:pt x="150" y="71"/>
                    <a:pt x="150" y="71"/>
                  </a:cubicBezTo>
                  <a:cubicBezTo>
                    <a:pt x="62" y="67"/>
                    <a:pt x="78" y="140"/>
                    <a:pt x="78" y="140"/>
                  </a:cubicBezTo>
                  <a:cubicBezTo>
                    <a:pt x="0" y="215"/>
                    <a:pt x="116" y="264"/>
                    <a:pt x="116" y="264"/>
                  </a:cubicBezTo>
                  <a:cubicBezTo>
                    <a:pt x="94" y="360"/>
                    <a:pt x="189" y="322"/>
                    <a:pt x="189" y="322"/>
                  </a:cubicBezTo>
                  <a:cubicBezTo>
                    <a:pt x="248" y="392"/>
                    <a:pt x="281" y="304"/>
                    <a:pt x="281" y="304"/>
                  </a:cubicBezTo>
                  <a:cubicBezTo>
                    <a:pt x="335" y="310"/>
                    <a:pt x="315" y="205"/>
                    <a:pt x="315" y="205"/>
                  </a:cubicBezTo>
                  <a:cubicBezTo>
                    <a:pt x="403" y="157"/>
                    <a:pt x="315" y="128"/>
                    <a:pt x="315" y="128"/>
                  </a:cubicBezTo>
                  <a:close/>
                </a:path>
              </a:pathLst>
            </a:custGeom>
            <a:grpFill/>
            <a:ln>
              <a:noFill/>
            </a:ln>
          </p:spPr>
          <p:txBody>
            <a:bodyPr vert="horz" wrap="square" lIns="47625" tIns="23813" rIns="47625" bIns="23813" numCol="1" anchor="t" anchorCtr="0" compatLnSpc="1">
              <a:prstTxWarp prst="textNoShape">
                <a:avLst/>
              </a:prstTxWarp>
            </a:bodyPr>
            <a:lstStyle/>
            <a:p>
              <a:endParaRPr lang="es-ES" sz="938">
                <a:solidFill>
                  <a:srgbClr val="941651"/>
                </a:solidFill>
                <a:latin typeface="Arial Narrow" charset="0"/>
                <a:ea typeface="Arial Narrow" charset="0"/>
                <a:cs typeface="Arial Narrow" charset="0"/>
              </a:endParaRPr>
            </a:p>
          </p:txBody>
        </p:sp>
        <p:sp>
          <p:nvSpPr>
            <p:cNvPr id="139" name="Freeform 10"/>
            <p:cNvSpPr>
              <a:spLocks/>
            </p:cNvSpPr>
            <p:nvPr/>
          </p:nvSpPr>
          <p:spPr bwMode="auto">
            <a:xfrm>
              <a:off x="8080378" y="2600326"/>
              <a:ext cx="649288" cy="647700"/>
            </a:xfrm>
            <a:custGeom>
              <a:avLst/>
              <a:gdLst>
                <a:gd name="T0" fmla="*/ 286 w 373"/>
                <a:gd name="T1" fmla="*/ 160 h 372"/>
                <a:gd name="T2" fmla="*/ 297 w 373"/>
                <a:gd name="T3" fmla="*/ 95 h 372"/>
                <a:gd name="T4" fmla="*/ 219 w 373"/>
                <a:gd name="T5" fmla="*/ 81 h 372"/>
                <a:gd name="T6" fmla="*/ 168 w 373"/>
                <a:gd name="T7" fmla="*/ 3 h 372"/>
                <a:gd name="T8" fmla="*/ 116 w 373"/>
                <a:gd name="T9" fmla="*/ 73 h 372"/>
                <a:gd name="T10" fmla="*/ 81 w 373"/>
                <a:gd name="T11" fmla="*/ 145 h 372"/>
                <a:gd name="T12" fmla="*/ 67 w 373"/>
                <a:gd name="T13" fmla="*/ 256 h 372"/>
                <a:gd name="T14" fmla="*/ 79 w 373"/>
                <a:gd name="T15" fmla="*/ 256 h 372"/>
                <a:gd name="T16" fmla="*/ 149 w 373"/>
                <a:gd name="T17" fmla="*/ 291 h 372"/>
                <a:gd name="T18" fmla="*/ 214 w 373"/>
                <a:gd name="T19" fmla="*/ 289 h 372"/>
                <a:gd name="T20" fmla="*/ 341 w 373"/>
                <a:gd name="T21" fmla="*/ 246 h 372"/>
                <a:gd name="T22" fmla="*/ 286 w 373"/>
                <a:gd name="T23" fmla="*/ 160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3" h="372">
                  <a:moveTo>
                    <a:pt x="286" y="160"/>
                  </a:moveTo>
                  <a:cubicBezTo>
                    <a:pt x="321" y="150"/>
                    <a:pt x="297" y="95"/>
                    <a:pt x="297" y="95"/>
                  </a:cubicBezTo>
                  <a:cubicBezTo>
                    <a:pt x="279" y="43"/>
                    <a:pt x="219" y="81"/>
                    <a:pt x="219" y="81"/>
                  </a:cubicBezTo>
                  <a:cubicBezTo>
                    <a:pt x="243" y="1"/>
                    <a:pt x="168" y="3"/>
                    <a:pt x="168" y="3"/>
                  </a:cubicBezTo>
                  <a:cubicBezTo>
                    <a:pt x="123" y="0"/>
                    <a:pt x="116" y="73"/>
                    <a:pt x="116" y="73"/>
                  </a:cubicBezTo>
                  <a:cubicBezTo>
                    <a:pt x="38" y="80"/>
                    <a:pt x="81" y="145"/>
                    <a:pt x="81" y="145"/>
                  </a:cubicBezTo>
                  <a:cubicBezTo>
                    <a:pt x="0" y="182"/>
                    <a:pt x="67" y="256"/>
                    <a:pt x="67" y="256"/>
                  </a:cubicBezTo>
                  <a:cubicBezTo>
                    <a:pt x="71" y="261"/>
                    <a:pt x="79" y="256"/>
                    <a:pt x="79" y="256"/>
                  </a:cubicBezTo>
                  <a:cubicBezTo>
                    <a:pt x="71" y="345"/>
                    <a:pt x="149" y="291"/>
                    <a:pt x="149" y="291"/>
                  </a:cubicBezTo>
                  <a:cubicBezTo>
                    <a:pt x="156" y="339"/>
                    <a:pt x="214" y="289"/>
                    <a:pt x="214" y="289"/>
                  </a:cubicBezTo>
                  <a:cubicBezTo>
                    <a:pt x="295" y="372"/>
                    <a:pt x="341" y="246"/>
                    <a:pt x="341" y="246"/>
                  </a:cubicBezTo>
                  <a:cubicBezTo>
                    <a:pt x="373" y="171"/>
                    <a:pt x="286" y="160"/>
                    <a:pt x="286" y="160"/>
                  </a:cubicBezTo>
                  <a:close/>
                </a:path>
              </a:pathLst>
            </a:custGeom>
            <a:grpFill/>
            <a:ln>
              <a:noFill/>
            </a:ln>
          </p:spPr>
          <p:txBody>
            <a:bodyPr vert="horz" wrap="square" lIns="47625" tIns="23813" rIns="47625" bIns="23813" numCol="1" anchor="t" anchorCtr="0" compatLnSpc="1">
              <a:prstTxWarp prst="textNoShape">
                <a:avLst/>
              </a:prstTxWarp>
            </a:bodyPr>
            <a:lstStyle/>
            <a:p>
              <a:endParaRPr lang="es-ES" sz="938">
                <a:solidFill>
                  <a:srgbClr val="941651"/>
                </a:solidFill>
                <a:latin typeface="Arial Narrow" charset="0"/>
                <a:ea typeface="Arial Narrow" charset="0"/>
                <a:cs typeface="Arial Narrow" charset="0"/>
              </a:endParaRPr>
            </a:p>
          </p:txBody>
        </p:sp>
        <p:sp>
          <p:nvSpPr>
            <p:cNvPr id="140" name="Freeform 11"/>
            <p:cNvSpPr>
              <a:spLocks/>
            </p:cNvSpPr>
            <p:nvPr/>
          </p:nvSpPr>
          <p:spPr bwMode="auto">
            <a:xfrm>
              <a:off x="8066090" y="2941638"/>
              <a:ext cx="706438" cy="731837"/>
            </a:xfrm>
            <a:custGeom>
              <a:avLst/>
              <a:gdLst>
                <a:gd name="T0" fmla="*/ 332 w 405"/>
                <a:gd name="T1" fmla="*/ 134 h 420"/>
                <a:gd name="T2" fmla="*/ 264 w 405"/>
                <a:gd name="T3" fmla="*/ 85 h 420"/>
                <a:gd name="T4" fmla="*/ 190 w 405"/>
                <a:gd name="T5" fmla="*/ 37 h 420"/>
                <a:gd name="T6" fmla="*/ 160 w 405"/>
                <a:gd name="T7" fmla="*/ 3 h 420"/>
                <a:gd name="T8" fmla="*/ 158 w 405"/>
                <a:gd name="T9" fmla="*/ 3 h 420"/>
                <a:gd name="T10" fmla="*/ 92 w 405"/>
                <a:gd name="T11" fmla="*/ 57 h 420"/>
                <a:gd name="T12" fmla="*/ 86 w 405"/>
                <a:gd name="T13" fmla="*/ 148 h 420"/>
                <a:gd name="T14" fmla="*/ 94 w 405"/>
                <a:gd name="T15" fmla="*/ 221 h 420"/>
                <a:gd name="T16" fmla="*/ 136 w 405"/>
                <a:gd name="T17" fmla="*/ 276 h 420"/>
                <a:gd name="T18" fmla="*/ 201 w 405"/>
                <a:gd name="T19" fmla="*/ 346 h 420"/>
                <a:gd name="T20" fmla="*/ 200 w 405"/>
                <a:gd name="T21" fmla="*/ 344 h 420"/>
                <a:gd name="T22" fmla="*/ 200 w 405"/>
                <a:gd name="T23" fmla="*/ 344 h 420"/>
                <a:gd name="T24" fmla="*/ 200 w 405"/>
                <a:gd name="T25" fmla="*/ 344 h 420"/>
                <a:gd name="T26" fmla="*/ 203 w 405"/>
                <a:gd name="T27" fmla="*/ 349 h 420"/>
                <a:gd name="T28" fmla="*/ 281 w 405"/>
                <a:gd name="T29" fmla="*/ 355 h 420"/>
                <a:gd name="T30" fmla="*/ 284 w 405"/>
                <a:gd name="T31" fmla="*/ 357 h 420"/>
                <a:gd name="T32" fmla="*/ 348 w 405"/>
                <a:gd name="T33" fmla="*/ 315 h 420"/>
                <a:gd name="T34" fmla="*/ 354 w 405"/>
                <a:gd name="T35" fmla="*/ 265 h 420"/>
                <a:gd name="T36" fmla="*/ 362 w 405"/>
                <a:gd name="T37" fmla="*/ 197 h 420"/>
                <a:gd name="T38" fmla="*/ 332 w 405"/>
                <a:gd name="T39" fmla="*/ 134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05" h="420">
                  <a:moveTo>
                    <a:pt x="332" y="134"/>
                  </a:moveTo>
                  <a:cubicBezTo>
                    <a:pt x="335" y="57"/>
                    <a:pt x="264" y="85"/>
                    <a:pt x="264" y="85"/>
                  </a:cubicBezTo>
                  <a:cubicBezTo>
                    <a:pt x="242" y="0"/>
                    <a:pt x="190" y="37"/>
                    <a:pt x="190" y="37"/>
                  </a:cubicBezTo>
                  <a:cubicBezTo>
                    <a:pt x="190" y="17"/>
                    <a:pt x="160" y="3"/>
                    <a:pt x="160" y="3"/>
                  </a:cubicBezTo>
                  <a:cubicBezTo>
                    <a:pt x="159" y="3"/>
                    <a:pt x="158" y="3"/>
                    <a:pt x="158" y="3"/>
                  </a:cubicBezTo>
                  <a:cubicBezTo>
                    <a:pt x="88" y="0"/>
                    <a:pt x="92" y="57"/>
                    <a:pt x="92" y="57"/>
                  </a:cubicBezTo>
                  <a:cubicBezTo>
                    <a:pt x="0" y="101"/>
                    <a:pt x="86" y="148"/>
                    <a:pt x="86" y="148"/>
                  </a:cubicBezTo>
                  <a:cubicBezTo>
                    <a:pt x="17" y="186"/>
                    <a:pt x="94" y="221"/>
                    <a:pt x="94" y="221"/>
                  </a:cubicBezTo>
                  <a:cubicBezTo>
                    <a:pt x="77" y="306"/>
                    <a:pt x="136" y="276"/>
                    <a:pt x="136" y="276"/>
                  </a:cubicBezTo>
                  <a:cubicBezTo>
                    <a:pt x="123" y="388"/>
                    <a:pt x="201" y="346"/>
                    <a:pt x="201" y="346"/>
                  </a:cubicBezTo>
                  <a:cubicBezTo>
                    <a:pt x="201" y="346"/>
                    <a:pt x="200" y="345"/>
                    <a:pt x="200" y="344"/>
                  </a:cubicBezTo>
                  <a:cubicBezTo>
                    <a:pt x="200" y="344"/>
                    <a:pt x="200" y="344"/>
                    <a:pt x="200" y="344"/>
                  </a:cubicBezTo>
                  <a:cubicBezTo>
                    <a:pt x="153" y="272"/>
                    <a:pt x="193" y="333"/>
                    <a:pt x="200" y="344"/>
                  </a:cubicBezTo>
                  <a:cubicBezTo>
                    <a:pt x="201" y="346"/>
                    <a:pt x="202" y="347"/>
                    <a:pt x="203" y="349"/>
                  </a:cubicBezTo>
                  <a:cubicBezTo>
                    <a:pt x="252" y="420"/>
                    <a:pt x="281" y="355"/>
                    <a:pt x="281" y="355"/>
                  </a:cubicBezTo>
                  <a:cubicBezTo>
                    <a:pt x="282" y="355"/>
                    <a:pt x="283" y="356"/>
                    <a:pt x="284" y="357"/>
                  </a:cubicBezTo>
                  <a:cubicBezTo>
                    <a:pt x="370" y="409"/>
                    <a:pt x="348" y="315"/>
                    <a:pt x="348" y="315"/>
                  </a:cubicBezTo>
                  <a:cubicBezTo>
                    <a:pt x="388" y="288"/>
                    <a:pt x="354" y="265"/>
                    <a:pt x="354" y="265"/>
                  </a:cubicBezTo>
                  <a:cubicBezTo>
                    <a:pt x="405" y="253"/>
                    <a:pt x="362" y="197"/>
                    <a:pt x="362" y="197"/>
                  </a:cubicBezTo>
                  <a:cubicBezTo>
                    <a:pt x="394" y="157"/>
                    <a:pt x="332" y="134"/>
                    <a:pt x="332" y="134"/>
                  </a:cubicBezTo>
                  <a:close/>
                </a:path>
              </a:pathLst>
            </a:custGeom>
            <a:grpFill/>
            <a:ln>
              <a:noFill/>
            </a:ln>
          </p:spPr>
          <p:txBody>
            <a:bodyPr vert="horz" wrap="square" lIns="47625" tIns="23813" rIns="47625" bIns="23813" numCol="1" anchor="t" anchorCtr="0" compatLnSpc="1">
              <a:prstTxWarp prst="textNoShape">
                <a:avLst/>
              </a:prstTxWarp>
            </a:bodyPr>
            <a:lstStyle/>
            <a:p>
              <a:endParaRPr lang="es-ES" sz="938">
                <a:solidFill>
                  <a:srgbClr val="941651"/>
                </a:solidFill>
                <a:latin typeface="Arial Narrow" charset="0"/>
                <a:ea typeface="Arial Narrow" charset="0"/>
                <a:cs typeface="Arial Narrow" charset="0"/>
              </a:endParaRPr>
            </a:p>
          </p:txBody>
        </p:sp>
        <p:sp>
          <p:nvSpPr>
            <p:cNvPr id="141" name="Freeform 12"/>
            <p:cNvSpPr>
              <a:spLocks/>
            </p:cNvSpPr>
            <p:nvPr/>
          </p:nvSpPr>
          <p:spPr bwMode="auto">
            <a:xfrm>
              <a:off x="8650290" y="2714626"/>
              <a:ext cx="638175" cy="877887"/>
            </a:xfrm>
            <a:custGeom>
              <a:avLst/>
              <a:gdLst>
                <a:gd name="T0" fmla="*/ 314 w 366"/>
                <a:gd name="T1" fmla="*/ 321 h 505"/>
                <a:gd name="T2" fmla="*/ 329 w 366"/>
                <a:gd name="T3" fmla="*/ 262 h 505"/>
                <a:gd name="T4" fmla="*/ 289 w 366"/>
                <a:gd name="T5" fmla="*/ 210 h 505"/>
                <a:gd name="T6" fmla="*/ 289 w 366"/>
                <a:gd name="T7" fmla="*/ 154 h 505"/>
                <a:gd name="T8" fmla="*/ 242 w 366"/>
                <a:gd name="T9" fmla="*/ 134 h 505"/>
                <a:gd name="T10" fmla="*/ 166 w 366"/>
                <a:gd name="T11" fmla="*/ 53 h 505"/>
                <a:gd name="T12" fmla="*/ 109 w 366"/>
                <a:gd name="T13" fmla="*/ 0 h 505"/>
                <a:gd name="T14" fmla="*/ 59 w 366"/>
                <a:gd name="T15" fmla="*/ 82 h 505"/>
                <a:gd name="T16" fmla="*/ 9 w 366"/>
                <a:gd name="T17" fmla="*/ 174 h 505"/>
                <a:gd name="T18" fmla="*/ 91 w 366"/>
                <a:gd name="T19" fmla="*/ 287 h 505"/>
                <a:gd name="T20" fmla="*/ 156 w 366"/>
                <a:gd name="T21" fmla="*/ 281 h 505"/>
                <a:gd name="T22" fmla="*/ 155 w 366"/>
                <a:gd name="T23" fmla="*/ 284 h 505"/>
                <a:gd name="T24" fmla="*/ 211 w 366"/>
                <a:gd name="T25" fmla="*/ 341 h 505"/>
                <a:gd name="T26" fmla="*/ 347 w 366"/>
                <a:gd name="T27" fmla="*/ 383 h 505"/>
                <a:gd name="T28" fmla="*/ 314 w 366"/>
                <a:gd name="T29" fmla="*/ 321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66" h="505">
                  <a:moveTo>
                    <a:pt x="314" y="321"/>
                  </a:moveTo>
                  <a:cubicBezTo>
                    <a:pt x="331" y="314"/>
                    <a:pt x="329" y="262"/>
                    <a:pt x="329" y="262"/>
                  </a:cubicBezTo>
                  <a:cubicBezTo>
                    <a:pt x="332" y="223"/>
                    <a:pt x="289" y="210"/>
                    <a:pt x="289" y="210"/>
                  </a:cubicBezTo>
                  <a:cubicBezTo>
                    <a:pt x="306" y="191"/>
                    <a:pt x="289" y="154"/>
                    <a:pt x="289" y="154"/>
                  </a:cubicBezTo>
                  <a:cubicBezTo>
                    <a:pt x="272" y="126"/>
                    <a:pt x="242" y="134"/>
                    <a:pt x="242" y="134"/>
                  </a:cubicBezTo>
                  <a:cubicBezTo>
                    <a:pt x="252" y="50"/>
                    <a:pt x="166" y="53"/>
                    <a:pt x="166" y="53"/>
                  </a:cubicBezTo>
                  <a:cubicBezTo>
                    <a:pt x="165" y="4"/>
                    <a:pt x="109" y="0"/>
                    <a:pt x="109" y="0"/>
                  </a:cubicBezTo>
                  <a:cubicBezTo>
                    <a:pt x="48" y="11"/>
                    <a:pt x="59" y="82"/>
                    <a:pt x="59" y="82"/>
                  </a:cubicBezTo>
                  <a:cubicBezTo>
                    <a:pt x="0" y="88"/>
                    <a:pt x="9" y="174"/>
                    <a:pt x="9" y="174"/>
                  </a:cubicBezTo>
                  <a:cubicBezTo>
                    <a:pt x="3" y="406"/>
                    <a:pt x="91" y="287"/>
                    <a:pt x="91" y="287"/>
                  </a:cubicBezTo>
                  <a:cubicBezTo>
                    <a:pt x="116" y="330"/>
                    <a:pt x="156" y="281"/>
                    <a:pt x="156" y="281"/>
                  </a:cubicBezTo>
                  <a:cubicBezTo>
                    <a:pt x="155" y="282"/>
                    <a:pt x="155" y="283"/>
                    <a:pt x="155" y="284"/>
                  </a:cubicBezTo>
                  <a:cubicBezTo>
                    <a:pt x="127" y="358"/>
                    <a:pt x="211" y="341"/>
                    <a:pt x="211" y="341"/>
                  </a:cubicBezTo>
                  <a:cubicBezTo>
                    <a:pt x="302" y="505"/>
                    <a:pt x="347" y="383"/>
                    <a:pt x="347" y="383"/>
                  </a:cubicBezTo>
                  <a:cubicBezTo>
                    <a:pt x="366" y="347"/>
                    <a:pt x="314" y="321"/>
                    <a:pt x="314" y="321"/>
                  </a:cubicBezTo>
                  <a:close/>
                </a:path>
              </a:pathLst>
            </a:custGeom>
            <a:grpFill/>
            <a:ln>
              <a:noFill/>
            </a:ln>
          </p:spPr>
          <p:txBody>
            <a:bodyPr vert="horz" wrap="square" lIns="47625" tIns="23813" rIns="47625" bIns="23813" numCol="1" anchor="t" anchorCtr="0" compatLnSpc="1">
              <a:prstTxWarp prst="textNoShape">
                <a:avLst/>
              </a:prstTxWarp>
            </a:bodyPr>
            <a:lstStyle/>
            <a:p>
              <a:endParaRPr lang="es-ES" sz="938">
                <a:solidFill>
                  <a:srgbClr val="941651"/>
                </a:solidFill>
                <a:latin typeface="Arial Narrow" charset="0"/>
                <a:ea typeface="Arial Narrow" charset="0"/>
                <a:cs typeface="Arial Narrow" charset="0"/>
              </a:endParaRPr>
            </a:p>
          </p:txBody>
        </p:sp>
        <p:sp>
          <p:nvSpPr>
            <p:cNvPr id="142" name="Freeform 13"/>
            <p:cNvSpPr>
              <a:spLocks/>
            </p:cNvSpPr>
            <p:nvPr/>
          </p:nvSpPr>
          <p:spPr bwMode="auto">
            <a:xfrm>
              <a:off x="8402640" y="2827338"/>
              <a:ext cx="1001713" cy="846137"/>
            </a:xfrm>
            <a:custGeom>
              <a:avLst/>
              <a:gdLst>
                <a:gd name="T0" fmla="*/ 525 w 575"/>
                <a:gd name="T1" fmla="*/ 355 h 486"/>
                <a:gd name="T2" fmla="*/ 441 w 575"/>
                <a:gd name="T3" fmla="*/ 329 h 486"/>
                <a:gd name="T4" fmla="*/ 400 w 575"/>
                <a:gd name="T5" fmla="*/ 273 h 486"/>
                <a:gd name="T6" fmla="*/ 320 w 575"/>
                <a:gd name="T7" fmla="*/ 179 h 486"/>
                <a:gd name="T8" fmla="*/ 282 w 575"/>
                <a:gd name="T9" fmla="*/ 114 h 486"/>
                <a:gd name="T10" fmla="*/ 175 w 575"/>
                <a:gd name="T11" fmla="*/ 122 h 486"/>
                <a:gd name="T12" fmla="*/ 112 w 575"/>
                <a:gd name="T13" fmla="*/ 173 h 486"/>
                <a:gd name="T14" fmla="*/ 72 w 575"/>
                <a:gd name="T15" fmla="*/ 272 h 486"/>
                <a:gd name="T16" fmla="*/ 112 w 575"/>
                <a:gd name="T17" fmla="*/ 354 h 486"/>
                <a:gd name="T18" fmla="*/ 196 w 575"/>
                <a:gd name="T19" fmla="*/ 293 h 486"/>
                <a:gd name="T20" fmla="*/ 288 w 575"/>
                <a:gd name="T21" fmla="*/ 293 h 486"/>
                <a:gd name="T22" fmla="*/ 353 w 575"/>
                <a:gd name="T23" fmla="*/ 327 h 486"/>
                <a:gd name="T24" fmla="*/ 357 w 575"/>
                <a:gd name="T25" fmla="*/ 325 h 486"/>
                <a:gd name="T26" fmla="*/ 355 w 575"/>
                <a:gd name="T27" fmla="*/ 325 h 486"/>
                <a:gd name="T28" fmla="*/ 442 w 575"/>
                <a:gd name="T29" fmla="*/ 402 h 486"/>
                <a:gd name="T30" fmla="*/ 547 w 575"/>
                <a:gd name="T31" fmla="*/ 421 h 486"/>
                <a:gd name="T32" fmla="*/ 525 w 575"/>
                <a:gd name="T33" fmla="*/ 355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75" h="486">
                  <a:moveTo>
                    <a:pt x="525" y="355"/>
                  </a:moveTo>
                  <a:cubicBezTo>
                    <a:pt x="525" y="355"/>
                    <a:pt x="515" y="254"/>
                    <a:pt x="441" y="329"/>
                  </a:cubicBezTo>
                  <a:cubicBezTo>
                    <a:pt x="441" y="329"/>
                    <a:pt x="465" y="272"/>
                    <a:pt x="400" y="273"/>
                  </a:cubicBezTo>
                  <a:cubicBezTo>
                    <a:pt x="400" y="273"/>
                    <a:pt x="447" y="146"/>
                    <a:pt x="320" y="179"/>
                  </a:cubicBezTo>
                  <a:cubicBezTo>
                    <a:pt x="320" y="179"/>
                    <a:pt x="359" y="104"/>
                    <a:pt x="282" y="114"/>
                  </a:cubicBezTo>
                  <a:cubicBezTo>
                    <a:pt x="282" y="114"/>
                    <a:pt x="228" y="0"/>
                    <a:pt x="175" y="122"/>
                  </a:cubicBezTo>
                  <a:cubicBezTo>
                    <a:pt x="175" y="122"/>
                    <a:pt x="95" y="84"/>
                    <a:pt x="112" y="173"/>
                  </a:cubicBezTo>
                  <a:cubicBezTo>
                    <a:pt x="112" y="173"/>
                    <a:pt x="16" y="191"/>
                    <a:pt x="72" y="272"/>
                  </a:cubicBezTo>
                  <a:cubicBezTo>
                    <a:pt x="72" y="272"/>
                    <a:pt x="0" y="378"/>
                    <a:pt x="112" y="354"/>
                  </a:cubicBezTo>
                  <a:cubicBezTo>
                    <a:pt x="112" y="354"/>
                    <a:pt x="193" y="433"/>
                    <a:pt x="196" y="293"/>
                  </a:cubicBezTo>
                  <a:cubicBezTo>
                    <a:pt x="196" y="293"/>
                    <a:pt x="247" y="396"/>
                    <a:pt x="288" y="293"/>
                  </a:cubicBezTo>
                  <a:cubicBezTo>
                    <a:pt x="288" y="293"/>
                    <a:pt x="291" y="364"/>
                    <a:pt x="353" y="327"/>
                  </a:cubicBezTo>
                  <a:cubicBezTo>
                    <a:pt x="354" y="326"/>
                    <a:pt x="355" y="325"/>
                    <a:pt x="357" y="325"/>
                  </a:cubicBezTo>
                  <a:cubicBezTo>
                    <a:pt x="422" y="283"/>
                    <a:pt x="355" y="325"/>
                    <a:pt x="355" y="325"/>
                  </a:cubicBezTo>
                  <a:cubicBezTo>
                    <a:pt x="355" y="325"/>
                    <a:pt x="342" y="471"/>
                    <a:pt x="442" y="402"/>
                  </a:cubicBezTo>
                  <a:cubicBezTo>
                    <a:pt x="442" y="402"/>
                    <a:pt x="480" y="486"/>
                    <a:pt x="547" y="421"/>
                  </a:cubicBezTo>
                  <a:cubicBezTo>
                    <a:pt x="547" y="421"/>
                    <a:pt x="575" y="362"/>
                    <a:pt x="525" y="355"/>
                  </a:cubicBezTo>
                  <a:close/>
                </a:path>
              </a:pathLst>
            </a:custGeom>
            <a:grpFill/>
            <a:ln>
              <a:noFill/>
            </a:ln>
          </p:spPr>
          <p:txBody>
            <a:bodyPr vert="horz" wrap="square" lIns="47625" tIns="23813" rIns="47625" bIns="23813" numCol="1" anchor="t" anchorCtr="0" compatLnSpc="1">
              <a:prstTxWarp prst="textNoShape">
                <a:avLst/>
              </a:prstTxWarp>
            </a:bodyPr>
            <a:lstStyle/>
            <a:p>
              <a:endParaRPr lang="es-ES" sz="938">
                <a:solidFill>
                  <a:srgbClr val="941651"/>
                </a:solidFill>
                <a:latin typeface="Arial Narrow" charset="0"/>
                <a:ea typeface="Arial Narrow" charset="0"/>
                <a:cs typeface="Arial Narrow" charset="0"/>
              </a:endParaRPr>
            </a:p>
          </p:txBody>
        </p:sp>
      </p:grpSp>
      <p:grpSp>
        <p:nvGrpSpPr>
          <p:cNvPr id="117" name="Agrupar 116"/>
          <p:cNvGrpSpPr/>
          <p:nvPr/>
        </p:nvGrpSpPr>
        <p:grpSpPr>
          <a:xfrm>
            <a:off x="5898400" y="1929986"/>
            <a:ext cx="913220" cy="913220"/>
            <a:chOff x="984336" y="1642532"/>
            <a:chExt cx="1660520" cy="1660520"/>
          </a:xfrm>
        </p:grpSpPr>
        <p:sp>
          <p:nvSpPr>
            <p:cNvPr id="190" name="Elipse 189"/>
            <p:cNvSpPr/>
            <p:nvPr/>
          </p:nvSpPr>
          <p:spPr>
            <a:xfrm>
              <a:off x="984336" y="1642532"/>
              <a:ext cx="1660520" cy="1660520"/>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solidFill>
                  <a:srgbClr val="7030A0"/>
                </a:solidFill>
              </a:endParaRPr>
            </a:p>
          </p:txBody>
        </p:sp>
        <p:sp>
          <p:nvSpPr>
            <p:cNvPr id="191" name="Elipse 190"/>
            <p:cNvSpPr/>
            <p:nvPr/>
          </p:nvSpPr>
          <p:spPr>
            <a:xfrm>
              <a:off x="1142175" y="1797792"/>
              <a:ext cx="1344842" cy="1344842"/>
            </a:xfrm>
            <a:prstGeom prst="ellipse">
              <a:avLst/>
            </a:prstGeom>
            <a:solidFill>
              <a:srgbClr val="35A0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solidFill>
                  <a:srgbClr val="7030A0"/>
                </a:solidFill>
              </a:endParaRPr>
            </a:p>
          </p:txBody>
        </p:sp>
      </p:grpSp>
      <p:grpSp>
        <p:nvGrpSpPr>
          <p:cNvPr id="192" name="Agrupar 191"/>
          <p:cNvGrpSpPr/>
          <p:nvPr/>
        </p:nvGrpSpPr>
        <p:grpSpPr>
          <a:xfrm>
            <a:off x="4120572" y="1958209"/>
            <a:ext cx="913220" cy="913220"/>
            <a:chOff x="984336" y="1642532"/>
            <a:chExt cx="1660520" cy="1660520"/>
          </a:xfrm>
        </p:grpSpPr>
        <p:sp>
          <p:nvSpPr>
            <p:cNvPr id="193" name="Elipse 192"/>
            <p:cNvSpPr/>
            <p:nvPr/>
          </p:nvSpPr>
          <p:spPr>
            <a:xfrm>
              <a:off x="984336" y="1642532"/>
              <a:ext cx="1660520" cy="1660520"/>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solidFill>
                  <a:srgbClr val="7030A0"/>
                </a:solidFill>
              </a:endParaRPr>
            </a:p>
          </p:txBody>
        </p:sp>
        <p:sp>
          <p:nvSpPr>
            <p:cNvPr id="194" name="Elipse 193"/>
            <p:cNvSpPr/>
            <p:nvPr/>
          </p:nvSpPr>
          <p:spPr>
            <a:xfrm>
              <a:off x="1142175" y="1797792"/>
              <a:ext cx="1344842" cy="1344842"/>
            </a:xfrm>
            <a:prstGeom prst="ellipse">
              <a:avLst/>
            </a:prstGeom>
            <a:solidFill>
              <a:srgbClr val="35A0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solidFill>
                  <a:srgbClr val="7030A0"/>
                </a:solidFill>
              </a:endParaRPr>
            </a:p>
          </p:txBody>
        </p:sp>
      </p:grpSp>
      <p:grpSp>
        <p:nvGrpSpPr>
          <p:cNvPr id="195" name="Agrupar 194"/>
          <p:cNvGrpSpPr/>
          <p:nvPr/>
        </p:nvGrpSpPr>
        <p:grpSpPr>
          <a:xfrm>
            <a:off x="2277776" y="1936397"/>
            <a:ext cx="913220" cy="913220"/>
            <a:chOff x="984336" y="1642532"/>
            <a:chExt cx="1660520" cy="1660520"/>
          </a:xfrm>
        </p:grpSpPr>
        <p:sp>
          <p:nvSpPr>
            <p:cNvPr id="196" name="Elipse 195"/>
            <p:cNvSpPr/>
            <p:nvPr/>
          </p:nvSpPr>
          <p:spPr>
            <a:xfrm>
              <a:off x="984336" y="1642532"/>
              <a:ext cx="1660520" cy="1660520"/>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solidFill>
                  <a:srgbClr val="7030A0"/>
                </a:solidFill>
              </a:endParaRPr>
            </a:p>
          </p:txBody>
        </p:sp>
        <p:sp>
          <p:nvSpPr>
            <p:cNvPr id="197" name="Elipse 196"/>
            <p:cNvSpPr/>
            <p:nvPr/>
          </p:nvSpPr>
          <p:spPr>
            <a:xfrm>
              <a:off x="1142175" y="1797792"/>
              <a:ext cx="1344842" cy="1344842"/>
            </a:xfrm>
            <a:prstGeom prst="ellipse">
              <a:avLst/>
            </a:prstGeom>
            <a:solidFill>
              <a:srgbClr val="35A0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solidFill>
                  <a:srgbClr val="7030A0"/>
                </a:solidFill>
              </a:endParaRPr>
            </a:p>
          </p:txBody>
        </p:sp>
      </p:grpSp>
      <p:grpSp>
        <p:nvGrpSpPr>
          <p:cNvPr id="198" name="Agrupar 197"/>
          <p:cNvGrpSpPr/>
          <p:nvPr/>
        </p:nvGrpSpPr>
        <p:grpSpPr>
          <a:xfrm>
            <a:off x="481692" y="1968640"/>
            <a:ext cx="913220" cy="913220"/>
            <a:chOff x="984336" y="1642532"/>
            <a:chExt cx="1660520" cy="1660520"/>
          </a:xfrm>
        </p:grpSpPr>
        <p:sp>
          <p:nvSpPr>
            <p:cNvPr id="199" name="Elipse 198"/>
            <p:cNvSpPr/>
            <p:nvPr/>
          </p:nvSpPr>
          <p:spPr>
            <a:xfrm>
              <a:off x="984336" y="1642532"/>
              <a:ext cx="1660520" cy="1660520"/>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solidFill>
                  <a:srgbClr val="7030A0"/>
                </a:solidFill>
              </a:endParaRPr>
            </a:p>
          </p:txBody>
        </p:sp>
        <p:sp>
          <p:nvSpPr>
            <p:cNvPr id="200" name="Elipse 199"/>
            <p:cNvSpPr/>
            <p:nvPr/>
          </p:nvSpPr>
          <p:spPr>
            <a:xfrm>
              <a:off x="1142175" y="1797792"/>
              <a:ext cx="1344842" cy="1344842"/>
            </a:xfrm>
            <a:prstGeom prst="ellipse">
              <a:avLst/>
            </a:prstGeom>
            <a:solidFill>
              <a:srgbClr val="35A0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solidFill>
                  <a:srgbClr val="7030A0"/>
                </a:solidFill>
              </a:endParaRPr>
            </a:p>
          </p:txBody>
        </p:sp>
      </p:grpSp>
      <p:grpSp>
        <p:nvGrpSpPr>
          <p:cNvPr id="201" name="Group 30"/>
          <p:cNvGrpSpPr/>
          <p:nvPr/>
        </p:nvGrpSpPr>
        <p:grpSpPr>
          <a:xfrm>
            <a:off x="2507570" y="2180995"/>
            <a:ext cx="454431" cy="418060"/>
            <a:chOff x="5599113" y="2389476"/>
            <a:chExt cx="863600" cy="862013"/>
          </a:xfrm>
          <a:solidFill>
            <a:srgbClr val="D8D8D6"/>
          </a:solidFill>
        </p:grpSpPr>
        <p:sp>
          <p:nvSpPr>
            <p:cNvPr id="202" name="Freeform 5"/>
            <p:cNvSpPr>
              <a:spLocks/>
            </p:cNvSpPr>
            <p:nvPr/>
          </p:nvSpPr>
          <p:spPr bwMode="auto">
            <a:xfrm>
              <a:off x="5740400" y="2489488"/>
              <a:ext cx="658813" cy="668338"/>
            </a:xfrm>
            <a:custGeom>
              <a:avLst/>
              <a:gdLst>
                <a:gd name="T0" fmla="*/ 158 w 310"/>
                <a:gd name="T1" fmla="*/ 0 h 315"/>
                <a:gd name="T2" fmla="*/ 248 w 310"/>
                <a:gd name="T3" fmla="*/ 45 h 315"/>
                <a:gd name="T4" fmla="*/ 248 w 310"/>
                <a:gd name="T5" fmla="*/ 269 h 315"/>
                <a:gd name="T6" fmla="*/ 148 w 310"/>
                <a:gd name="T7" fmla="*/ 315 h 315"/>
                <a:gd name="T8" fmla="*/ 158 w 310"/>
                <a:gd name="T9" fmla="*/ 0 h 315"/>
              </a:gdLst>
              <a:ahLst/>
              <a:cxnLst>
                <a:cxn ang="0">
                  <a:pos x="T0" y="T1"/>
                </a:cxn>
                <a:cxn ang="0">
                  <a:pos x="T2" y="T3"/>
                </a:cxn>
                <a:cxn ang="0">
                  <a:pos x="T4" y="T5"/>
                </a:cxn>
                <a:cxn ang="0">
                  <a:pos x="T6" y="T7"/>
                </a:cxn>
                <a:cxn ang="0">
                  <a:pos x="T8" y="T9"/>
                </a:cxn>
              </a:cxnLst>
              <a:rect l="0" t="0" r="r" b="b"/>
              <a:pathLst>
                <a:path w="310" h="315">
                  <a:moveTo>
                    <a:pt x="158" y="0"/>
                  </a:moveTo>
                  <a:cubicBezTo>
                    <a:pt x="191" y="5"/>
                    <a:pt x="222" y="20"/>
                    <a:pt x="248" y="45"/>
                  </a:cubicBezTo>
                  <a:cubicBezTo>
                    <a:pt x="310" y="107"/>
                    <a:pt x="310" y="207"/>
                    <a:pt x="248" y="269"/>
                  </a:cubicBezTo>
                  <a:cubicBezTo>
                    <a:pt x="220" y="297"/>
                    <a:pt x="184" y="313"/>
                    <a:pt x="148" y="315"/>
                  </a:cubicBezTo>
                  <a:cubicBezTo>
                    <a:pt x="0" y="161"/>
                    <a:pt x="143" y="15"/>
                    <a:pt x="158" y="0"/>
                  </a:cubicBezTo>
                  <a:close/>
                </a:path>
              </a:pathLst>
            </a:custGeom>
            <a:grpFill/>
            <a:ln>
              <a:noFill/>
            </a:ln>
          </p:spPr>
          <p:txBody>
            <a:bodyPr vert="horz" wrap="square" lIns="47625" tIns="23813" rIns="47625" bIns="23813" numCol="1" anchor="t" anchorCtr="0" compatLnSpc="1">
              <a:prstTxWarp prst="textNoShape">
                <a:avLst/>
              </a:prstTxWarp>
            </a:bodyPr>
            <a:lstStyle/>
            <a:p>
              <a:endParaRPr lang="es-ES" sz="938">
                <a:solidFill>
                  <a:prstClr val="black"/>
                </a:solidFill>
                <a:latin typeface="Arial Narrow" charset="0"/>
                <a:ea typeface="Arial Narrow" charset="0"/>
                <a:cs typeface="Arial Narrow" charset="0"/>
              </a:endParaRPr>
            </a:p>
          </p:txBody>
        </p:sp>
        <p:sp>
          <p:nvSpPr>
            <p:cNvPr id="203" name="Freeform 6"/>
            <p:cNvSpPr>
              <a:spLocks/>
            </p:cNvSpPr>
            <p:nvPr/>
          </p:nvSpPr>
          <p:spPr bwMode="auto">
            <a:xfrm>
              <a:off x="5657850" y="2473613"/>
              <a:ext cx="419100" cy="692150"/>
            </a:xfrm>
            <a:custGeom>
              <a:avLst/>
              <a:gdLst>
                <a:gd name="T0" fmla="*/ 62 w 197"/>
                <a:gd name="T1" fmla="*/ 52 h 326"/>
                <a:gd name="T2" fmla="*/ 197 w 197"/>
                <a:gd name="T3" fmla="*/ 7 h 326"/>
                <a:gd name="T4" fmla="*/ 187 w 197"/>
                <a:gd name="T5" fmla="*/ 322 h 326"/>
                <a:gd name="T6" fmla="*/ 62 w 197"/>
                <a:gd name="T7" fmla="*/ 276 h 326"/>
                <a:gd name="T8" fmla="*/ 62 w 197"/>
                <a:gd name="T9" fmla="*/ 52 h 326"/>
              </a:gdLst>
              <a:ahLst/>
              <a:cxnLst>
                <a:cxn ang="0">
                  <a:pos x="T0" y="T1"/>
                </a:cxn>
                <a:cxn ang="0">
                  <a:pos x="T2" y="T3"/>
                </a:cxn>
                <a:cxn ang="0">
                  <a:pos x="T4" y="T5"/>
                </a:cxn>
                <a:cxn ang="0">
                  <a:pos x="T6" y="T7"/>
                </a:cxn>
                <a:cxn ang="0">
                  <a:pos x="T8" y="T9"/>
                </a:cxn>
              </a:cxnLst>
              <a:rect l="0" t="0" r="r" b="b"/>
              <a:pathLst>
                <a:path w="197" h="326">
                  <a:moveTo>
                    <a:pt x="62" y="52"/>
                  </a:moveTo>
                  <a:cubicBezTo>
                    <a:pt x="99" y="15"/>
                    <a:pt x="149" y="0"/>
                    <a:pt x="197" y="7"/>
                  </a:cubicBezTo>
                  <a:cubicBezTo>
                    <a:pt x="182" y="22"/>
                    <a:pt x="39" y="168"/>
                    <a:pt x="187" y="322"/>
                  </a:cubicBezTo>
                  <a:cubicBezTo>
                    <a:pt x="142" y="326"/>
                    <a:pt x="96" y="311"/>
                    <a:pt x="62" y="276"/>
                  </a:cubicBezTo>
                  <a:cubicBezTo>
                    <a:pt x="0" y="214"/>
                    <a:pt x="0" y="114"/>
                    <a:pt x="62" y="52"/>
                  </a:cubicBezTo>
                  <a:close/>
                </a:path>
              </a:pathLst>
            </a:custGeom>
            <a:grpFill/>
            <a:ln>
              <a:noFill/>
            </a:ln>
          </p:spPr>
          <p:txBody>
            <a:bodyPr vert="horz" wrap="square" lIns="47625" tIns="23813" rIns="47625" bIns="23813" numCol="1" anchor="t" anchorCtr="0" compatLnSpc="1">
              <a:prstTxWarp prst="textNoShape">
                <a:avLst/>
              </a:prstTxWarp>
            </a:bodyPr>
            <a:lstStyle/>
            <a:p>
              <a:endParaRPr lang="es-ES" sz="938">
                <a:solidFill>
                  <a:prstClr val="black"/>
                </a:solidFill>
                <a:latin typeface="Arial Narrow" charset="0"/>
                <a:ea typeface="Arial Narrow" charset="0"/>
                <a:cs typeface="Arial Narrow" charset="0"/>
              </a:endParaRPr>
            </a:p>
          </p:txBody>
        </p:sp>
        <p:sp>
          <p:nvSpPr>
            <p:cNvPr id="204" name="Freeform 7"/>
            <p:cNvSpPr>
              <a:spLocks/>
            </p:cNvSpPr>
            <p:nvPr/>
          </p:nvSpPr>
          <p:spPr bwMode="auto">
            <a:xfrm>
              <a:off x="6224588" y="2514888"/>
              <a:ext cx="111125" cy="112713"/>
            </a:xfrm>
            <a:custGeom>
              <a:avLst/>
              <a:gdLst>
                <a:gd name="T0" fmla="*/ 25 w 52"/>
                <a:gd name="T1" fmla="*/ 28 h 53"/>
                <a:gd name="T2" fmla="*/ 44 w 52"/>
                <a:gd name="T3" fmla="*/ 53 h 53"/>
                <a:gd name="T4" fmla="*/ 52 w 52"/>
                <a:gd name="T5" fmla="*/ 0 h 53"/>
                <a:gd name="T6" fmla="*/ 0 w 52"/>
                <a:gd name="T7" fmla="*/ 8 h 53"/>
                <a:gd name="T8" fmla="*/ 25 w 52"/>
                <a:gd name="T9" fmla="*/ 28 h 53"/>
              </a:gdLst>
              <a:ahLst/>
              <a:cxnLst>
                <a:cxn ang="0">
                  <a:pos x="T0" y="T1"/>
                </a:cxn>
                <a:cxn ang="0">
                  <a:pos x="T2" y="T3"/>
                </a:cxn>
                <a:cxn ang="0">
                  <a:pos x="T4" y="T5"/>
                </a:cxn>
                <a:cxn ang="0">
                  <a:pos x="T6" y="T7"/>
                </a:cxn>
                <a:cxn ang="0">
                  <a:pos x="T8" y="T9"/>
                </a:cxn>
              </a:cxnLst>
              <a:rect l="0" t="0" r="r" b="b"/>
              <a:pathLst>
                <a:path w="52" h="53">
                  <a:moveTo>
                    <a:pt x="25" y="28"/>
                  </a:moveTo>
                  <a:cubicBezTo>
                    <a:pt x="33" y="36"/>
                    <a:pt x="44" y="53"/>
                    <a:pt x="44" y="53"/>
                  </a:cubicBezTo>
                  <a:cubicBezTo>
                    <a:pt x="52" y="0"/>
                    <a:pt x="52" y="0"/>
                    <a:pt x="52" y="0"/>
                  </a:cubicBezTo>
                  <a:cubicBezTo>
                    <a:pt x="0" y="8"/>
                    <a:pt x="0" y="8"/>
                    <a:pt x="0" y="8"/>
                  </a:cubicBezTo>
                  <a:cubicBezTo>
                    <a:pt x="0" y="8"/>
                    <a:pt x="16" y="20"/>
                    <a:pt x="25" y="28"/>
                  </a:cubicBezTo>
                  <a:close/>
                </a:path>
              </a:pathLst>
            </a:custGeom>
            <a:grpFill/>
            <a:ln>
              <a:noFill/>
            </a:ln>
          </p:spPr>
          <p:txBody>
            <a:bodyPr vert="horz" wrap="square" lIns="47625" tIns="23813" rIns="47625" bIns="23813" numCol="1" anchor="t" anchorCtr="0" compatLnSpc="1">
              <a:prstTxWarp prst="textNoShape">
                <a:avLst/>
              </a:prstTxWarp>
            </a:bodyPr>
            <a:lstStyle/>
            <a:p>
              <a:endParaRPr lang="es-ES" sz="938">
                <a:solidFill>
                  <a:prstClr val="black"/>
                </a:solidFill>
                <a:latin typeface="Arial Narrow" charset="0"/>
                <a:ea typeface="Arial Narrow" charset="0"/>
                <a:cs typeface="Arial Narrow" charset="0"/>
              </a:endParaRPr>
            </a:p>
          </p:txBody>
        </p:sp>
        <p:sp>
          <p:nvSpPr>
            <p:cNvPr id="205" name="Freeform 8"/>
            <p:cNvSpPr>
              <a:spLocks/>
            </p:cNvSpPr>
            <p:nvPr/>
          </p:nvSpPr>
          <p:spPr bwMode="auto">
            <a:xfrm>
              <a:off x="6089650" y="2416463"/>
              <a:ext cx="125413" cy="107950"/>
            </a:xfrm>
            <a:custGeom>
              <a:avLst/>
              <a:gdLst>
                <a:gd name="T0" fmla="*/ 31 w 59"/>
                <a:gd name="T1" fmla="*/ 37 h 51"/>
                <a:gd name="T2" fmla="*/ 59 w 59"/>
                <a:gd name="T3" fmla="*/ 51 h 51"/>
                <a:gd name="T4" fmla="*/ 45 w 59"/>
                <a:gd name="T5" fmla="*/ 0 h 51"/>
                <a:gd name="T6" fmla="*/ 0 w 59"/>
                <a:gd name="T7" fmla="*/ 29 h 51"/>
                <a:gd name="T8" fmla="*/ 31 w 59"/>
                <a:gd name="T9" fmla="*/ 37 h 51"/>
              </a:gdLst>
              <a:ahLst/>
              <a:cxnLst>
                <a:cxn ang="0">
                  <a:pos x="T0" y="T1"/>
                </a:cxn>
                <a:cxn ang="0">
                  <a:pos x="T2" y="T3"/>
                </a:cxn>
                <a:cxn ang="0">
                  <a:pos x="T4" y="T5"/>
                </a:cxn>
                <a:cxn ang="0">
                  <a:pos x="T6" y="T7"/>
                </a:cxn>
                <a:cxn ang="0">
                  <a:pos x="T8" y="T9"/>
                </a:cxn>
              </a:cxnLst>
              <a:rect l="0" t="0" r="r" b="b"/>
              <a:pathLst>
                <a:path w="59" h="51">
                  <a:moveTo>
                    <a:pt x="31" y="37"/>
                  </a:moveTo>
                  <a:cubicBezTo>
                    <a:pt x="42" y="41"/>
                    <a:pt x="59" y="51"/>
                    <a:pt x="59" y="51"/>
                  </a:cubicBezTo>
                  <a:cubicBezTo>
                    <a:pt x="45" y="0"/>
                    <a:pt x="45" y="0"/>
                    <a:pt x="45" y="0"/>
                  </a:cubicBezTo>
                  <a:cubicBezTo>
                    <a:pt x="0" y="29"/>
                    <a:pt x="0" y="29"/>
                    <a:pt x="0" y="29"/>
                  </a:cubicBezTo>
                  <a:cubicBezTo>
                    <a:pt x="0" y="29"/>
                    <a:pt x="20" y="32"/>
                    <a:pt x="31" y="37"/>
                  </a:cubicBezTo>
                  <a:close/>
                </a:path>
              </a:pathLst>
            </a:custGeom>
            <a:grpFill/>
            <a:ln>
              <a:noFill/>
            </a:ln>
          </p:spPr>
          <p:txBody>
            <a:bodyPr vert="horz" wrap="square" lIns="47625" tIns="23813" rIns="47625" bIns="23813" numCol="1" anchor="t" anchorCtr="0" compatLnSpc="1">
              <a:prstTxWarp prst="textNoShape">
                <a:avLst/>
              </a:prstTxWarp>
            </a:bodyPr>
            <a:lstStyle/>
            <a:p>
              <a:endParaRPr lang="es-ES" sz="938">
                <a:solidFill>
                  <a:prstClr val="black"/>
                </a:solidFill>
                <a:latin typeface="Arial Narrow" charset="0"/>
                <a:ea typeface="Arial Narrow" charset="0"/>
                <a:cs typeface="Arial Narrow" charset="0"/>
              </a:endParaRPr>
            </a:p>
          </p:txBody>
        </p:sp>
        <p:sp>
          <p:nvSpPr>
            <p:cNvPr id="206" name="Freeform 9"/>
            <p:cNvSpPr>
              <a:spLocks/>
            </p:cNvSpPr>
            <p:nvPr/>
          </p:nvSpPr>
          <p:spPr bwMode="auto">
            <a:xfrm>
              <a:off x="5945188" y="2389476"/>
              <a:ext cx="131763" cy="93663"/>
            </a:xfrm>
            <a:custGeom>
              <a:avLst/>
              <a:gdLst>
                <a:gd name="T0" fmla="*/ 31 w 62"/>
                <a:gd name="T1" fmla="*/ 39 h 44"/>
                <a:gd name="T2" fmla="*/ 62 w 62"/>
                <a:gd name="T3" fmla="*/ 41 h 44"/>
                <a:gd name="T4" fmla="*/ 29 w 62"/>
                <a:gd name="T5" fmla="*/ 0 h 44"/>
                <a:gd name="T6" fmla="*/ 0 w 62"/>
                <a:gd name="T7" fmla="*/ 44 h 44"/>
                <a:gd name="T8" fmla="*/ 31 w 62"/>
                <a:gd name="T9" fmla="*/ 39 h 44"/>
              </a:gdLst>
              <a:ahLst/>
              <a:cxnLst>
                <a:cxn ang="0">
                  <a:pos x="T0" y="T1"/>
                </a:cxn>
                <a:cxn ang="0">
                  <a:pos x="T2" y="T3"/>
                </a:cxn>
                <a:cxn ang="0">
                  <a:pos x="T4" y="T5"/>
                </a:cxn>
                <a:cxn ang="0">
                  <a:pos x="T6" y="T7"/>
                </a:cxn>
                <a:cxn ang="0">
                  <a:pos x="T8" y="T9"/>
                </a:cxn>
              </a:cxnLst>
              <a:rect l="0" t="0" r="r" b="b"/>
              <a:pathLst>
                <a:path w="62" h="44">
                  <a:moveTo>
                    <a:pt x="31" y="39"/>
                  </a:moveTo>
                  <a:cubicBezTo>
                    <a:pt x="43" y="38"/>
                    <a:pt x="62" y="41"/>
                    <a:pt x="62" y="41"/>
                  </a:cubicBezTo>
                  <a:cubicBezTo>
                    <a:pt x="29" y="0"/>
                    <a:pt x="29" y="0"/>
                    <a:pt x="29" y="0"/>
                  </a:cubicBezTo>
                  <a:cubicBezTo>
                    <a:pt x="0" y="44"/>
                    <a:pt x="0" y="44"/>
                    <a:pt x="0" y="44"/>
                  </a:cubicBezTo>
                  <a:cubicBezTo>
                    <a:pt x="0" y="44"/>
                    <a:pt x="19" y="39"/>
                    <a:pt x="31" y="39"/>
                  </a:cubicBezTo>
                  <a:close/>
                </a:path>
              </a:pathLst>
            </a:custGeom>
            <a:grpFill/>
            <a:ln>
              <a:noFill/>
            </a:ln>
          </p:spPr>
          <p:txBody>
            <a:bodyPr vert="horz" wrap="square" lIns="47625" tIns="23813" rIns="47625" bIns="23813" numCol="1" anchor="t" anchorCtr="0" compatLnSpc="1">
              <a:prstTxWarp prst="textNoShape">
                <a:avLst/>
              </a:prstTxWarp>
            </a:bodyPr>
            <a:lstStyle/>
            <a:p>
              <a:endParaRPr lang="es-ES" sz="938">
                <a:solidFill>
                  <a:prstClr val="black"/>
                </a:solidFill>
                <a:latin typeface="Arial Narrow" charset="0"/>
                <a:ea typeface="Arial Narrow" charset="0"/>
                <a:cs typeface="Arial Narrow" charset="0"/>
              </a:endParaRPr>
            </a:p>
          </p:txBody>
        </p:sp>
        <p:sp>
          <p:nvSpPr>
            <p:cNvPr id="207" name="Freeform 10"/>
            <p:cNvSpPr>
              <a:spLocks/>
            </p:cNvSpPr>
            <p:nvPr/>
          </p:nvSpPr>
          <p:spPr bwMode="auto">
            <a:xfrm>
              <a:off x="5813425" y="2435513"/>
              <a:ext cx="119063" cy="111125"/>
            </a:xfrm>
            <a:custGeom>
              <a:avLst/>
              <a:gdLst>
                <a:gd name="T0" fmla="*/ 26 w 56"/>
                <a:gd name="T1" fmla="*/ 35 h 52"/>
                <a:gd name="T2" fmla="*/ 56 w 56"/>
                <a:gd name="T3" fmla="*/ 23 h 52"/>
                <a:gd name="T4" fmla="*/ 9 w 56"/>
                <a:gd name="T5" fmla="*/ 0 h 52"/>
                <a:gd name="T6" fmla="*/ 0 w 56"/>
                <a:gd name="T7" fmla="*/ 52 h 52"/>
                <a:gd name="T8" fmla="*/ 26 w 56"/>
                <a:gd name="T9" fmla="*/ 35 h 52"/>
              </a:gdLst>
              <a:ahLst/>
              <a:cxnLst>
                <a:cxn ang="0">
                  <a:pos x="T0" y="T1"/>
                </a:cxn>
                <a:cxn ang="0">
                  <a:pos x="T2" y="T3"/>
                </a:cxn>
                <a:cxn ang="0">
                  <a:pos x="T4" y="T5"/>
                </a:cxn>
                <a:cxn ang="0">
                  <a:pos x="T6" y="T7"/>
                </a:cxn>
                <a:cxn ang="0">
                  <a:pos x="T8" y="T9"/>
                </a:cxn>
              </a:cxnLst>
              <a:rect l="0" t="0" r="r" b="b"/>
              <a:pathLst>
                <a:path w="56" h="52">
                  <a:moveTo>
                    <a:pt x="26" y="35"/>
                  </a:moveTo>
                  <a:cubicBezTo>
                    <a:pt x="37" y="29"/>
                    <a:pt x="56" y="23"/>
                    <a:pt x="56" y="23"/>
                  </a:cubicBezTo>
                  <a:cubicBezTo>
                    <a:pt x="9" y="0"/>
                    <a:pt x="9" y="0"/>
                    <a:pt x="9" y="0"/>
                  </a:cubicBezTo>
                  <a:cubicBezTo>
                    <a:pt x="0" y="52"/>
                    <a:pt x="0" y="52"/>
                    <a:pt x="0" y="52"/>
                  </a:cubicBezTo>
                  <a:cubicBezTo>
                    <a:pt x="0" y="52"/>
                    <a:pt x="16" y="40"/>
                    <a:pt x="26" y="35"/>
                  </a:cubicBezTo>
                  <a:close/>
                </a:path>
              </a:pathLst>
            </a:custGeom>
            <a:grpFill/>
            <a:ln>
              <a:noFill/>
            </a:ln>
          </p:spPr>
          <p:txBody>
            <a:bodyPr vert="horz" wrap="square" lIns="47625" tIns="23813" rIns="47625" bIns="23813" numCol="1" anchor="t" anchorCtr="0" compatLnSpc="1">
              <a:prstTxWarp prst="textNoShape">
                <a:avLst/>
              </a:prstTxWarp>
            </a:bodyPr>
            <a:lstStyle/>
            <a:p>
              <a:endParaRPr lang="es-ES" sz="938">
                <a:solidFill>
                  <a:prstClr val="black"/>
                </a:solidFill>
                <a:latin typeface="Arial Narrow" charset="0"/>
                <a:ea typeface="Arial Narrow" charset="0"/>
                <a:cs typeface="Arial Narrow" charset="0"/>
              </a:endParaRPr>
            </a:p>
          </p:txBody>
        </p:sp>
        <p:sp>
          <p:nvSpPr>
            <p:cNvPr id="208" name="Freeform 11"/>
            <p:cNvSpPr>
              <a:spLocks/>
            </p:cNvSpPr>
            <p:nvPr/>
          </p:nvSpPr>
          <p:spPr bwMode="auto">
            <a:xfrm>
              <a:off x="5689600" y="2548226"/>
              <a:ext cx="112713" cy="107950"/>
            </a:xfrm>
            <a:custGeom>
              <a:avLst/>
              <a:gdLst>
                <a:gd name="T0" fmla="*/ 31 w 53"/>
                <a:gd name="T1" fmla="*/ 25 h 51"/>
                <a:gd name="T2" fmla="*/ 53 w 53"/>
                <a:gd name="T3" fmla="*/ 3 h 51"/>
                <a:gd name="T4" fmla="*/ 0 w 53"/>
                <a:gd name="T5" fmla="*/ 0 h 51"/>
                <a:gd name="T6" fmla="*/ 14 w 53"/>
                <a:gd name="T7" fmla="*/ 51 h 51"/>
                <a:gd name="T8" fmla="*/ 31 w 53"/>
                <a:gd name="T9" fmla="*/ 25 h 51"/>
              </a:gdLst>
              <a:ahLst/>
              <a:cxnLst>
                <a:cxn ang="0">
                  <a:pos x="T0" y="T1"/>
                </a:cxn>
                <a:cxn ang="0">
                  <a:pos x="T2" y="T3"/>
                </a:cxn>
                <a:cxn ang="0">
                  <a:pos x="T4" y="T5"/>
                </a:cxn>
                <a:cxn ang="0">
                  <a:pos x="T6" y="T7"/>
                </a:cxn>
                <a:cxn ang="0">
                  <a:pos x="T8" y="T9"/>
                </a:cxn>
              </a:cxnLst>
              <a:rect l="0" t="0" r="r" b="b"/>
              <a:pathLst>
                <a:path w="53" h="51">
                  <a:moveTo>
                    <a:pt x="31" y="25"/>
                  </a:moveTo>
                  <a:cubicBezTo>
                    <a:pt x="38" y="16"/>
                    <a:pt x="53" y="3"/>
                    <a:pt x="53" y="3"/>
                  </a:cubicBezTo>
                  <a:cubicBezTo>
                    <a:pt x="0" y="0"/>
                    <a:pt x="0" y="0"/>
                    <a:pt x="0" y="0"/>
                  </a:cubicBezTo>
                  <a:cubicBezTo>
                    <a:pt x="14" y="51"/>
                    <a:pt x="14" y="51"/>
                    <a:pt x="14" y="51"/>
                  </a:cubicBezTo>
                  <a:cubicBezTo>
                    <a:pt x="14" y="51"/>
                    <a:pt x="23" y="34"/>
                    <a:pt x="31" y="25"/>
                  </a:cubicBezTo>
                  <a:close/>
                </a:path>
              </a:pathLst>
            </a:custGeom>
            <a:grpFill/>
            <a:ln>
              <a:noFill/>
            </a:ln>
          </p:spPr>
          <p:txBody>
            <a:bodyPr vert="horz" wrap="square" lIns="47625" tIns="23813" rIns="47625" bIns="23813" numCol="1" anchor="t" anchorCtr="0" compatLnSpc="1">
              <a:prstTxWarp prst="textNoShape">
                <a:avLst/>
              </a:prstTxWarp>
            </a:bodyPr>
            <a:lstStyle/>
            <a:p>
              <a:endParaRPr lang="es-ES" sz="938">
                <a:solidFill>
                  <a:prstClr val="black"/>
                </a:solidFill>
                <a:latin typeface="Arial Narrow" charset="0"/>
                <a:ea typeface="Arial Narrow" charset="0"/>
                <a:cs typeface="Arial Narrow" charset="0"/>
              </a:endParaRPr>
            </a:p>
          </p:txBody>
        </p:sp>
        <p:sp>
          <p:nvSpPr>
            <p:cNvPr id="209" name="Freeform 12"/>
            <p:cNvSpPr>
              <a:spLocks/>
            </p:cNvSpPr>
            <p:nvPr/>
          </p:nvSpPr>
          <p:spPr bwMode="auto">
            <a:xfrm>
              <a:off x="5608638" y="2668876"/>
              <a:ext cx="104775" cy="128588"/>
            </a:xfrm>
            <a:custGeom>
              <a:avLst/>
              <a:gdLst>
                <a:gd name="T0" fmla="*/ 37 w 49"/>
                <a:gd name="T1" fmla="*/ 29 h 60"/>
                <a:gd name="T2" fmla="*/ 49 w 49"/>
                <a:gd name="T3" fmla="*/ 0 h 60"/>
                <a:gd name="T4" fmla="*/ 0 w 49"/>
                <a:gd name="T5" fmla="*/ 19 h 60"/>
                <a:gd name="T6" fmla="*/ 33 w 49"/>
                <a:gd name="T7" fmla="*/ 60 h 60"/>
                <a:gd name="T8" fmla="*/ 37 w 49"/>
                <a:gd name="T9" fmla="*/ 29 h 60"/>
              </a:gdLst>
              <a:ahLst/>
              <a:cxnLst>
                <a:cxn ang="0">
                  <a:pos x="T0" y="T1"/>
                </a:cxn>
                <a:cxn ang="0">
                  <a:pos x="T2" y="T3"/>
                </a:cxn>
                <a:cxn ang="0">
                  <a:pos x="T4" y="T5"/>
                </a:cxn>
                <a:cxn ang="0">
                  <a:pos x="T6" y="T7"/>
                </a:cxn>
                <a:cxn ang="0">
                  <a:pos x="T8" y="T9"/>
                </a:cxn>
              </a:cxnLst>
              <a:rect l="0" t="0" r="r" b="b"/>
              <a:pathLst>
                <a:path w="49" h="60">
                  <a:moveTo>
                    <a:pt x="37" y="29"/>
                  </a:moveTo>
                  <a:cubicBezTo>
                    <a:pt x="41" y="18"/>
                    <a:pt x="49" y="0"/>
                    <a:pt x="49" y="0"/>
                  </a:cubicBezTo>
                  <a:cubicBezTo>
                    <a:pt x="0" y="19"/>
                    <a:pt x="0" y="19"/>
                    <a:pt x="0" y="19"/>
                  </a:cubicBezTo>
                  <a:cubicBezTo>
                    <a:pt x="33" y="60"/>
                    <a:pt x="33" y="60"/>
                    <a:pt x="33" y="60"/>
                  </a:cubicBezTo>
                  <a:cubicBezTo>
                    <a:pt x="33" y="60"/>
                    <a:pt x="34" y="41"/>
                    <a:pt x="37" y="29"/>
                  </a:cubicBezTo>
                  <a:close/>
                </a:path>
              </a:pathLst>
            </a:custGeom>
            <a:grpFill/>
            <a:ln>
              <a:noFill/>
            </a:ln>
          </p:spPr>
          <p:txBody>
            <a:bodyPr vert="horz" wrap="square" lIns="47625" tIns="23813" rIns="47625" bIns="23813" numCol="1" anchor="t" anchorCtr="0" compatLnSpc="1">
              <a:prstTxWarp prst="textNoShape">
                <a:avLst/>
              </a:prstTxWarp>
            </a:bodyPr>
            <a:lstStyle/>
            <a:p>
              <a:endParaRPr lang="es-ES" sz="938">
                <a:solidFill>
                  <a:prstClr val="black"/>
                </a:solidFill>
                <a:latin typeface="Arial Narrow" charset="0"/>
                <a:ea typeface="Arial Narrow" charset="0"/>
                <a:cs typeface="Arial Narrow" charset="0"/>
              </a:endParaRPr>
            </a:p>
          </p:txBody>
        </p:sp>
        <p:sp>
          <p:nvSpPr>
            <p:cNvPr id="210" name="Freeform 13"/>
            <p:cNvSpPr>
              <a:spLocks/>
            </p:cNvSpPr>
            <p:nvPr/>
          </p:nvSpPr>
          <p:spPr bwMode="auto">
            <a:xfrm>
              <a:off x="5599113" y="2811751"/>
              <a:ext cx="98425" cy="130175"/>
            </a:xfrm>
            <a:custGeom>
              <a:avLst/>
              <a:gdLst>
                <a:gd name="T0" fmla="*/ 39 w 47"/>
                <a:gd name="T1" fmla="*/ 31 h 61"/>
                <a:gd name="T2" fmla="*/ 37 w 47"/>
                <a:gd name="T3" fmla="*/ 0 h 61"/>
                <a:gd name="T4" fmla="*/ 0 w 47"/>
                <a:gd name="T5" fmla="*/ 37 h 61"/>
                <a:gd name="T6" fmla="*/ 47 w 47"/>
                <a:gd name="T7" fmla="*/ 61 h 61"/>
                <a:gd name="T8" fmla="*/ 39 w 47"/>
                <a:gd name="T9" fmla="*/ 31 h 61"/>
              </a:gdLst>
              <a:ahLst/>
              <a:cxnLst>
                <a:cxn ang="0">
                  <a:pos x="T0" y="T1"/>
                </a:cxn>
                <a:cxn ang="0">
                  <a:pos x="T2" y="T3"/>
                </a:cxn>
                <a:cxn ang="0">
                  <a:pos x="T4" y="T5"/>
                </a:cxn>
                <a:cxn ang="0">
                  <a:pos x="T6" y="T7"/>
                </a:cxn>
                <a:cxn ang="0">
                  <a:pos x="T8" y="T9"/>
                </a:cxn>
              </a:cxnLst>
              <a:rect l="0" t="0" r="r" b="b"/>
              <a:pathLst>
                <a:path w="47" h="61">
                  <a:moveTo>
                    <a:pt x="39" y="31"/>
                  </a:moveTo>
                  <a:cubicBezTo>
                    <a:pt x="37" y="19"/>
                    <a:pt x="37" y="0"/>
                    <a:pt x="37" y="0"/>
                  </a:cubicBezTo>
                  <a:cubicBezTo>
                    <a:pt x="0" y="37"/>
                    <a:pt x="0" y="37"/>
                    <a:pt x="0" y="37"/>
                  </a:cubicBezTo>
                  <a:cubicBezTo>
                    <a:pt x="47" y="61"/>
                    <a:pt x="47" y="61"/>
                    <a:pt x="47" y="61"/>
                  </a:cubicBezTo>
                  <a:cubicBezTo>
                    <a:pt x="47" y="61"/>
                    <a:pt x="41" y="43"/>
                    <a:pt x="39" y="31"/>
                  </a:cubicBezTo>
                  <a:close/>
                </a:path>
              </a:pathLst>
            </a:custGeom>
            <a:grpFill/>
            <a:ln>
              <a:noFill/>
            </a:ln>
          </p:spPr>
          <p:txBody>
            <a:bodyPr vert="horz" wrap="square" lIns="47625" tIns="23813" rIns="47625" bIns="23813" numCol="1" anchor="t" anchorCtr="0" compatLnSpc="1">
              <a:prstTxWarp prst="textNoShape">
                <a:avLst/>
              </a:prstTxWarp>
            </a:bodyPr>
            <a:lstStyle/>
            <a:p>
              <a:endParaRPr lang="es-ES" sz="938">
                <a:solidFill>
                  <a:prstClr val="black"/>
                </a:solidFill>
                <a:latin typeface="Arial Narrow" charset="0"/>
                <a:ea typeface="Arial Narrow" charset="0"/>
                <a:cs typeface="Arial Narrow" charset="0"/>
              </a:endParaRPr>
            </a:p>
          </p:txBody>
        </p:sp>
        <p:sp>
          <p:nvSpPr>
            <p:cNvPr id="211" name="Freeform 14"/>
            <p:cNvSpPr>
              <a:spLocks/>
            </p:cNvSpPr>
            <p:nvPr/>
          </p:nvSpPr>
          <p:spPr bwMode="auto">
            <a:xfrm>
              <a:off x="5664200" y="2954626"/>
              <a:ext cx="112713" cy="112713"/>
            </a:xfrm>
            <a:custGeom>
              <a:avLst/>
              <a:gdLst>
                <a:gd name="T0" fmla="*/ 33 w 53"/>
                <a:gd name="T1" fmla="*/ 28 h 53"/>
                <a:gd name="T2" fmla="*/ 18 w 53"/>
                <a:gd name="T3" fmla="*/ 0 h 53"/>
                <a:gd name="T4" fmla="*/ 0 w 53"/>
                <a:gd name="T5" fmla="*/ 50 h 53"/>
                <a:gd name="T6" fmla="*/ 53 w 53"/>
                <a:gd name="T7" fmla="*/ 53 h 53"/>
                <a:gd name="T8" fmla="*/ 33 w 53"/>
                <a:gd name="T9" fmla="*/ 28 h 53"/>
              </a:gdLst>
              <a:ahLst/>
              <a:cxnLst>
                <a:cxn ang="0">
                  <a:pos x="T0" y="T1"/>
                </a:cxn>
                <a:cxn ang="0">
                  <a:pos x="T2" y="T3"/>
                </a:cxn>
                <a:cxn ang="0">
                  <a:pos x="T4" y="T5"/>
                </a:cxn>
                <a:cxn ang="0">
                  <a:pos x="T6" y="T7"/>
                </a:cxn>
                <a:cxn ang="0">
                  <a:pos x="T8" y="T9"/>
                </a:cxn>
              </a:cxnLst>
              <a:rect l="0" t="0" r="r" b="b"/>
              <a:pathLst>
                <a:path w="53" h="53">
                  <a:moveTo>
                    <a:pt x="33" y="28"/>
                  </a:moveTo>
                  <a:cubicBezTo>
                    <a:pt x="26" y="18"/>
                    <a:pt x="18" y="0"/>
                    <a:pt x="18" y="0"/>
                  </a:cubicBezTo>
                  <a:cubicBezTo>
                    <a:pt x="0" y="50"/>
                    <a:pt x="0" y="50"/>
                    <a:pt x="0" y="50"/>
                  </a:cubicBezTo>
                  <a:cubicBezTo>
                    <a:pt x="53" y="53"/>
                    <a:pt x="53" y="53"/>
                    <a:pt x="53" y="53"/>
                  </a:cubicBezTo>
                  <a:cubicBezTo>
                    <a:pt x="53" y="53"/>
                    <a:pt x="39" y="38"/>
                    <a:pt x="33" y="28"/>
                  </a:cubicBezTo>
                  <a:close/>
                </a:path>
              </a:pathLst>
            </a:custGeom>
            <a:grpFill/>
            <a:ln>
              <a:noFill/>
            </a:ln>
          </p:spPr>
          <p:txBody>
            <a:bodyPr vert="horz" wrap="square" lIns="47625" tIns="23813" rIns="47625" bIns="23813" numCol="1" anchor="t" anchorCtr="0" compatLnSpc="1">
              <a:prstTxWarp prst="textNoShape">
                <a:avLst/>
              </a:prstTxWarp>
            </a:bodyPr>
            <a:lstStyle/>
            <a:p>
              <a:endParaRPr lang="es-ES" sz="938">
                <a:solidFill>
                  <a:prstClr val="black"/>
                </a:solidFill>
                <a:latin typeface="Arial Narrow" charset="0"/>
                <a:ea typeface="Arial Narrow" charset="0"/>
                <a:cs typeface="Arial Narrow" charset="0"/>
              </a:endParaRPr>
            </a:p>
          </p:txBody>
        </p:sp>
        <p:sp>
          <p:nvSpPr>
            <p:cNvPr id="212" name="Freeform 15"/>
            <p:cNvSpPr>
              <a:spLocks/>
            </p:cNvSpPr>
            <p:nvPr/>
          </p:nvSpPr>
          <p:spPr bwMode="auto">
            <a:xfrm>
              <a:off x="5784850" y="3075276"/>
              <a:ext cx="111125" cy="112713"/>
            </a:xfrm>
            <a:custGeom>
              <a:avLst/>
              <a:gdLst>
                <a:gd name="T0" fmla="*/ 24 w 52"/>
                <a:gd name="T1" fmla="*/ 20 h 53"/>
                <a:gd name="T2" fmla="*/ 0 w 52"/>
                <a:gd name="T3" fmla="*/ 0 h 53"/>
                <a:gd name="T4" fmla="*/ 3 w 52"/>
                <a:gd name="T5" fmla="*/ 53 h 53"/>
                <a:gd name="T6" fmla="*/ 52 w 52"/>
                <a:gd name="T7" fmla="*/ 34 h 53"/>
                <a:gd name="T8" fmla="*/ 24 w 52"/>
                <a:gd name="T9" fmla="*/ 20 h 53"/>
              </a:gdLst>
              <a:ahLst/>
              <a:cxnLst>
                <a:cxn ang="0">
                  <a:pos x="T0" y="T1"/>
                </a:cxn>
                <a:cxn ang="0">
                  <a:pos x="T2" y="T3"/>
                </a:cxn>
                <a:cxn ang="0">
                  <a:pos x="T4" y="T5"/>
                </a:cxn>
                <a:cxn ang="0">
                  <a:pos x="T6" y="T7"/>
                </a:cxn>
                <a:cxn ang="0">
                  <a:pos x="T8" y="T9"/>
                </a:cxn>
              </a:cxnLst>
              <a:rect l="0" t="0" r="r" b="b"/>
              <a:pathLst>
                <a:path w="52" h="53">
                  <a:moveTo>
                    <a:pt x="24" y="20"/>
                  </a:moveTo>
                  <a:cubicBezTo>
                    <a:pt x="14" y="14"/>
                    <a:pt x="0" y="0"/>
                    <a:pt x="0" y="0"/>
                  </a:cubicBezTo>
                  <a:cubicBezTo>
                    <a:pt x="3" y="53"/>
                    <a:pt x="3" y="53"/>
                    <a:pt x="3" y="53"/>
                  </a:cubicBezTo>
                  <a:cubicBezTo>
                    <a:pt x="52" y="34"/>
                    <a:pt x="52" y="34"/>
                    <a:pt x="52" y="34"/>
                  </a:cubicBezTo>
                  <a:cubicBezTo>
                    <a:pt x="52" y="34"/>
                    <a:pt x="34" y="27"/>
                    <a:pt x="24" y="20"/>
                  </a:cubicBezTo>
                  <a:close/>
                </a:path>
              </a:pathLst>
            </a:custGeom>
            <a:grpFill/>
            <a:ln>
              <a:noFill/>
            </a:ln>
          </p:spPr>
          <p:txBody>
            <a:bodyPr vert="horz" wrap="square" lIns="47625" tIns="23813" rIns="47625" bIns="23813" numCol="1" anchor="t" anchorCtr="0" compatLnSpc="1">
              <a:prstTxWarp prst="textNoShape">
                <a:avLst/>
              </a:prstTxWarp>
            </a:bodyPr>
            <a:lstStyle/>
            <a:p>
              <a:endParaRPr lang="es-ES" sz="938">
                <a:solidFill>
                  <a:prstClr val="black"/>
                </a:solidFill>
                <a:latin typeface="Arial Narrow" charset="0"/>
                <a:ea typeface="Arial Narrow" charset="0"/>
                <a:cs typeface="Arial Narrow" charset="0"/>
              </a:endParaRPr>
            </a:p>
          </p:txBody>
        </p:sp>
        <p:sp>
          <p:nvSpPr>
            <p:cNvPr id="213" name="Freeform 16"/>
            <p:cNvSpPr>
              <a:spLocks/>
            </p:cNvSpPr>
            <p:nvPr/>
          </p:nvSpPr>
          <p:spPr bwMode="auto">
            <a:xfrm>
              <a:off x="5908675" y="3151476"/>
              <a:ext cx="131763" cy="100013"/>
            </a:xfrm>
            <a:custGeom>
              <a:avLst/>
              <a:gdLst>
                <a:gd name="T0" fmla="*/ 31 w 62"/>
                <a:gd name="T1" fmla="*/ 9 h 47"/>
                <a:gd name="T2" fmla="*/ 0 w 62"/>
                <a:gd name="T3" fmla="*/ 0 h 47"/>
                <a:gd name="T4" fmla="*/ 25 w 62"/>
                <a:gd name="T5" fmla="*/ 47 h 47"/>
                <a:gd name="T6" fmla="*/ 62 w 62"/>
                <a:gd name="T7" fmla="*/ 10 h 47"/>
                <a:gd name="T8" fmla="*/ 31 w 62"/>
                <a:gd name="T9" fmla="*/ 9 h 47"/>
              </a:gdLst>
              <a:ahLst/>
              <a:cxnLst>
                <a:cxn ang="0">
                  <a:pos x="T0" y="T1"/>
                </a:cxn>
                <a:cxn ang="0">
                  <a:pos x="T2" y="T3"/>
                </a:cxn>
                <a:cxn ang="0">
                  <a:pos x="T4" y="T5"/>
                </a:cxn>
                <a:cxn ang="0">
                  <a:pos x="T6" y="T7"/>
                </a:cxn>
                <a:cxn ang="0">
                  <a:pos x="T8" y="T9"/>
                </a:cxn>
              </a:cxnLst>
              <a:rect l="0" t="0" r="r" b="b"/>
              <a:pathLst>
                <a:path w="62" h="47">
                  <a:moveTo>
                    <a:pt x="31" y="9"/>
                  </a:moveTo>
                  <a:cubicBezTo>
                    <a:pt x="19" y="7"/>
                    <a:pt x="0" y="0"/>
                    <a:pt x="0" y="0"/>
                  </a:cubicBezTo>
                  <a:cubicBezTo>
                    <a:pt x="25" y="47"/>
                    <a:pt x="25" y="47"/>
                    <a:pt x="25" y="47"/>
                  </a:cubicBezTo>
                  <a:cubicBezTo>
                    <a:pt x="62" y="10"/>
                    <a:pt x="62" y="10"/>
                    <a:pt x="62" y="10"/>
                  </a:cubicBezTo>
                  <a:cubicBezTo>
                    <a:pt x="62" y="10"/>
                    <a:pt x="42" y="11"/>
                    <a:pt x="31" y="9"/>
                  </a:cubicBezTo>
                  <a:close/>
                </a:path>
              </a:pathLst>
            </a:custGeom>
            <a:grpFill/>
            <a:ln>
              <a:noFill/>
            </a:ln>
          </p:spPr>
          <p:txBody>
            <a:bodyPr vert="horz" wrap="square" lIns="47625" tIns="23813" rIns="47625" bIns="23813" numCol="1" anchor="t" anchorCtr="0" compatLnSpc="1">
              <a:prstTxWarp prst="textNoShape">
                <a:avLst/>
              </a:prstTxWarp>
            </a:bodyPr>
            <a:lstStyle/>
            <a:p>
              <a:endParaRPr lang="es-ES" sz="938">
                <a:solidFill>
                  <a:prstClr val="black"/>
                </a:solidFill>
                <a:latin typeface="Arial Narrow" charset="0"/>
                <a:ea typeface="Arial Narrow" charset="0"/>
                <a:cs typeface="Arial Narrow" charset="0"/>
              </a:endParaRPr>
            </a:p>
          </p:txBody>
        </p:sp>
        <p:sp>
          <p:nvSpPr>
            <p:cNvPr id="214" name="Freeform 17"/>
            <p:cNvSpPr>
              <a:spLocks/>
            </p:cNvSpPr>
            <p:nvPr/>
          </p:nvSpPr>
          <p:spPr bwMode="auto">
            <a:xfrm>
              <a:off x="6053138" y="3138776"/>
              <a:ext cx="130175" cy="104775"/>
            </a:xfrm>
            <a:custGeom>
              <a:avLst/>
              <a:gdLst>
                <a:gd name="T0" fmla="*/ 31 w 61"/>
                <a:gd name="T1" fmla="*/ 11 h 49"/>
                <a:gd name="T2" fmla="*/ 0 w 61"/>
                <a:gd name="T3" fmla="*/ 16 h 49"/>
                <a:gd name="T4" fmla="*/ 42 w 61"/>
                <a:gd name="T5" fmla="*/ 49 h 49"/>
                <a:gd name="T6" fmla="*/ 61 w 61"/>
                <a:gd name="T7" fmla="*/ 0 h 49"/>
                <a:gd name="T8" fmla="*/ 31 w 61"/>
                <a:gd name="T9" fmla="*/ 11 h 49"/>
              </a:gdLst>
              <a:ahLst/>
              <a:cxnLst>
                <a:cxn ang="0">
                  <a:pos x="T0" y="T1"/>
                </a:cxn>
                <a:cxn ang="0">
                  <a:pos x="T2" y="T3"/>
                </a:cxn>
                <a:cxn ang="0">
                  <a:pos x="T4" y="T5"/>
                </a:cxn>
                <a:cxn ang="0">
                  <a:pos x="T6" y="T7"/>
                </a:cxn>
                <a:cxn ang="0">
                  <a:pos x="T8" y="T9"/>
                </a:cxn>
              </a:cxnLst>
              <a:rect l="0" t="0" r="r" b="b"/>
              <a:pathLst>
                <a:path w="61" h="49">
                  <a:moveTo>
                    <a:pt x="31" y="11"/>
                  </a:moveTo>
                  <a:cubicBezTo>
                    <a:pt x="20" y="14"/>
                    <a:pt x="0" y="16"/>
                    <a:pt x="0" y="16"/>
                  </a:cubicBezTo>
                  <a:cubicBezTo>
                    <a:pt x="42" y="49"/>
                    <a:pt x="42" y="49"/>
                    <a:pt x="42" y="49"/>
                  </a:cubicBezTo>
                  <a:cubicBezTo>
                    <a:pt x="61" y="0"/>
                    <a:pt x="61" y="0"/>
                    <a:pt x="61" y="0"/>
                  </a:cubicBezTo>
                  <a:cubicBezTo>
                    <a:pt x="61" y="0"/>
                    <a:pt x="43" y="8"/>
                    <a:pt x="31" y="11"/>
                  </a:cubicBezTo>
                  <a:close/>
                </a:path>
              </a:pathLst>
            </a:custGeom>
            <a:grpFill/>
            <a:ln>
              <a:noFill/>
            </a:ln>
          </p:spPr>
          <p:txBody>
            <a:bodyPr vert="horz" wrap="square" lIns="47625" tIns="23813" rIns="47625" bIns="23813" numCol="1" anchor="t" anchorCtr="0" compatLnSpc="1">
              <a:prstTxWarp prst="textNoShape">
                <a:avLst/>
              </a:prstTxWarp>
            </a:bodyPr>
            <a:lstStyle/>
            <a:p>
              <a:endParaRPr lang="es-ES" sz="938">
                <a:solidFill>
                  <a:prstClr val="black"/>
                </a:solidFill>
                <a:latin typeface="Arial Narrow" charset="0"/>
                <a:ea typeface="Arial Narrow" charset="0"/>
                <a:cs typeface="Arial Narrow" charset="0"/>
              </a:endParaRPr>
            </a:p>
          </p:txBody>
        </p:sp>
        <p:sp>
          <p:nvSpPr>
            <p:cNvPr id="215" name="Freeform 18"/>
            <p:cNvSpPr>
              <a:spLocks/>
            </p:cNvSpPr>
            <p:nvPr/>
          </p:nvSpPr>
          <p:spPr bwMode="auto">
            <a:xfrm>
              <a:off x="6192838" y="3048288"/>
              <a:ext cx="109538" cy="111125"/>
            </a:xfrm>
            <a:custGeom>
              <a:avLst/>
              <a:gdLst>
                <a:gd name="T0" fmla="*/ 27 w 51"/>
                <a:gd name="T1" fmla="*/ 23 h 53"/>
                <a:gd name="T2" fmla="*/ 0 w 51"/>
                <a:gd name="T3" fmla="*/ 40 h 53"/>
                <a:gd name="T4" fmla="*/ 51 w 51"/>
                <a:gd name="T5" fmla="*/ 53 h 53"/>
                <a:gd name="T6" fmla="*/ 49 w 51"/>
                <a:gd name="T7" fmla="*/ 0 h 53"/>
                <a:gd name="T8" fmla="*/ 27 w 51"/>
                <a:gd name="T9" fmla="*/ 23 h 53"/>
              </a:gdLst>
              <a:ahLst/>
              <a:cxnLst>
                <a:cxn ang="0">
                  <a:pos x="T0" y="T1"/>
                </a:cxn>
                <a:cxn ang="0">
                  <a:pos x="T2" y="T3"/>
                </a:cxn>
                <a:cxn ang="0">
                  <a:pos x="T4" y="T5"/>
                </a:cxn>
                <a:cxn ang="0">
                  <a:pos x="T6" y="T7"/>
                </a:cxn>
                <a:cxn ang="0">
                  <a:pos x="T8" y="T9"/>
                </a:cxn>
              </a:cxnLst>
              <a:rect l="0" t="0" r="r" b="b"/>
              <a:pathLst>
                <a:path w="51" h="53">
                  <a:moveTo>
                    <a:pt x="27" y="23"/>
                  </a:moveTo>
                  <a:cubicBezTo>
                    <a:pt x="18" y="30"/>
                    <a:pt x="0" y="40"/>
                    <a:pt x="0" y="40"/>
                  </a:cubicBezTo>
                  <a:cubicBezTo>
                    <a:pt x="51" y="53"/>
                    <a:pt x="51" y="53"/>
                    <a:pt x="51" y="53"/>
                  </a:cubicBezTo>
                  <a:cubicBezTo>
                    <a:pt x="49" y="0"/>
                    <a:pt x="49" y="0"/>
                    <a:pt x="49" y="0"/>
                  </a:cubicBezTo>
                  <a:cubicBezTo>
                    <a:pt x="49" y="0"/>
                    <a:pt x="36" y="15"/>
                    <a:pt x="27" y="23"/>
                  </a:cubicBezTo>
                  <a:close/>
                </a:path>
              </a:pathLst>
            </a:custGeom>
            <a:grpFill/>
            <a:ln>
              <a:noFill/>
            </a:ln>
          </p:spPr>
          <p:txBody>
            <a:bodyPr vert="horz" wrap="square" lIns="47625" tIns="23813" rIns="47625" bIns="23813" numCol="1" anchor="t" anchorCtr="0" compatLnSpc="1">
              <a:prstTxWarp prst="textNoShape">
                <a:avLst/>
              </a:prstTxWarp>
            </a:bodyPr>
            <a:lstStyle/>
            <a:p>
              <a:endParaRPr lang="es-ES" sz="938">
                <a:solidFill>
                  <a:prstClr val="black"/>
                </a:solidFill>
                <a:latin typeface="Arial Narrow" charset="0"/>
                <a:ea typeface="Arial Narrow" charset="0"/>
                <a:cs typeface="Arial Narrow" charset="0"/>
              </a:endParaRPr>
            </a:p>
          </p:txBody>
        </p:sp>
        <p:sp>
          <p:nvSpPr>
            <p:cNvPr id="216" name="Freeform 19"/>
            <p:cNvSpPr>
              <a:spLocks/>
            </p:cNvSpPr>
            <p:nvPr/>
          </p:nvSpPr>
          <p:spPr bwMode="auto">
            <a:xfrm>
              <a:off x="6305550" y="2919701"/>
              <a:ext cx="111125" cy="119063"/>
            </a:xfrm>
            <a:custGeom>
              <a:avLst/>
              <a:gdLst>
                <a:gd name="T0" fmla="*/ 17 w 52"/>
                <a:gd name="T1" fmla="*/ 29 h 56"/>
                <a:gd name="T2" fmla="*/ 0 w 52"/>
                <a:gd name="T3" fmla="*/ 56 h 56"/>
                <a:gd name="T4" fmla="*/ 52 w 52"/>
                <a:gd name="T5" fmla="*/ 47 h 56"/>
                <a:gd name="T6" fmla="*/ 28 w 52"/>
                <a:gd name="T7" fmla="*/ 0 h 56"/>
                <a:gd name="T8" fmla="*/ 17 w 52"/>
                <a:gd name="T9" fmla="*/ 29 h 56"/>
              </a:gdLst>
              <a:ahLst/>
              <a:cxnLst>
                <a:cxn ang="0">
                  <a:pos x="T0" y="T1"/>
                </a:cxn>
                <a:cxn ang="0">
                  <a:pos x="T2" y="T3"/>
                </a:cxn>
                <a:cxn ang="0">
                  <a:pos x="T4" y="T5"/>
                </a:cxn>
                <a:cxn ang="0">
                  <a:pos x="T6" y="T7"/>
                </a:cxn>
                <a:cxn ang="0">
                  <a:pos x="T8" y="T9"/>
                </a:cxn>
              </a:cxnLst>
              <a:rect l="0" t="0" r="r" b="b"/>
              <a:pathLst>
                <a:path w="52" h="56">
                  <a:moveTo>
                    <a:pt x="17" y="29"/>
                  </a:moveTo>
                  <a:cubicBezTo>
                    <a:pt x="12" y="40"/>
                    <a:pt x="0" y="56"/>
                    <a:pt x="0" y="56"/>
                  </a:cubicBezTo>
                  <a:cubicBezTo>
                    <a:pt x="52" y="47"/>
                    <a:pt x="52" y="47"/>
                    <a:pt x="52" y="47"/>
                  </a:cubicBezTo>
                  <a:cubicBezTo>
                    <a:pt x="28" y="0"/>
                    <a:pt x="28" y="0"/>
                    <a:pt x="28" y="0"/>
                  </a:cubicBezTo>
                  <a:cubicBezTo>
                    <a:pt x="28" y="0"/>
                    <a:pt x="23" y="19"/>
                    <a:pt x="17" y="29"/>
                  </a:cubicBezTo>
                  <a:close/>
                </a:path>
              </a:pathLst>
            </a:custGeom>
            <a:grpFill/>
            <a:ln>
              <a:noFill/>
            </a:ln>
          </p:spPr>
          <p:txBody>
            <a:bodyPr vert="horz" wrap="square" lIns="47625" tIns="23813" rIns="47625" bIns="23813" numCol="1" anchor="t" anchorCtr="0" compatLnSpc="1">
              <a:prstTxWarp prst="textNoShape">
                <a:avLst/>
              </a:prstTxWarp>
            </a:bodyPr>
            <a:lstStyle/>
            <a:p>
              <a:endParaRPr lang="es-ES" sz="938">
                <a:solidFill>
                  <a:prstClr val="black"/>
                </a:solidFill>
                <a:latin typeface="Arial Narrow" charset="0"/>
                <a:ea typeface="Arial Narrow" charset="0"/>
                <a:cs typeface="Arial Narrow" charset="0"/>
              </a:endParaRPr>
            </a:p>
          </p:txBody>
        </p:sp>
        <p:sp>
          <p:nvSpPr>
            <p:cNvPr id="217" name="Freeform 20"/>
            <p:cNvSpPr>
              <a:spLocks/>
            </p:cNvSpPr>
            <p:nvPr/>
          </p:nvSpPr>
          <p:spPr bwMode="auto">
            <a:xfrm>
              <a:off x="6369050" y="2773651"/>
              <a:ext cx="93663" cy="133350"/>
            </a:xfrm>
            <a:custGeom>
              <a:avLst/>
              <a:gdLst>
                <a:gd name="T0" fmla="*/ 5 w 44"/>
                <a:gd name="T1" fmla="*/ 32 h 63"/>
                <a:gd name="T2" fmla="*/ 0 w 44"/>
                <a:gd name="T3" fmla="*/ 63 h 63"/>
                <a:gd name="T4" fmla="*/ 44 w 44"/>
                <a:gd name="T5" fmla="*/ 34 h 63"/>
                <a:gd name="T6" fmla="*/ 3 w 44"/>
                <a:gd name="T7" fmla="*/ 0 h 63"/>
                <a:gd name="T8" fmla="*/ 5 w 44"/>
                <a:gd name="T9" fmla="*/ 32 h 63"/>
              </a:gdLst>
              <a:ahLst/>
              <a:cxnLst>
                <a:cxn ang="0">
                  <a:pos x="T0" y="T1"/>
                </a:cxn>
                <a:cxn ang="0">
                  <a:pos x="T2" y="T3"/>
                </a:cxn>
                <a:cxn ang="0">
                  <a:pos x="T4" y="T5"/>
                </a:cxn>
                <a:cxn ang="0">
                  <a:pos x="T6" y="T7"/>
                </a:cxn>
                <a:cxn ang="0">
                  <a:pos x="T8" y="T9"/>
                </a:cxn>
              </a:cxnLst>
              <a:rect l="0" t="0" r="r" b="b"/>
              <a:pathLst>
                <a:path w="44" h="63">
                  <a:moveTo>
                    <a:pt x="5" y="32"/>
                  </a:moveTo>
                  <a:cubicBezTo>
                    <a:pt x="4" y="44"/>
                    <a:pt x="0" y="63"/>
                    <a:pt x="0" y="63"/>
                  </a:cubicBezTo>
                  <a:cubicBezTo>
                    <a:pt x="44" y="34"/>
                    <a:pt x="44" y="34"/>
                    <a:pt x="44" y="34"/>
                  </a:cubicBezTo>
                  <a:cubicBezTo>
                    <a:pt x="3" y="0"/>
                    <a:pt x="3" y="0"/>
                    <a:pt x="3" y="0"/>
                  </a:cubicBezTo>
                  <a:cubicBezTo>
                    <a:pt x="3" y="0"/>
                    <a:pt x="6" y="20"/>
                    <a:pt x="5" y="32"/>
                  </a:cubicBezTo>
                  <a:close/>
                </a:path>
              </a:pathLst>
            </a:custGeom>
            <a:grpFill/>
            <a:ln>
              <a:noFill/>
            </a:ln>
          </p:spPr>
          <p:txBody>
            <a:bodyPr vert="horz" wrap="square" lIns="47625" tIns="23813" rIns="47625" bIns="23813" numCol="1" anchor="t" anchorCtr="0" compatLnSpc="1">
              <a:prstTxWarp prst="textNoShape">
                <a:avLst/>
              </a:prstTxWarp>
            </a:bodyPr>
            <a:lstStyle/>
            <a:p>
              <a:endParaRPr lang="es-ES" sz="938">
                <a:solidFill>
                  <a:prstClr val="black"/>
                </a:solidFill>
                <a:latin typeface="Arial Narrow" charset="0"/>
                <a:ea typeface="Arial Narrow" charset="0"/>
                <a:cs typeface="Arial Narrow" charset="0"/>
              </a:endParaRPr>
            </a:p>
          </p:txBody>
        </p:sp>
        <p:sp>
          <p:nvSpPr>
            <p:cNvPr id="218" name="Freeform 21"/>
            <p:cNvSpPr>
              <a:spLocks/>
            </p:cNvSpPr>
            <p:nvPr/>
          </p:nvSpPr>
          <p:spPr bwMode="auto">
            <a:xfrm>
              <a:off x="6324600" y="2633951"/>
              <a:ext cx="109538" cy="122238"/>
            </a:xfrm>
            <a:custGeom>
              <a:avLst/>
              <a:gdLst>
                <a:gd name="T0" fmla="*/ 15 w 51"/>
                <a:gd name="T1" fmla="*/ 28 h 58"/>
                <a:gd name="T2" fmla="*/ 23 w 51"/>
                <a:gd name="T3" fmla="*/ 58 h 58"/>
                <a:gd name="T4" fmla="*/ 51 w 51"/>
                <a:gd name="T5" fmla="*/ 14 h 58"/>
                <a:gd name="T6" fmla="*/ 0 w 51"/>
                <a:gd name="T7" fmla="*/ 0 h 58"/>
                <a:gd name="T8" fmla="*/ 15 w 51"/>
                <a:gd name="T9" fmla="*/ 28 h 58"/>
              </a:gdLst>
              <a:ahLst/>
              <a:cxnLst>
                <a:cxn ang="0">
                  <a:pos x="T0" y="T1"/>
                </a:cxn>
                <a:cxn ang="0">
                  <a:pos x="T2" y="T3"/>
                </a:cxn>
                <a:cxn ang="0">
                  <a:pos x="T4" y="T5"/>
                </a:cxn>
                <a:cxn ang="0">
                  <a:pos x="T6" y="T7"/>
                </a:cxn>
                <a:cxn ang="0">
                  <a:pos x="T8" y="T9"/>
                </a:cxn>
              </a:cxnLst>
              <a:rect l="0" t="0" r="r" b="b"/>
              <a:pathLst>
                <a:path w="51" h="58">
                  <a:moveTo>
                    <a:pt x="15" y="28"/>
                  </a:moveTo>
                  <a:cubicBezTo>
                    <a:pt x="19" y="39"/>
                    <a:pt x="23" y="58"/>
                    <a:pt x="23" y="58"/>
                  </a:cubicBezTo>
                  <a:cubicBezTo>
                    <a:pt x="51" y="14"/>
                    <a:pt x="51" y="14"/>
                    <a:pt x="51" y="14"/>
                  </a:cubicBezTo>
                  <a:cubicBezTo>
                    <a:pt x="0" y="0"/>
                    <a:pt x="0" y="0"/>
                    <a:pt x="0" y="0"/>
                  </a:cubicBezTo>
                  <a:cubicBezTo>
                    <a:pt x="0" y="0"/>
                    <a:pt x="10" y="17"/>
                    <a:pt x="15" y="28"/>
                  </a:cubicBezTo>
                  <a:close/>
                </a:path>
              </a:pathLst>
            </a:custGeom>
            <a:grpFill/>
            <a:ln>
              <a:noFill/>
            </a:ln>
          </p:spPr>
          <p:txBody>
            <a:bodyPr vert="horz" wrap="square" lIns="47625" tIns="23813" rIns="47625" bIns="23813" numCol="1" anchor="t" anchorCtr="0" compatLnSpc="1">
              <a:prstTxWarp prst="textNoShape">
                <a:avLst/>
              </a:prstTxWarp>
            </a:bodyPr>
            <a:lstStyle/>
            <a:p>
              <a:endParaRPr lang="es-ES" sz="938">
                <a:solidFill>
                  <a:prstClr val="black"/>
                </a:solidFill>
                <a:latin typeface="Arial Narrow" charset="0"/>
                <a:ea typeface="Arial Narrow" charset="0"/>
                <a:cs typeface="Arial Narrow" charset="0"/>
              </a:endParaRPr>
            </a:p>
          </p:txBody>
        </p:sp>
      </p:grpSp>
      <p:grpSp>
        <p:nvGrpSpPr>
          <p:cNvPr id="219" name="Group 22"/>
          <p:cNvGrpSpPr/>
          <p:nvPr/>
        </p:nvGrpSpPr>
        <p:grpSpPr>
          <a:xfrm>
            <a:off x="564974" y="2027868"/>
            <a:ext cx="798404" cy="753517"/>
            <a:chOff x="1534597" y="1207524"/>
            <a:chExt cx="2752475" cy="2765497"/>
          </a:xfrm>
          <a:solidFill>
            <a:srgbClr val="D8D8D6"/>
          </a:solidFill>
        </p:grpSpPr>
        <p:sp>
          <p:nvSpPr>
            <p:cNvPr id="220" name="Freeform 46"/>
            <p:cNvSpPr>
              <a:spLocks/>
            </p:cNvSpPr>
            <p:nvPr/>
          </p:nvSpPr>
          <p:spPr bwMode="auto">
            <a:xfrm>
              <a:off x="1765640" y="1207524"/>
              <a:ext cx="754426" cy="1078615"/>
            </a:xfrm>
            <a:custGeom>
              <a:avLst/>
              <a:gdLst>
                <a:gd name="T0" fmla="*/ 0 w 270"/>
                <a:gd name="T1" fmla="*/ 386 h 386"/>
                <a:gd name="T2" fmla="*/ 16 w 270"/>
                <a:gd name="T3" fmla="*/ 375 h 386"/>
                <a:gd name="T4" fmla="*/ 244 w 270"/>
                <a:gd name="T5" fmla="*/ 233 h 386"/>
                <a:gd name="T6" fmla="*/ 270 w 270"/>
                <a:gd name="T7" fmla="*/ 217 h 386"/>
                <a:gd name="T8" fmla="*/ 0 w 270"/>
                <a:gd name="T9" fmla="*/ 386 h 386"/>
              </a:gdLst>
              <a:ahLst/>
              <a:cxnLst>
                <a:cxn ang="0">
                  <a:pos x="T0" y="T1"/>
                </a:cxn>
                <a:cxn ang="0">
                  <a:pos x="T2" y="T3"/>
                </a:cxn>
                <a:cxn ang="0">
                  <a:pos x="T4" y="T5"/>
                </a:cxn>
                <a:cxn ang="0">
                  <a:pos x="T6" y="T7"/>
                </a:cxn>
                <a:cxn ang="0">
                  <a:pos x="T8" y="T9"/>
                </a:cxn>
              </a:cxnLst>
              <a:rect l="0" t="0" r="r" b="b"/>
              <a:pathLst>
                <a:path w="270" h="386">
                  <a:moveTo>
                    <a:pt x="0" y="386"/>
                  </a:moveTo>
                  <a:cubicBezTo>
                    <a:pt x="16" y="375"/>
                    <a:pt x="16" y="375"/>
                    <a:pt x="16" y="375"/>
                  </a:cubicBezTo>
                  <a:cubicBezTo>
                    <a:pt x="16" y="375"/>
                    <a:pt x="148" y="61"/>
                    <a:pt x="244" y="233"/>
                  </a:cubicBezTo>
                  <a:cubicBezTo>
                    <a:pt x="270" y="217"/>
                    <a:pt x="270" y="217"/>
                    <a:pt x="270" y="217"/>
                  </a:cubicBezTo>
                  <a:cubicBezTo>
                    <a:pt x="270" y="217"/>
                    <a:pt x="145" y="0"/>
                    <a:pt x="0" y="386"/>
                  </a:cubicBezTo>
                  <a:close/>
                </a:path>
              </a:pathLst>
            </a:custGeom>
            <a:grpFill/>
            <a:ln>
              <a:noFill/>
            </a:ln>
          </p:spPr>
          <p:txBody>
            <a:bodyPr vert="horz" wrap="square" lIns="47625" tIns="23813" rIns="47625" bIns="23813" numCol="1" anchor="t" anchorCtr="0" compatLnSpc="1">
              <a:prstTxWarp prst="textNoShape">
                <a:avLst/>
              </a:prstTxWarp>
            </a:bodyPr>
            <a:lstStyle/>
            <a:p>
              <a:endParaRPr lang="es-ES" sz="938">
                <a:solidFill>
                  <a:prstClr val="black"/>
                </a:solidFill>
                <a:latin typeface="Arial Narrow" charset="0"/>
                <a:ea typeface="Arial Narrow" charset="0"/>
                <a:cs typeface="Arial Narrow" charset="0"/>
              </a:endParaRPr>
            </a:p>
          </p:txBody>
        </p:sp>
        <p:grpSp>
          <p:nvGrpSpPr>
            <p:cNvPr id="221" name="Group 21"/>
            <p:cNvGrpSpPr/>
            <p:nvPr/>
          </p:nvGrpSpPr>
          <p:grpSpPr>
            <a:xfrm>
              <a:off x="1534597" y="1655473"/>
              <a:ext cx="2752475" cy="2317548"/>
              <a:chOff x="1534597" y="1655473"/>
              <a:chExt cx="2752475" cy="2317548"/>
            </a:xfrm>
            <a:grpFill/>
          </p:grpSpPr>
          <p:sp>
            <p:nvSpPr>
              <p:cNvPr id="222" name="Freeform 41"/>
              <p:cNvSpPr>
                <a:spLocks/>
              </p:cNvSpPr>
              <p:nvPr/>
            </p:nvSpPr>
            <p:spPr bwMode="auto">
              <a:xfrm>
                <a:off x="1534597" y="1814613"/>
                <a:ext cx="1473488" cy="1399252"/>
              </a:xfrm>
              <a:custGeom>
                <a:avLst/>
                <a:gdLst>
                  <a:gd name="T0" fmla="*/ 353 w 528"/>
                  <a:gd name="T1" fmla="*/ 0 h 501"/>
                  <a:gd name="T2" fmla="*/ 11 w 528"/>
                  <a:gd name="T3" fmla="*/ 213 h 501"/>
                  <a:gd name="T4" fmla="*/ 79 w 528"/>
                  <a:gd name="T5" fmla="*/ 366 h 501"/>
                  <a:gd name="T6" fmla="*/ 187 w 528"/>
                  <a:gd name="T7" fmla="*/ 494 h 501"/>
                  <a:gd name="T8" fmla="*/ 528 w 528"/>
                  <a:gd name="T9" fmla="*/ 280 h 501"/>
                  <a:gd name="T10" fmla="*/ 482 w 528"/>
                  <a:gd name="T11" fmla="*/ 240 h 501"/>
                  <a:gd name="T12" fmla="*/ 466 w 528"/>
                  <a:gd name="T13" fmla="*/ 219 h 501"/>
                  <a:gd name="T14" fmla="*/ 421 w 528"/>
                  <a:gd name="T15" fmla="*/ 152 h 501"/>
                  <a:gd name="T16" fmla="*/ 353 w 528"/>
                  <a:gd name="T17" fmla="*/ 0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8" h="501">
                    <a:moveTo>
                      <a:pt x="353" y="0"/>
                    </a:moveTo>
                    <a:cubicBezTo>
                      <a:pt x="11" y="213"/>
                      <a:pt x="11" y="213"/>
                      <a:pt x="11" y="213"/>
                    </a:cubicBezTo>
                    <a:cubicBezTo>
                      <a:pt x="0" y="220"/>
                      <a:pt x="31" y="289"/>
                      <a:pt x="79" y="366"/>
                    </a:cubicBezTo>
                    <a:cubicBezTo>
                      <a:pt x="128" y="444"/>
                      <a:pt x="176" y="501"/>
                      <a:pt x="187" y="494"/>
                    </a:cubicBezTo>
                    <a:cubicBezTo>
                      <a:pt x="528" y="280"/>
                      <a:pt x="528" y="280"/>
                      <a:pt x="528" y="280"/>
                    </a:cubicBezTo>
                    <a:cubicBezTo>
                      <a:pt x="522" y="284"/>
                      <a:pt x="505" y="268"/>
                      <a:pt x="482" y="240"/>
                    </a:cubicBezTo>
                    <a:cubicBezTo>
                      <a:pt x="477" y="234"/>
                      <a:pt x="472" y="227"/>
                      <a:pt x="466" y="219"/>
                    </a:cubicBezTo>
                    <a:cubicBezTo>
                      <a:pt x="452" y="200"/>
                      <a:pt x="436" y="177"/>
                      <a:pt x="421" y="152"/>
                    </a:cubicBezTo>
                    <a:cubicBezTo>
                      <a:pt x="372" y="75"/>
                      <a:pt x="342" y="7"/>
                      <a:pt x="353" y="0"/>
                    </a:cubicBezTo>
                    <a:close/>
                  </a:path>
                </a:pathLst>
              </a:custGeom>
              <a:grpFill/>
              <a:ln>
                <a:noFill/>
              </a:ln>
            </p:spPr>
            <p:txBody>
              <a:bodyPr vert="horz" wrap="square" lIns="47625" tIns="23813" rIns="47625" bIns="23813" numCol="1" anchor="t" anchorCtr="0" compatLnSpc="1">
                <a:prstTxWarp prst="textNoShape">
                  <a:avLst/>
                </a:prstTxWarp>
              </a:bodyPr>
              <a:lstStyle/>
              <a:p>
                <a:endParaRPr lang="es-ES" sz="938">
                  <a:solidFill>
                    <a:prstClr val="black"/>
                  </a:solidFill>
                  <a:latin typeface="Arial Narrow" charset="0"/>
                  <a:ea typeface="Arial Narrow" charset="0"/>
                  <a:cs typeface="Arial Narrow" charset="0"/>
                </a:endParaRPr>
              </a:p>
            </p:txBody>
          </p:sp>
          <p:sp>
            <p:nvSpPr>
              <p:cNvPr id="223" name="Freeform 42"/>
              <p:cNvSpPr>
                <a:spLocks/>
              </p:cNvSpPr>
              <p:nvPr/>
            </p:nvSpPr>
            <p:spPr bwMode="auto">
              <a:xfrm>
                <a:off x="2879597" y="2406378"/>
                <a:ext cx="148528" cy="201577"/>
              </a:xfrm>
              <a:custGeom>
                <a:avLst/>
                <a:gdLst>
                  <a:gd name="T0" fmla="*/ 26 w 53"/>
                  <a:gd name="T1" fmla="*/ 0 h 72"/>
                  <a:gd name="T2" fmla="*/ 0 w 53"/>
                  <a:gd name="T3" fmla="*/ 28 h 72"/>
                  <a:gd name="T4" fmla="*/ 46 w 53"/>
                  <a:gd name="T5" fmla="*/ 68 h 72"/>
                  <a:gd name="T6" fmla="*/ 26 w 53"/>
                  <a:gd name="T7" fmla="*/ 0 h 72"/>
                </a:gdLst>
                <a:ahLst/>
                <a:cxnLst>
                  <a:cxn ang="0">
                    <a:pos x="T0" y="T1"/>
                  </a:cxn>
                  <a:cxn ang="0">
                    <a:pos x="T2" y="T3"/>
                  </a:cxn>
                  <a:cxn ang="0">
                    <a:pos x="T4" y="T5"/>
                  </a:cxn>
                  <a:cxn ang="0">
                    <a:pos x="T6" y="T7"/>
                  </a:cxn>
                </a:cxnLst>
                <a:rect l="0" t="0" r="r" b="b"/>
                <a:pathLst>
                  <a:path w="53" h="72">
                    <a:moveTo>
                      <a:pt x="26" y="0"/>
                    </a:moveTo>
                    <a:cubicBezTo>
                      <a:pt x="12" y="17"/>
                      <a:pt x="0" y="28"/>
                      <a:pt x="0" y="28"/>
                    </a:cubicBezTo>
                    <a:cubicBezTo>
                      <a:pt x="23" y="56"/>
                      <a:pt x="40" y="72"/>
                      <a:pt x="46" y="68"/>
                    </a:cubicBezTo>
                    <a:cubicBezTo>
                      <a:pt x="53" y="64"/>
                      <a:pt x="44" y="38"/>
                      <a:pt x="26" y="0"/>
                    </a:cubicBezTo>
                    <a:close/>
                  </a:path>
                </a:pathLst>
              </a:custGeom>
              <a:grpFill/>
              <a:ln>
                <a:noFill/>
              </a:ln>
            </p:spPr>
            <p:txBody>
              <a:bodyPr vert="horz" wrap="square" lIns="47625" tIns="23813" rIns="47625" bIns="23813" numCol="1" anchor="t" anchorCtr="0" compatLnSpc="1">
                <a:prstTxWarp prst="textNoShape">
                  <a:avLst/>
                </a:prstTxWarp>
              </a:bodyPr>
              <a:lstStyle/>
              <a:p>
                <a:endParaRPr lang="es-ES" sz="938">
                  <a:solidFill>
                    <a:prstClr val="black"/>
                  </a:solidFill>
                  <a:latin typeface="Arial Narrow" charset="0"/>
                  <a:ea typeface="Arial Narrow" charset="0"/>
                  <a:cs typeface="Arial Narrow" charset="0"/>
                </a:endParaRPr>
              </a:p>
            </p:txBody>
          </p:sp>
          <p:sp>
            <p:nvSpPr>
              <p:cNvPr id="224" name="Freeform 43"/>
              <p:cNvSpPr>
                <a:spLocks/>
              </p:cNvSpPr>
              <p:nvPr/>
            </p:nvSpPr>
            <p:spPr bwMode="auto">
              <a:xfrm>
                <a:off x="2489417" y="1800467"/>
                <a:ext cx="426722" cy="625950"/>
              </a:xfrm>
              <a:custGeom>
                <a:avLst/>
                <a:gdLst>
                  <a:gd name="T0" fmla="*/ 11 w 153"/>
                  <a:gd name="T1" fmla="*/ 5 h 224"/>
                  <a:gd name="T2" fmla="*/ 79 w 153"/>
                  <a:gd name="T3" fmla="*/ 157 h 224"/>
                  <a:gd name="T4" fmla="*/ 124 w 153"/>
                  <a:gd name="T5" fmla="*/ 224 h 224"/>
                  <a:gd name="T6" fmla="*/ 153 w 153"/>
                  <a:gd name="T7" fmla="*/ 192 h 224"/>
                  <a:gd name="T8" fmla="*/ 118 w 153"/>
                  <a:gd name="T9" fmla="*/ 133 h 224"/>
                  <a:gd name="T10" fmla="*/ 90 w 153"/>
                  <a:gd name="T11" fmla="*/ 89 h 224"/>
                  <a:gd name="T12" fmla="*/ 77 w 153"/>
                  <a:gd name="T13" fmla="*/ 70 h 224"/>
                  <a:gd name="T14" fmla="*/ 11 w 153"/>
                  <a:gd name="T15" fmla="*/ 5 h 2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3" h="224">
                    <a:moveTo>
                      <a:pt x="11" y="5"/>
                    </a:moveTo>
                    <a:cubicBezTo>
                      <a:pt x="0" y="12"/>
                      <a:pt x="30" y="80"/>
                      <a:pt x="79" y="157"/>
                    </a:cubicBezTo>
                    <a:cubicBezTo>
                      <a:pt x="94" y="182"/>
                      <a:pt x="110" y="205"/>
                      <a:pt x="124" y="224"/>
                    </a:cubicBezTo>
                    <a:cubicBezTo>
                      <a:pt x="124" y="224"/>
                      <a:pt x="137" y="212"/>
                      <a:pt x="153" y="192"/>
                    </a:cubicBezTo>
                    <a:cubicBezTo>
                      <a:pt x="143" y="173"/>
                      <a:pt x="131" y="153"/>
                      <a:pt x="118" y="133"/>
                    </a:cubicBezTo>
                    <a:cubicBezTo>
                      <a:pt x="109" y="117"/>
                      <a:pt x="99" y="103"/>
                      <a:pt x="90" y="89"/>
                    </a:cubicBezTo>
                    <a:cubicBezTo>
                      <a:pt x="77" y="70"/>
                      <a:pt x="77" y="70"/>
                      <a:pt x="77" y="70"/>
                    </a:cubicBezTo>
                    <a:cubicBezTo>
                      <a:pt x="45" y="27"/>
                      <a:pt x="19" y="0"/>
                      <a:pt x="11" y="5"/>
                    </a:cubicBezTo>
                    <a:close/>
                  </a:path>
                </a:pathLst>
              </a:custGeom>
              <a:grpFill/>
              <a:ln>
                <a:noFill/>
              </a:ln>
            </p:spPr>
            <p:txBody>
              <a:bodyPr vert="horz" wrap="square" lIns="47625" tIns="23813" rIns="47625" bIns="23813" numCol="1" anchor="t" anchorCtr="0" compatLnSpc="1">
                <a:prstTxWarp prst="textNoShape">
                  <a:avLst/>
                </a:prstTxWarp>
              </a:bodyPr>
              <a:lstStyle/>
              <a:p>
                <a:endParaRPr lang="es-ES" sz="938">
                  <a:solidFill>
                    <a:prstClr val="black"/>
                  </a:solidFill>
                  <a:latin typeface="Arial Narrow" charset="0"/>
                  <a:ea typeface="Arial Narrow" charset="0"/>
                  <a:cs typeface="Arial Narrow" charset="0"/>
                </a:endParaRPr>
              </a:p>
            </p:txBody>
          </p:sp>
          <p:sp>
            <p:nvSpPr>
              <p:cNvPr id="225" name="Freeform 44"/>
              <p:cNvSpPr>
                <a:spLocks/>
              </p:cNvSpPr>
              <p:nvPr/>
            </p:nvSpPr>
            <p:spPr bwMode="auto">
              <a:xfrm>
                <a:off x="2355035" y="2869651"/>
                <a:ext cx="1130460" cy="277021"/>
              </a:xfrm>
              <a:custGeom>
                <a:avLst/>
                <a:gdLst>
                  <a:gd name="T0" fmla="*/ 78 w 405"/>
                  <a:gd name="T1" fmla="*/ 0 h 99"/>
                  <a:gd name="T2" fmla="*/ 0 w 405"/>
                  <a:gd name="T3" fmla="*/ 49 h 99"/>
                  <a:gd name="T4" fmla="*/ 390 w 405"/>
                  <a:gd name="T5" fmla="*/ 99 h 99"/>
                  <a:gd name="T6" fmla="*/ 396 w 405"/>
                  <a:gd name="T7" fmla="*/ 54 h 99"/>
                  <a:gd name="T8" fmla="*/ 78 w 405"/>
                  <a:gd name="T9" fmla="*/ 0 h 99"/>
                </a:gdLst>
                <a:ahLst/>
                <a:cxnLst>
                  <a:cxn ang="0">
                    <a:pos x="T0" y="T1"/>
                  </a:cxn>
                  <a:cxn ang="0">
                    <a:pos x="T2" y="T3"/>
                  </a:cxn>
                  <a:cxn ang="0">
                    <a:pos x="T4" y="T5"/>
                  </a:cxn>
                  <a:cxn ang="0">
                    <a:pos x="T6" y="T7"/>
                  </a:cxn>
                  <a:cxn ang="0">
                    <a:pos x="T8" y="T9"/>
                  </a:cxn>
                </a:cxnLst>
                <a:rect l="0" t="0" r="r" b="b"/>
                <a:pathLst>
                  <a:path w="405" h="99">
                    <a:moveTo>
                      <a:pt x="78" y="0"/>
                    </a:moveTo>
                    <a:cubicBezTo>
                      <a:pt x="0" y="49"/>
                      <a:pt x="0" y="49"/>
                      <a:pt x="0" y="49"/>
                    </a:cubicBezTo>
                    <a:cubicBezTo>
                      <a:pt x="390" y="99"/>
                      <a:pt x="390" y="99"/>
                      <a:pt x="390" y="99"/>
                    </a:cubicBezTo>
                    <a:cubicBezTo>
                      <a:pt x="390" y="99"/>
                      <a:pt x="405" y="84"/>
                      <a:pt x="396" y="54"/>
                    </a:cubicBezTo>
                    <a:lnTo>
                      <a:pt x="78" y="0"/>
                    </a:lnTo>
                    <a:close/>
                  </a:path>
                </a:pathLst>
              </a:custGeom>
              <a:grpFill/>
              <a:ln>
                <a:noFill/>
              </a:ln>
            </p:spPr>
            <p:txBody>
              <a:bodyPr vert="horz" wrap="square" lIns="47625" tIns="23813" rIns="47625" bIns="23813" numCol="1" anchor="t" anchorCtr="0" compatLnSpc="1">
                <a:prstTxWarp prst="textNoShape">
                  <a:avLst/>
                </a:prstTxWarp>
              </a:bodyPr>
              <a:lstStyle/>
              <a:p>
                <a:endParaRPr lang="es-ES" sz="938">
                  <a:solidFill>
                    <a:prstClr val="black"/>
                  </a:solidFill>
                  <a:latin typeface="Arial Narrow" charset="0"/>
                  <a:ea typeface="Arial Narrow" charset="0"/>
                  <a:cs typeface="Arial Narrow" charset="0"/>
                </a:endParaRPr>
              </a:p>
            </p:txBody>
          </p:sp>
          <p:sp>
            <p:nvSpPr>
              <p:cNvPr id="226" name="Freeform 45"/>
              <p:cNvSpPr>
                <a:spLocks/>
              </p:cNvSpPr>
              <p:nvPr/>
            </p:nvSpPr>
            <p:spPr bwMode="auto">
              <a:xfrm>
                <a:off x="3444237" y="2856684"/>
                <a:ext cx="304128" cy="504532"/>
              </a:xfrm>
              <a:custGeom>
                <a:avLst/>
                <a:gdLst>
                  <a:gd name="T0" fmla="*/ 51 w 109"/>
                  <a:gd name="T1" fmla="*/ 0 h 181"/>
                  <a:gd name="T2" fmla="*/ 6 w 109"/>
                  <a:gd name="T3" fmla="*/ 59 h 181"/>
                  <a:gd name="T4" fmla="*/ 0 w 109"/>
                  <a:gd name="T5" fmla="*/ 104 h 181"/>
                  <a:gd name="T6" fmla="*/ 30 w 109"/>
                  <a:gd name="T7" fmla="*/ 181 h 181"/>
                  <a:gd name="T8" fmla="*/ 51 w 109"/>
                  <a:gd name="T9" fmla="*/ 0 h 181"/>
                </a:gdLst>
                <a:ahLst/>
                <a:cxnLst>
                  <a:cxn ang="0">
                    <a:pos x="T0" y="T1"/>
                  </a:cxn>
                  <a:cxn ang="0">
                    <a:pos x="T2" y="T3"/>
                  </a:cxn>
                  <a:cxn ang="0">
                    <a:pos x="T4" y="T5"/>
                  </a:cxn>
                  <a:cxn ang="0">
                    <a:pos x="T6" y="T7"/>
                  </a:cxn>
                  <a:cxn ang="0">
                    <a:pos x="T8" y="T9"/>
                  </a:cxn>
                </a:cxnLst>
                <a:rect l="0" t="0" r="r" b="b"/>
                <a:pathLst>
                  <a:path w="109" h="181">
                    <a:moveTo>
                      <a:pt x="51" y="0"/>
                    </a:moveTo>
                    <a:cubicBezTo>
                      <a:pt x="51" y="0"/>
                      <a:pt x="19" y="29"/>
                      <a:pt x="6" y="59"/>
                    </a:cubicBezTo>
                    <a:cubicBezTo>
                      <a:pt x="15" y="89"/>
                      <a:pt x="0" y="104"/>
                      <a:pt x="0" y="104"/>
                    </a:cubicBezTo>
                    <a:cubicBezTo>
                      <a:pt x="0" y="104"/>
                      <a:pt x="1" y="156"/>
                      <a:pt x="30" y="181"/>
                    </a:cubicBezTo>
                    <a:cubicBezTo>
                      <a:pt x="30" y="181"/>
                      <a:pt x="109" y="93"/>
                      <a:pt x="51" y="0"/>
                    </a:cubicBezTo>
                    <a:close/>
                  </a:path>
                </a:pathLst>
              </a:custGeom>
              <a:grpFill/>
              <a:ln>
                <a:noFill/>
              </a:ln>
            </p:spPr>
            <p:txBody>
              <a:bodyPr vert="horz" wrap="square" lIns="47625" tIns="23813" rIns="47625" bIns="23813" numCol="1" anchor="t" anchorCtr="0" compatLnSpc="1">
                <a:prstTxWarp prst="textNoShape">
                  <a:avLst/>
                </a:prstTxWarp>
              </a:bodyPr>
              <a:lstStyle/>
              <a:p>
                <a:endParaRPr lang="es-ES" sz="938">
                  <a:solidFill>
                    <a:prstClr val="black"/>
                  </a:solidFill>
                  <a:latin typeface="Arial Narrow" charset="0"/>
                  <a:ea typeface="Arial Narrow" charset="0"/>
                  <a:cs typeface="Arial Narrow" charset="0"/>
                </a:endParaRPr>
              </a:p>
            </p:txBody>
          </p:sp>
          <p:sp>
            <p:nvSpPr>
              <p:cNvPr id="227" name="Freeform 47"/>
              <p:cNvSpPr>
                <a:spLocks/>
              </p:cNvSpPr>
              <p:nvPr/>
            </p:nvSpPr>
            <p:spPr bwMode="auto">
              <a:xfrm>
                <a:off x="2835981" y="1849977"/>
                <a:ext cx="371319" cy="634202"/>
              </a:xfrm>
              <a:custGeom>
                <a:avLst/>
                <a:gdLst>
                  <a:gd name="T0" fmla="*/ 70 w 133"/>
                  <a:gd name="T1" fmla="*/ 0 h 227"/>
                  <a:gd name="T2" fmla="*/ 70 w 133"/>
                  <a:gd name="T3" fmla="*/ 1 h 227"/>
                  <a:gd name="T4" fmla="*/ 29 w 133"/>
                  <a:gd name="T5" fmla="*/ 174 h 227"/>
                  <a:gd name="T6" fmla="*/ 0 w 133"/>
                  <a:gd name="T7" fmla="*/ 206 h 227"/>
                  <a:gd name="T8" fmla="*/ 16 w 133"/>
                  <a:gd name="T9" fmla="*/ 227 h 227"/>
                  <a:gd name="T10" fmla="*/ 42 w 133"/>
                  <a:gd name="T11" fmla="*/ 199 h 227"/>
                  <a:gd name="T12" fmla="*/ 70 w 133"/>
                  <a:gd name="T13" fmla="*/ 0 h 227"/>
                </a:gdLst>
                <a:ahLst/>
                <a:cxnLst>
                  <a:cxn ang="0">
                    <a:pos x="T0" y="T1"/>
                  </a:cxn>
                  <a:cxn ang="0">
                    <a:pos x="T2" y="T3"/>
                  </a:cxn>
                  <a:cxn ang="0">
                    <a:pos x="T4" y="T5"/>
                  </a:cxn>
                  <a:cxn ang="0">
                    <a:pos x="T6" y="T7"/>
                  </a:cxn>
                  <a:cxn ang="0">
                    <a:pos x="T8" y="T9"/>
                  </a:cxn>
                  <a:cxn ang="0">
                    <a:pos x="T10" y="T11"/>
                  </a:cxn>
                  <a:cxn ang="0">
                    <a:pos x="T12" y="T13"/>
                  </a:cxn>
                </a:cxnLst>
                <a:rect l="0" t="0" r="r" b="b"/>
                <a:pathLst>
                  <a:path w="133" h="227">
                    <a:moveTo>
                      <a:pt x="70" y="0"/>
                    </a:moveTo>
                    <a:cubicBezTo>
                      <a:pt x="70" y="0"/>
                      <a:pt x="70" y="1"/>
                      <a:pt x="70" y="1"/>
                    </a:cubicBezTo>
                    <a:cubicBezTo>
                      <a:pt x="110" y="55"/>
                      <a:pt x="63" y="131"/>
                      <a:pt x="29" y="174"/>
                    </a:cubicBezTo>
                    <a:cubicBezTo>
                      <a:pt x="13" y="194"/>
                      <a:pt x="0" y="206"/>
                      <a:pt x="0" y="206"/>
                    </a:cubicBezTo>
                    <a:cubicBezTo>
                      <a:pt x="6" y="214"/>
                      <a:pt x="11" y="221"/>
                      <a:pt x="16" y="227"/>
                    </a:cubicBezTo>
                    <a:cubicBezTo>
                      <a:pt x="16" y="227"/>
                      <a:pt x="28" y="216"/>
                      <a:pt x="42" y="199"/>
                    </a:cubicBezTo>
                    <a:cubicBezTo>
                      <a:pt x="78" y="154"/>
                      <a:pt x="133" y="66"/>
                      <a:pt x="70" y="0"/>
                    </a:cubicBezTo>
                    <a:close/>
                  </a:path>
                </a:pathLst>
              </a:custGeom>
              <a:grpFill/>
              <a:ln>
                <a:noFill/>
              </a:ln>
            </p:spPr>
            <p:txBody>
              <a:bodyPr vert="horz" wrap="square" lIns="47625" tIns="23813" rIns="47625" bIns="23813" numCol="1" anchor="t" anchorCtr="0" compatLnSpc="1">
                <a:prstTxWarp prst="textNoShape">
                  <a:avLst/>
                </a:prstTxWarp>
              </a:bodyPr>
              <a:lstStyle/>
              <a:p>
                <a:endParaRPr lang="es-ES" sz="938">
                  <a:solidFill>
                    <a:prstClr val="black"/>
                  </a:solidFill>
                  <a:latin typeface="Arial Narrow" charset="0"/>
                  <a:ea typeface="Arial Narrow" charset="0"/>
                  <a:cs typeface="Arial Narrow" charset="0"/>
                </a:endParaRPr>
              </a:p>
            </p:txBody>
          </p:sp>
          <p:sp>
            <p:nvSpPr>
              <p:cNvPr id="228" name="Freeform 48"/>
              <p:cNvSpPr>
                <a:spLocks/>
              </p:cNvSpPr>
              <p:nvPr/>
            </p:nvSpPr>
            <p:spPr bwMode="auto">
              <a:xfrm>
                <a:off x="2703957" y="1655473"/>
                <a:ext cx="326525" cy="393724"/>
              </a:xfrm>
              <a:custGeom>
                <a:avLst/>
                <a:gdLst>
                  <a:gd name="T0" fmla="*/ 0 w 117"/>
                  <a:gd name="T1" fmla="*/ 122 h 141"/>
                  <a:gd name="T2" fmla="*/ 13 w 117"/>
                  <a:gd name="T3" fmla="*/ 141 h 141"/>
                  <a:gd name="T4" fmla="*/ 114 w 117"/>
                  <a:gd name="T5" fmla="*/ 67 h 141"/>
                  <a:gd name="T6" fmla="*/ 114 w 117"/>
                  <a:gd name="T7" fmla="*/ 67 h 141"/>
                  <a:gd name="T8" fmla="*/ 116 w 117"/>
                  <a:gd name="T9" fmla="*/ 70 h 141"/>
                  <a:gd name="T10" fmla="*/ 116 w 117"/>
                  <a:gd name="T11" fmla="*/ 70 h 141"/>
                  <a:gd name="T12" fmla="*/ 117 w 117"/>
                  <a:gd name="T13" fmla="*/ 70 h 141"/>
                  <a:gd name="T14" fmla="*/ 0 w 117"/>
                  <a:gd name="T15" fmla="*/ 122 h 1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7" h="141">
                    <a:moveTo>
                      <a:pt x="0" y="122"/>
                    </a:moveTo>
                    <a:cubicBezTo>
                      <a:pt x="4" y="129"/>
                      <a:pt x="8" y="135"/>
                      <a:pt x="13" y="141"/>
                    </a:cubicBezTo>
                    <a:cubicBezTo>
                      <a:pt x="63" y="32"/>
                      <a:pt x="103" y="57"/>
                      <a:pt x="114" y="67"/>
                    </a:cubicBezTo>
                    <a:cubicBezTo>
                      <a:pt x="114" y="67"/>
                      <a:pt x="114" y="67"/>
                      <a:pt x="114" y="67"/>
                    </a:cubicBezTo>
                    <a:cubicBezTo>
                      <a:pt x="115" y="68"/>
                      <a:pt x="116" y="69"/>
                      <a:pt x="116" y="70"/>
                    </a:cubicBezTo>
                    <a:cubicBezTo>
                      <a:pt x="116" y="70"/>
                      <a:pt x="116" y="70"/>
                      <a:pt x="116" y="70"/>
                    </a:cubicBezTo>
                    <a:cubicBezTo>
                      <a:pt x="117" y="70"/>
                      <a:pt x="117" y="70"/>
                      <a:pt x="117" y="70"/>
                    </a:cubicBezTo>
                    <a:cubicBezTo>
                      <a:pt x="68" y="0"/>
                      <a:pt x="0" y="122"/>
                      <a:pt x="0" y="122"/>
                    </a:cubicBezTo>
                    <a:close/>
                  </a:path>
                </a:pathLst>
              </a:custGeom>
              <a:grpFill/>
              <a:ln>
                <a:noFill/>
              </a:ln>
            </p:spPr>
            <p:txBody>
              <a:bodyPr vert="horz" wrap="square" lIns="47625" tIns="23813" rIns="47625" bIns="23813" numCol="1" anchor="t" anchorCtr="0" compatLnSpc="1">
                <a:prstTxWarp prst="textNoShape">
                  <a:avLst/>
                </a:prstTxWarp>
              </a:bodyPr>
              <a:lstStyle/>
              <a:p>
                <a:endParaRPr lang="es-ES" sz="938">
                  <a:solidFill>
                    <a:prstClr val="black"/>
                  </a:solidFill>
                  <a:latin typeface="Arial Narrow" charset="0"/>
                  <a:ea typeface="Arial Narrow" charset="0"/>
                  <a:cs typeface="Arial Narrow" charset="0"/>
                </a:endParaRPr>
              </a:p>
            </p:txBody>
          </p:sp>
          <p:sp>
            <p:nvSpPr>
              <p:cNvPr id="229" name="Freeform 49"/>
              <p:cNvSpPr>
                <a:spLocks/>
              </p:cNvSpPr>
              <p:nvPr/>
            </p:nvSpPr>
            <p:spPr bwMode="auto">
              <a:xfrm>
                <a:off x="3689425" y="2985175"/>
                <a:ext cx="70727" cy="35364"/>
              </a:xfrm>
              <a:custGeom>
                <a:avLst/>
                <a:gdLst>
                  <a:gd name="T0" fmla="*/ 23 w 25"/>
                  <a:gd name="T1" fmla="*/ 13 h 13"/>
                  <a:gd name="T2" fmla="*/ 0 w 25"/>
                  <a:gd name="T3" fmla="*/ 8 h 13"/>
                  <a:gd name="T4" fmla="*/ 1 w 25"/>
                  <a:gd name="T5" fmla="*/ 0 h 13"/>
                  <a:gd name="T6" fmla="*/ 25 w 25"/>
                  <a:gd name="T7" fmla="*/ 5 h 13"/>
                  <a:gd name="T8" fmla="*/ 23 w 25"/>
                  <a:gd name="T9" fmla="*/ 13 h 13"/>
                </a:gdLst>
                <a:ahLst/>
                <a:cxnLst>
                  <a:cxn ang="0">
                    <a:pos x="T0" y="T1"/>
                  </a:cxn>
                  <a:cxn ang="0">
                    <a:pos x="T2" y="T3"/>
                  </a:cxn>
                  <a:cxn ang="0">
                    <a:pos x="T4" y="T5"/>
                  </a:cxn>
                  <a:cxn ang="0">
                    <a:pos x="T6" y="T7"/>
                  </a:cxn>
                  <a:cxn ang="0">
                    <a:pos x="T8" y="T9"/>
                  </a:cxn>
                </a:cxnLst>
                <a:rect l="0" t="0" r="r" b="b"/>
                <a:pathLst>
                  <a:path w="25" h="13">
                    <a:moveTo>
                      <a:pt x="23" y="13"/>
                    </a:moveTo>
                    <a:cubicBezTo>
                      <a:pt x="9" y="9"/>
                      <a:pt x="0" y="8"/>
                      <a:pt x="0" y="8"/>
                    </a:cubicBezTo>
                    <a:cubicBezTo>
                      <a:pt x="1" y="0"/>
                      <a:pt x="1" y="0"/>
                      <a:pt x="1" y="0"/>
                    </a:cubicBezTo>
                    <a:cubicBezTo>
                      <a:pt x="1" y="0"/>
                      <a:pt x="10" y="1"/>
                      <a:pt x="25" y="5"/>
                    </a:cubicBezTo>
                    <a:lnTo>
                      <a:pt x="23" y="13"/>
                    </a:lnTo>
                    <a:close/>
                  </a:path>
                </a:pathLst>
              </a:custGeom>
              <a:grpFill/>
              <a:ln>
                <a:noFill/>
              </a:ln>
            </p:spPr>
            <p:txBody>
              <a:bodyPr vert="horz" wrap="square" lIns="47625" tIns="23813" rIns="47625" bIns="23813" numCol="1" anchor="t" anchorCtr="0" compatLnSpc="1">
                <a:prstTxWarp prst="textNoShape">
                  <a:avLst/>
                </a:prstTxWarp>
              </a:bodyPr>
              <a:lstStyle/>
              <a:p>
                <a:endParaRPr lang="es-ES" sz="938">
                  <a:solidFill>
                    <a:prstClr val="black"/>
                  </a:solidFill>
                  <a:latin typeface="Arial Narrow" charset="0"/>
                  <a:ea typeface="Arial Narrow" charset="0"/>
                  <a:cs typeface="Arial Narrow" charset="0"/>
                </a:endParaRPr>
              </a:p>
            </p:txBody>
          </p:sp>
          <p:sp>
            <p:nvSpPr>
              <p:cNvPr id="230" name="Freeform 50"/>
              <p:cNvSpPr>
                <a:spLocks noEditPoints="1"/>
              </p:cNvSpPr>
              <p:nvPr/>
            </p:nvSpPr>
            <p:spPr bwMode="auto">
              <a:xfrm>
                <a:off x="3866244" y="3048831"/>
                <a:ext cx="418471" cy="732043"/>
              </a:xfrm>
              <a:custGeom>
                <a:avLst/>
                <a:gdLst>
                  <a:gd name="T0" fmla="*/ 142 w 150"/>
                  <a:gd name="T1" fmla="*/ 262 h 262"/>
                  <a:gd name="T2" fmla="*/ 138 w 150"/>
                  <a:gd name="T3" fmla="*/ 218 h 262"/>
                  <a:gd name="T4" fmla="*/ 146 w 150"/>
                  <a:gd name="T5" fmla="*/ 217 h 262"/>
                  <a:gd name="T6" fmla="*/ 150 w 150"/>
                  <a:gd name="T7" fmla="*/ 262 h 262"/>
                  <a:gd name="T8" fmla="*/ 142 w 150"/>
                  <a:gd name="T9" fmla="*/ 262 h 262"/>
                  <a:gd name="T10" fmla="*/ 129 w 150"/>
                  <a:gd name="T11" fmla="*/ 176 h 262"/>
                  <a:gd name="T12" fmla="*/ 114 w 150"/>
                  <a:gd name="T13" fmla="*/ 134 h 262"/>
                  <a:gd name="T14" fmla="*/ 122 w 150"/>
                  <a:gd name="T15" fmla="*/ 131 h 262"/>
                  <a:gd name="T16" fmla="*/ 136 w 150"/>
                  <a:gd name="T17" fmla="*/ 173 h 262"/>
                  <a:gd name="T18" fmla="*/ 129 w 150"/>
                  <a:gd name="T19" fmla="*/ 176 h 262"/>
                  <a:gd name="T20" fmla="*/ 94 w 150"/>
                  <a:gd name="T21" fmla="*/ 95 h 262"/>
                  <a:gd name="T22" fmla="*/ 68 w 150"/>
                  <a:gd name="T23" fmla="*/ 60 h 262"/>
                  <a:gd name="T24" fmla="*/ 74 w 150"/>
                  <a:gd name="T25" fmla="*/ 55 h 262"/>
                  <a:gd name="T26" fmla="*/ 101 w 150"/>
                  <a:gd name="T27" fmla="*/ 91 h 262"/>
                  <a:gd name="T28" fmla="*/ 94 w 150"/>
                  <a:gd name="T29" fmla="*/ 95 h 262"/>
                  <a:gd name="T30" fmla="*/ 36 w 150"/>
                  <a:gd name="T31" fmla="*/ 30 h 262"/>
                  <a:gd name="T32" fmla="*/ 0 w 150"/>
                  <a:gd name="T33" fmla="*/ 7 h 262"/>
                  <a:gd name="T34" fmla="*/ 4 w 150"/>
                  <a:gd name="T35" fmla="*/ 0 h 262"/>
                  <a:gd name="T36" fmla="*/ 41 w 150"/>
                  <a:gd name="T37" fmla="*/ 24 h 262"/>
                  <a:gd name="T38" fmla="*/ 36 w 150"/>
                  <a:gd name="T39" fmla="*/ 30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0" h="262">
                    <a:moveTo>
                      <a:pt x="142" y="262"/>
                    </a:moveTo>
                    <a:cubicBezTo>
                      <a:pt x="142" y="247"/>
                      <a:pt x="140" y="232"/>
                      <a:pt x="138" y="218"/>
                    </a:cubicBezTo>
                    <a:cubicBezTo>
                      <a:pt x="146" y="217"/>
                      <a:pt x="146" y="217"/>
                      <a:pt x="146" y="217"/>
                    </a:cubicBezTo>
                    <a:cubicBezTo>
                      <a:pt x="148" y="231"/>
                      <a:pt x="149" y="246"/>
                      <a:pt x="150" y="262"/>
                    </a:cubicBezTo>
                    <a:lnTo>
                      <a:pt x="142" y="262"/>
                    </a:lnTo>
                    <a:close/>
                    <a:moveTo>
                      <a:pt x="129" y="176"/>
                    </a:moveTo>
                    <a:cubicBezTo>
                      <a:pt x="125" y="161"/>
                      <a:pt x="120" y="147"/>
                      <a:pt x="114" y="134"/>
                    </a:cubicBezTo>
                    <a:cubicBezTo>
                      <a:pt x="122" y="131"/>
                      <a:pt x="122" y="131"/>
                      <a:pt x="122" y="131"/>
                    </a:cubicBezTo>
                    <a:cubicBezTo>
                      <a:pt x="127" y="144"/>
                      <a:pt x="132" y="159"/>
                      <a:pt x="136" y="173"/>
                    </a:cubicBezTo>
                    <a:lnTo>
                      <a:pt x="129" y="176"/>
                    </a:lnTo>
                    <a:close/>
                    <a:moveTo>
                      <a:pt x="94" y="95"/>
                    </a:moveTo>
                    <a:cubicBezTo>
                      <a:pt x="87" y="83"/>
                      <a:pt x="78" y="71"/>
                      <a:pt x="68" y="60"/>
                    </a:cubicBezTo>
                    <a:cubicBezTo>
                      <a:pt x="74" y="55"/>
                      <a:pt x="74" y="55"/>
                      <a:pt x="74" y="55"/>
                    </a:cubicBezTo>
                    <a:cubicBezTo>
                      <a:pt x="84" y="66"/>
                      <a:pt x="93" y="78"/>
                      <a:pt x="101" y="91"/>
                    </a:cubicBezTo>
                    <a:lnTo>
                      <a:pt x="94" y="95"/>
                    </a:lnTo>
                    <a:close/>
                    <a:moveTo>
                      <a:pt x="36" y="30"/>
                    </a:moveTo>
                    <a:cubicBezTo>
                      <a:pt x="25" y="22"/>
                      <a:pt x="13" y="14"/>
                      <a:pt x="0" y="7"/>
                    </a:cubicBezTo>
                    <a:cubicBezTo>
                      <a:pt x="4" y="0"/>
                      <a:pt x="4" y="0"/>
                      <a:pt x="4" y="0"/>
                    </a:cubicBezTo>
                    <a:cubicBezTo>
                      <a:pt x="17" y="7"/>
                      <a:pt x="30" y="15"/>
                      <a:pt x="41" y="24"/>
                    </a:cubicBezTo>
                    <a:lnTo>
                      <a:pt x="36" y="30"/>
                    </a:lnTo>
                    <a:close/>
                  </a:path>
                </a:pathLst>
              </a:custGeom>
              <a:grpFill/>
              <a:ln>
                <a:noFill/>
              </a:ln>
            </p:spPr>
            <p:txBody>
              <a:bodyPr vert="horz" wrap="square" lIns="47625" tIns="23813" rIns="47625" bIns="23813" numCol="1" anchor="t" anchorCtr="0" compatLnSpc="1">
                <a:prstTxWarp prst="textNoShape">
                  <a:avLst/>
                </a:prstTxWarp>
              </a:bodyPr>
              <a:lstStyle/>
              <a:p>
                <a:endParaRPr lang="es-ES" sz="938">
                  <a:solidFill>
                    <a:prstClr val="black"/>
                  </a:solidFill>
                  <a:latin typeface="Arial Narrow" charset="0"/>
                  <a:ea typeface="Arial Narrow" charset="0"/>
                  <a:cs typeface="Arial Narrow" charset="0"/>
                </a:endParaRPr>
              </a:p>
            </p:txBody>
          </p:sp>
          <p:sp>
            <p:nvSpPr>
              <p:cNvPr id="231" name="Freeform 51"/>
              <p:cNvSpPr>
                <a:spLocks/>
              </p:cNvSpPr>
              <p:nvPr/>
            </p:nvSpPr>
            <p:spPr bwMode="auto">
              <a:xfrm>
                <a:off x="4262317" y="3903471"/>
                <a:ext cx="24755" cy="69550"/>
              </a:xfrm>
              <a:custGeom>
                <a:avLst/>
                <a:gdLst>
                  <a:gd name="T0" fmla="*/ 8 w 9"/>
                  <a:gd name="T1" fmla="*/ 25 h 25"/>
                  <a:gd name="T2" fmla="*/ 0 w 9"/>
                  <a:gd name="T3" fmla="*/ 24 h 25"/>
                  <a:gd name="T4" fmla="*/ 1 w 9"/>
                  <a:gd name="T5" fmla="*/ 0 h 25"/>
                  <a:gd name="T6" fmla="*/ 9 w 9"/>
                  <a:gd name="T7" fmla="*/ 1 h 25"/>
                  <a:gd name="T8" fmla="*/ 8 w 9"/>
                  <a:gd name="T9" fmla="*/ 25 h 25"/>
                </a:gdLst>
                <a:ahLst/>
                <a:cxnLst>
                  <a:cxn ang="0">
                    <a:pos x="T0" y="T1"/>
                  </a:cxn>
                  <a:cxn ang="0">
                    <a:pos x="T2" y="T3"/>
                  </a:cxn>
                  <a:cxn ang="0">
                    <a:pos x="T4" y="T5"/>
                  </a:cxn>
                  <a:cxn ang="0">
                    <a:pos x="T6" y="T7"/>
                  </a:cxn>
                  <a:cxn ang="0">
                    <a:pos x="T8" y="T9"/>
                  </a:cxn>
                </a:cxnLst>
                <a:rect l="0" t="0" r="r" b="b"/>
                <a:pathLst>
                  <a:path w="9" h="25">
                    <a:moveTo>
                      <a:pt x="8" y="25"/>
                    </a:moveTo>
                    <a:cubicBezTo>
                      <a:pt x="0" y="24"/>
                      <a:pt x="0" y="24"/>
                      <a:pt x="0" y="24"/>
                    </a:cubicBezTo>
                    <a:cubicBezTo>
                      <a:pt x="1" y="16"/>
                      <a:pt x="1" y="8"/>
                      <a:pt x="1" y="0"/>
                    </a:cubicBezTo>
                    <a:cubicBezTo>
                      <a:pt x="9" y="1"/>
                      <a:pt x="9" y="1"/>
                      <a:pt x="9" y="1"/>
                    </a:cubicBezTo>
                    <a:cubicBezTo>
                      <a:pt x="9" y="9"/>
                      <a:pt x="9" y="17"/>
                      <a:pt x="8" y="25"/>
                    </a:cubicBezTo>
                    <a:close/>
                  </a:path>
                </a:pathLst>
              </a:custGeom>
              <a:grpFill/>
              <a:ln>
                <a:noFill/>
              </a:ln>
            </p:spPr>
            <p:txBody>
              <a:bodyPr vert="horz" wrap="square" lIns="47625" tIns="23813" rIns="47625" bIns="23813" numCol="1" anchor="t" anchorCtr="0" compatLnSpc="1">
                <a:prstTxWarp prst="textNoShape">
                  <a:avLst/>
                </a:prstTxWarp>
              </a:bodyPr>
              <a:lstStyle/>
              <a:p>
                <a:endParaRPr lang="es-ES" sz="938">
                  <a:solidFill>
                    <a:prstClr val="black"/>
                  </a:solidFill>
                  <a:latin typeface="Arial Narrow" charset="0"/>
                  <a:ea typeface="Arial Narrow" charset="0"/>
                  <a:cs typeface="Arial Narrow" charset="0"/>
                </a:endParaRPr>
              </a:p>
            </p:txBody>
          </p:sp>
          <p:sp>
            <p:nvSpPr>
              <p:cNvPr id="232" name="Freeform 52"/>
              <p:cNvSpPr>
                <a:spLocks/>
              </p:cNvSpPr>
              <p:nvPr/>
            </p:nvSpPr>
            <p:spPr bwMode="auto">
              <a:xfrm>
                <a:off x="3595122" y="3356501"/>
                <a:ext cx="50688" cy="69550"/>
              </a:xfrm>
              <a:custGeom>
                <a:avLst/>
                <a:gdLst>
                  <a:gd name="T0" fmla="*/ 11 w 18"/>
                  <a:gd name="T1" fmla="*/ 25 h 25"/>
                  <a:gd name="T2" fmla="*/ 0 w 18"/>
                  <a:gd name="T3" fmla="*/ 4 h 25"/>
                  <a:gd name="T4" fmla="*/ 6 w 18"/>
                  <a:gd name="T5" fmla="*/ 0 h 25"/>
                  <a:gd name="T6" fmla="*/ 18 w 18"/>
                  <a:gd name="T7" fmla="*/ 21 h 25"/>
                  <a:gd name="T8" fmla="*/ 11 w 18"/>
                  <a:gd name="T9" fmla="*/ 25 h 25"/>
                </a:gdLst>
                <a:ahLst/>
                <a:cxnLst>
                  <a:cxn ang="0">
                    <a:pos x="T0" y="T1"/>
                  </a:cxn>
                  <a:cxn ang="0">
                    <a:pos x="T2" y="T3"/>
                  </a:cxn>
                  <a:cxn ang="0">
                    <a:pos x="T4" y="T5"/>
                  </a:cxn>
                  <a:cxn ang="0">
                    <a:pos x="T6" y="T7"/>
                  </a:cxn>
                  <a:cxn ang="0">
                    <a:pos x="T8" y="T9"/>
                  </a:cxn>
                </a:cxnLst>
                <a:rect l="0" t="0" r="r" b="b"/>
                <a:pathLst>
                  <a:path w="18" h="25">
                    <a:moveTo>
                      <a:pt x="11" y="25"/>
                    </a:moveTo>
                    <a:cubicBezTo>
                      <a:pt x="4" y="12"/>
                      <a:pt x="0" y="4"/>
                      <a:pt x="0" y="4"/>
                    </a:cubicBezTo>
                    <a:cubicBezTo>
                      <a:pt x="6" y="0"/>
                      <a:pt x="6" y="0"/>
                      <a:pt x="6" y="0"/>
                    </a:cubicBezTo>
                    <a:cubicBezTo>
                      <a:pt x="6" y="0"/>
                      <a:pt x="11" y="8"/>
                      <a:pt x="18" y="21"/>
                    </a:cubicBezTo>
                    <a:lnTo>
                      <a:pt x="11" y="25"/>
                    </a:lnTo>
                    <a:close/>
                  </a:path>
                </a:pathLst>
              </a:custGeom>
              <a:grpFill/>
              <a:ln>
                <a:noFill/>
              </a:ln>
            </p:spPr>
            <p:txBody>
              <a:bodyPr vert="horz" wrap="square" lIns="47625" tIns="23813" rIns="47625" bIns="23813" numCol="1" anchor="t" anchorCtr="0" compatLnSpc="1">
                <a:prstTxWarp prst="textNoShape">
                  <a:avLst/>
                </a:prstTxWarp>
              </a:bodyPr>
              <a:lstStyle/>
              <a:p>
                <a:endParaRPr lang="es-ES" sz="938">
                  <a:solidFill>
                    <a:prstClr val="black"/>
                  </a:solidFill>
                  <a:latin typeface="Arial Narrow" charset="0"/>
                  <a:ea typeface="Arial Narrow" charset="0"/>
                  <a:cs typeface="Arial Narrow" charset="0"/>
                </a:endParaRPr>
              </a:p>
            </p:txBody>
          </p:sp>
          <p:sp>
            <p:nvSpPr>
              <p:cNvPr id="233" name="Freeform 53"/>
              <p:cNvSpPr>
                <a:spLocks/>
              </p:cNvSpPr>
              <p:nvPr/>
            </p:nvSpPr>
            <p:spPr bwMode="auto">
              <a:xfrm>
                <a:off x="3684710" y="3574582"/>
                <a:ext cx="53046" cy="167392"/>
              </a:xfrm>
              <a:custGeom>
                <a:avLst/>
                <a:gdLst>
                  <a:gd name="T0" fmla="*/ 11 w 19"/>
                  <a:gd name="T1" fmla="*/ 60 h 60"/>
                  <a:gd name="T2" fmla="*/ 0 w 19"/>
                  <a:gd name="T3" fmla="*/ 2 h 60"/>
                  <a:gd name="T4" fmla="*/ 8 w 19"/>
                  <a:gd name="T5" fmla="*/ 0 h 60"/>
                  <a:gd name="T6" fmla="*/ 19 w 19"/>
                  <a:gd name="T7" fmla="*/ 59 h 60"/>
                  <a:gd name="T8" fmla="*/ 11 w 19"/>
                  <a:gd name="T9" fmla="*/ 60 h 60"/>
                </a:gdLst>
                <a:ahLst/>
                <a:cxnLst>
                  <a:cxn ang="0">
                    <a:pos x="T0" y="T1"/>
                  </a:cxn>
                  <a:cxn ang="0">
                    <a:pos x="T2" y="T3"/>
                  </a:cxn>
                  <a:cxn ang="0">
                    <a:pos x="T4" y="T5"/>
                  </a:cxn>
                  <a:cxn ang="0">
                    <a:pos x="T6" y="T7"/>
                  </a:cxn>
                  <a:cxn ang="0">
                    <a:pos x="T8" y="T9"/>
                  </a:cxn>
                </a:cxnLst>
                <a:rect l="0" t="0" r="r" b="b"/>
                <a:pathLst>
                  <a:path w="19" h="60">
                    <a:moveTo>
                      <a:pt x="11" y="60"/>
                    </a:moveTo>
                    <a:cubicBezTo>
                      <a:pt x="9" y="40"/>
                      <a:pt x="5" y="21"/>
                      <a:pt x="0" y="2"/>
                    </a:cubicBezTo>
                    <a:cubicBezTo>
                      <a:pt x="8" y="0"/>
                      <a:pt x="8" y="0"/>
                      <a:pt x="8" y="0"/>
                    </a:cubicBezTo>
                    <a:cubicBezTo>
                      <a:pt x="13" y="19"/>
                      <a:pt x="17" y="39"/>
                      <a:pt x="19" y="59"/>
                    </a:cubicBezTo>
                    <a:lnTo>
                      <a:pt x="11" y="60"/>
                    </a:lnTo>
                    <a:close/>
                  </a:path>
                </a:pathLst>
              </a:custGeom>
              <a:grpFill/>
              <a:ln>
                <a:noFill/>
              </a:ln>
            </p:spPr>
            <p:txBody>
              <a:bodyPr vert="horz" wrap="square" lIns="47625" tIns="23813" rIns="47625" bIns="23813" numCol="1" anchor="t" anchorCtr="0" compatLnSpc="1">
                <a:prstTxWarp prst="textNoShape">
                  <a:avLst/>
                </a:prstTxWarp>
              </a:bodyPr>
              <a:lstStyle/>
              <a:p>
                <a:endParaRPr lang="es-ES" sz="938">
                  <a:solidFill>
                    <a:prstClr val="black"/>
                  </a:solidFill>
                  <a:latin typeface="Arial Narrow" charset="0"/>
                  <a:ea typeface="Arial Narrow" charset="0"/>
                  <a:cs typeface="Arial Narrow" charset="0"/>
                </a:endParaRPr>
              </a:p>
            </p:txBody>
          </p:sp>
          <p:sp>
            <p:nvSpPr>
              <p:cNvPr id="234" name="Freeform 54"/>
              <p:cNvSpPr>
                <a:spLocks/>
              </p:cNvSpPr>
              <p:nvPr/>
            </p:nvSpPr>
            <p:spPr bwMode="auto">
              <a:xfrm>
                <a:off x="3717716" y="3903471"/>
                <a:ext cx="24755" cy="69550"/>
              </a:xfrm>
              <a:custGeom>
                <a:avLst/>
                <a:gdLst>
                  <a:gd name="T0" fmla="*/ 7 w 9"/>
                  <a:gd name="T1" fmla="*/ 25 h 25"/>
                  <a:gd name="T2" fmla="*/ 0 w 9"/>
                  <a:gd name="T3" fmla="*/ 24 h 25"/>
                  <a:gd name="T4" fmla="*/ 1 w 9"/>
                  <a:gd name="T5" fmla="*/ 0 h 25"/>
                  <a:gd name="T6" fmla="*/ 9 w 9"/>
                  <a:gd name="T7" fmla="*/ 1 h 25"/>
                  <a:gd name="T8" fmla="*/ 7 w 9"/>
                  <a:gd name="T9" fmla="*/ 25 h 25"/>
                </a:gdLst>
                <a:ahLst/>
                <a:cxnLst>
                  <a:cxn ang="0">
                    <a:pos x="T0" y="T1"/>
                  </a:cxn>
                  <a:cxn ang="0">
                    <a:pos x="T2" y="T3"/>
                  </a:cxn>
                  <a:cxn ang="0">
                    <a:pos x="T4" y="T5"/>
                  </a:cxn>
                  <a:cxn ang="0">
                    <a:pos x="T6" y="T7"/>
                  </a:cxn>
                  <a:cxn ang="0">
                    <a:pos x="T8" y="T9"/>
                  </a:cxn>
                </a:cxnLst>
                <a:rect l="0" t="0" r="r" b="b"/>
                <a:pathLst>
                  <a:path w="9" h="25">
                    <a:moveTo>
                      <a:pt x="7" y="25"/>
                    </a:moveTo>
                    <a:cubicBezTo>
                      <a:pt x="0" y="24"/>
                      <a:pt x="0" y="24"/>
                      <a:pt x="0" y="24"/>
                    </a:cubicBezTo>
                    <a:cubicBezTo>
                      <a:pt x="0" y="16"/>
                      <a:pt x="1" y="8"/>
                      <a:pt x="1" y="0"/>
                    </a:cubicBezTo>
                    <a:cubicBezTo>
                      <a:pt x="9" y="1"/>
                      <a:pt x="9" y="1"/>
                      <a:pt x="9" y="1"/>
                    </a:cubicBezTo>
                    <a:cubicBezTo>
                      <a:pt x="9" y="9"/>
                      <a:pt x="8" y="17"/>
                      <a:pt x="7" y="25"/>
                    </a:cubicBezTo>
                    <a:close/>
                  </a:path>
                </a:pathLst>
              </a:custGeom>
              <a:grpFill/>
              <a:ln>
                <a:noFill/>
              </a:ln>
            </p:spPr>
            <p:txBody>
              <a:bodyPr vert="horz" wrap="square" lIns="47625" tIns="23813" rIns="47625" bIns="23813" numCol="1" anchor="t" anchorCtr="0" compatLnSpc="1">
                <a:prstTxWarp prst="textNoShape">
                  <a:avLst/>
                </a:prstTxWarp>
              </a:bodyPr>
              <a:lstStyle/>
              <a:p>
                <a:endParaRPr lang="es-ES" sz="938">
                  <a:solidFill>
                    <a:prstClr val="black"/>
                  </a:solidFill>
                  <a:latin typeface="Arial Narrow" charset="0"/>
                  <a:ea typeface="Arial Narrow" charset="0"/>
                  <a:cs typeface="Arial Narrow" charset="0"/>
                </a:endParaRPr>
              </a:p>
            </p:txBody>
          </p:sp>
          <p:sp>
            <p:nvSpPr>
              <p:cNvPr id="235" name="Freeform 55"/>
              <p:cNvSpPr>
                <a:spLocks/>
              </p:cNvSpPr>
              <p:nvPr/>
            </p:nvSpPr>
            <p:spPr bwMode="auto">
              <a:xfrm>
                <a:off x="3667028" y="3099520"/>
                <a:ext cx="67191" cy="53047"/>
              </a:xfrm>
              <a:custGeom>
                <a:avLst/>
                <a:gdLst>
                  <a:gd name="T0" fmla="*/ 20 w 24"/>
                  <a:gd name="T1" fmla="*/ 19 h 19"/>
                  <a:gd name="T2" fmla="*/ 0 w 24"/>
                  <a:gd name="T3" fmla="*/ 7 h 19"/>
                  <a:gd name="T4" fmla="*/ 4 w 24"/>
                  <a:gd name="T5" fmla="*/ 0 h 19"/>
                  <a:gd name="T6" fmla="*/ 24 w 24"/>
                  <a:gd name="T7" fmla="*/ 13 h 19"/>
                  <a:gd name="T8" fmla="*/ 20 w 24"/>
                  <a:gd name="T9" fmla="*/ 19 h 19"/>
                </a:gdLst>
                <a:ahLst/>
                <a:cxnLst>
                  <a:cxn ang="0">
                    <a:pos x="T0" y="T1"/>
                  </a:cxn>
                  <a:cxn ang="0">
                    <a:pos x="T2" y="T3"/>
                  </a:cxn>
                  <a:cxn ang="0">
                    <a:pos x="T4" y="T5"/>
                  </a:cxn>
                  <a:cxn ang="0">
                    <a:pos x="T6" y="T7"/>
                  </a:cxn>
                  <a:cxn ang="0">
                    <a:pos x="T8" y="T9"/>
                  </a:cxn>
                </a:cxnLst>
                <a:rect l="0" t="0" r="r" b="b"/>
                <a:pathLst>
                  <a:path w="24" h="19">
                    <a:moveTo>
                      <a:pt x="20" y="19"/>
                    </a:moveTo>
                    <a:cubicBezTo>
                      <a:pt x="8" y="11"/>
                      <a:pt x="0" y="7"/>
                      <a:pt x="0" y="7"/>
                    </a:cubicBezTo>
                    <a:cubicBezTo>
                      <a:pt x="4" y="0"/>
                      <a:pt x="4" y="0"/>
                      <a:pt x="4" y="0"/>
                    </a:cubicBezTo>
                    <a:cubicBezTo>
                      <a:pt x="4" y="0"/>
                      <a:pt x="12" y="4"/>
                      <a:pt x="24" y="13"/>
                    </a:cubicBezTo>
                    <a:lnTo>
                      <a:pt x="20" y="19"/>
                    </a:lnTo>
                    <a:close/>
                  </a:path>
                </a:pathLst>
              </a:custGeom>
              <a:grpFill/>
              <a:ln>
                <a:noFill/>
              </a:ln>
            </p:spPr>
            <p:txBody>
              <a:bodyPr vert="horz" wrap="square" lIns="47625" tIns="23813" rIns="47625" bIns="23813" numCol="1" anchor="t" anchorCtr="0" compatLnSpc="1">
                <a:prstTxWarp prst="textNoShape">
                  <a:avLst/>
                </a:prstTxWarp>
              </a:bodyPr>
              <a:lstStyle/>
              <a:p>
                <a:endParaRPr lang="es-ES" sz="938">
                  <a:solidFill>
                    <a:prstClr val="black"/>
                  </a:solidFill>
                  <a:latin typeface="Arial Narrow" charset="0"/>
                  <a:ea typeface="Arial Narrow" charset="0"/>
                  <a:cs typeface="Arial Narrow" charset="0"/>
                </a:endParaRPr>
              </a:p>
            </p:txBody>
          </p:sp>
          <p:sp>
            <p:nvSpPr>
              <p:cNvPr id="236" name="Freeform 56"/>
              <p:cNvSpPr>
                <a:spLocks noEditPoints="1"/>
              </p:cNvSpPr>
              <p:nvPr/>
            </p:nvSpPr>
            <p:spPr bwMode="auto">
              <a:xfrm>
                <a:off x="3813198" y="3207971"/>
                <a:ext cx="292340" cy="516320"/>
              </a:xfrm>
              <a:custGeom>
                <a:avLst/>
                <a:gdLst>
                  <a:gd name="T0" fmla="*/ 98 w 105"/>
                  <a:gd name="T1" fmla="*/ 185 h 185"/>
                  <a:gd name="T2" fmla="*/ 88 w 105"/>
                  <a:gd name="T3" fmla="*/ 145 h 185"/>
                  <a:gd name="T4" fmla="*/ 96 w 105"/>
                  <a:gd name="T5" fmla="*/ 142 h 185"/>
                  <a:gd name="T6" fmla="*/ 105 w 105"/>
                  <a:gd name="T7" fmla="*/ 184 h 185"/>
                  <a:gd name="T8" fmla="*/ 98 w 105"/>
                  <a:gd name="T9" fmla="*/ 185 h 185"/>
                  <a:gd name="T10" fmla="*/ 74 w 105"/>
                  <a:gd name="T11" fmla="*/ 106 h 185"/>
                  <a:gd name="T12" fmla="*/ 54 w 105"/>
                  <a:gd name="T13" fmla="*/ 69 h 185"/>
                  <a:gd name="T14" fmla="*/ 61 w 105"/>
                  <a:gd name="T15" fmla="*/ 65 h 185"/>
                  <a:gd name="T16" fmla="*/ 81 w 105"/>
                  <a:gd name="T17" fmla="*/ 103 h 185"/>
                  <a:gd name="T18" fmla="*/ 74 w 105"/>
                  <a:gd name="T19" fmla="*/ 106 h 185"/>
                  <a:gd name="T20" fmla="*/ 29 w 105"/>
                  <a:gd name="T21" fmla="*/ 36 h 185"/>
                  <a:gd name="T22" fmla="*/ 0 w 105"/>
                  <a:gd name="T23" fmla="*/ 6 h 185"/>
                  <a:gd name="T24" fmla="*/ 6 w 105"/>
                  <a:gd name="T25" fmla="*/ 0 h 185"/>
                  <a:gd name="T26" fmla="*/ 35 w 105"/>
                  <a:gd name="T27" fmla="*/ 31 h 185"/>
                  <a:gd name="T28" fmla="*/ 29 w 105"/>
                  <a:gd name="T29" fmla="*/ 36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5" h="185">
                    <a:moveTo>
                      <a:pt x="98" y="185"/>
                    </a:moveTo>
                    <a:cubicBezTo>
                      <a:pt x="95" y="171"/>
                      <a:pt x="92" y="158"/>
                      <a:pt x="88" y="145"/>
                    </a:cubicBezTo>
                    <a:cubicBezTo>
                      <a:pt x="96" y="142"/>
                      <a:pt x="96" y="142"/>
                      <a:pt x="96" y="142"/>
                    </a:cubicBezTo>
                    <a:cubicBezTo>
                      <a:pt x="100" y="156"/>
                      <a:pt x="103" y="170"/>
                      <a:pt x="105" y="184"/>
                    </a:cubicBezTo>
                    <a:lnTo>
                      <a:pt x="98" y="185"/>
                    </a:lnTo>
                    <a:close/>
                    <a:moveTo>
                      <a:pt x="74" y="106"/>
                    </a:moveTo>
                    <a:cubicBezTo>
                      <a:pt x="68" y="93"/>
                      <a:pt x="61" y="81"/>
                      <a:pt x="54" y="69"/>
                    </a:cubicBezTo>
                    <a:cubicBezTo>
                      <a:pt x="61" y="65"/>
                      <a:pt x="61" y="65"/>
                      <a:pt x="61" y="65"/>
                    </a:cubicBezTo>
                    <a:cubicBezTo>
                      <a:pt x="68" y="77"/>
                      <a:pt x="75" y="90"/>
                      <a:pt x="81" y="103"/>
                    </a:cubicBezTo>
                    <a:lnTo>
                      <a:pt x="74" y="106"/>
                    </a:lnTo>
                    <a:close/>
                    <a:moveTo>
                      <a:pt x="29" y="36"/>
                    </a:moveTo>
                    <a:cubicBezTo>
                      <a:pt x="20" y="26"/>
                      <a:pt x="11" y="15"/>
                      <a:pt x="0" y="6"/>
                    </a:cubicBezTo>
                    <a:cubicBezTo>
                      <a:pt x="6" y="0"/>
                      <a:pt x="6" y="0"/>
                      <a:pt x="6" y="0"/>
                    </a:cubicBezTo>
                    <a:cubicBezTo>
                      <a:pt x="16" y="10"/>
                      <a:pt x="26" y="20"/>
                      <a:pt x="35" y="31"/>
                    </a:cubicBezTo>
                    <a:lnTo>
                      <a:pt x="29" y="36"/>
                    </a:lnTo>
                    <a:close/>
                  </a:path>
                </a:pathLst>
              </a:custGeom>
              <a:grpFill/>
              <a:ln>
                <a:noFill/>
              </a:ln>
            </p:spPr>
            <p:txBody>
              <a:bodyPr vert="horz" wrap="square" lIns="47625" tIns="23813" rIns="47625" bIns="23813" numCol="1" anchor="t" anchorCtr="0" compatLnSpc="1">
                <a:prstTxWarp prst="textNoShape">
                  <a:avLst/>
                </a:prstTxWarp>
              </a:bodyPr>
              <a:lstStyle/>
              <a:p>
                <a:endParaRPr lang="es-ES" sz="938">
                  <a:solidFill>
                    <a:prstClr val="black"/>
                  </a:solidFill>
                  <a:latin typeface="Arial Narrow" charset="0"/>
                  <a:ea typeface="Arial Narrow" charset="0"/>
                  <a:cs typeface="Arial Narrow" charset="0"/>
                </a:endParaRPr>
              </a:p>
            </p:txBody>
          </p:sp>
          <p:sp>
            <p:nvSpPr>
              <p:cNvPr id="237" name="Freeform 57"/>
              <p:cNvSpPr>
                <a:spLocks/>
              </p:cNvSpPr>
              <p:nvPr/>
            </p:nvSpPr>
            <p:spPr bwMode="auto">
              <a:xfrm>
                <a:off x="4094929" y="3839815"/>
                <a:ext cx="24755" cy="69550"/>
              </a:xfrm>
              <a:custGeom>
                <a:avLst/>
                <a:gdLst>
                  <a:gd name="T0" fmla="*/ 8 w 9"/>
                  <a:gd name="T1" fmla="*/ 25 h 25"/>
                  <a:gd name="T2" fmla="*/ 0 w 9"/>
                  <a:gd name="T3" fmla="*/ 24 h 25"/>
                  <a:gd name="T4" fmla="*/ 0 w 9"/>
                  <a:gd name="T5" fmla="*/ 1 h 25"/>
                  <a:gd name="T6" fmla="*/ 8 w 9"/>
                  <a:gd name="T7" fmla="*/ 0 h 25"/>
                  <a:gd name="T8" fmla="*/ 8 w 9"/>
                  <a:gd name="T9" fmla="*/ 25 h 25"/>
                </a:gdLst>
                <a:ahLst/>
                <a:cxnLst>
                  <a:cxn ang="0">
                    <a:pos x="T0" y="T1"/>
                  </a:cxn>
                  <a:cxn ang="0">
                    <a:pos x="T2" y="T3"/>
                  </a:cxn>
                  <a:cxn ang="0">
                    <a:pos x="T4" y="T5"/>
                  </a:cxn>
                  <a:cxn ang="0">
                    <a:pos x="T6" y="T7"/>
                  </a:cxn>
                  <a:cxn ang="0">
                    <a:pos x="T8" y="T9"/>
                  </a:cxn>
                </a:cxnLst>
                <a:rect l="0" t="0" r="r" b="b"/>
                <a:pathLst>
                  <a:path w="9" h="25">
                    <a:moveTo>
                      <a:pt x="8" y="25"/>
                    </a:moveTo>
                    <a:cubicBezTo>
                      <a:pt x="0" y="24"/>
                      <a:pt x="0" y="24"/>
                      <a:pt x="0" y="24"/>
                    </a:cubicBezTo>
                    <a:cubicBezTo>
                      <a:pt x="1" y="16"/>
                      <a:pt x="1" y="8"/>
                      <a:pt x="0" y="1"/>
                    </a:cubicBezTo>
                    <a:cubicBezTo>
                      <a:pt x="8" y="0"/>
                      <a:pt x="8" y="0"/>
                      <a:pt x="8" y="0"/>
                    </a:cubicBezTo>
                    <a:cubicBezTo>
                      <a:pt x="9" y="8"/>
                      <a:pt x="9" y="16"/>
                      <a:pt x="8" y="25"/>
                    </a:cubicBezTo>
                    <a:close/>
                  </a:path>
                </a:pathLst>
              </a:custGeom>
              <a:grpFill/>
              <a:ln>
                <a:noFill/>
              </a:ln>
            </p:spPr>
            <p:txBody>
              <a:bodyPr vert="horz" wrap="square" lIns="47625" tIns="23813" rIns="47625" bIns="23813" numCol="1" anchor="t" anchorCtr="0" compatLnSpc="1">
                <a:prstTxWarp prst="textNoShape">
                  <a:avLst/>
                </a:prstTxWarp>
              </a:bodyPr>
              <a:lstStyle/>
              <a:p>
                <a:endParaRPr lang="es-ES" sz="938">
                  <a:solidFill>
                    <a:prstClr val="black"/>
                  </a:solidFill>
                  <a:latin typeface="Arial Narrow" charset="0"/>
                  <a:ea typeface="Arial Narrow" charset="0"/>
                  <a:cs typeface="Arial Narrow" charset="0"/>
                </a:endParaRPr>
              </a:p>
            </p:txBody>
          </p:sp>
          <p:sp>
            <p:nvSpPr>
              <p:cNvPr id="238" name="Freeform 58"/>
              <p:cNvSpPr>
                <a:spLocks/>
              </p:cNvSpPr>
              <p:nvPr/>
            </p:nvSpPr>
            <p:spPr bwMode="auto">
              <a:xfrm>
                <a:off x="3656419" y="3242156"/>
                <a:ext cx="67191" cy="55404"/>
              </a:xfrm>
              <a:custGeom>
                <a:avLst/>
                <a:gdLst>
                  <a:gd name="T0" fmla="*/ 19 w 24"/>
                  <a:gd name="T1" fmla="*/ 20 h 20"/>
                  <a:gd name="T2" fmla="*/ 0 w 24"/>
                  <a:gd name="T3" fmla="*/ 7 h 20"/>
                  <a:gd name="T4" fmla="*/ 3 w 24"/>
                  <a:gd name="T5" fmla="*/ 0 h 20"/>
                  <a:gd name="T6" fmla="*/ 24 w 24"/>
                  <a:gd name="T7" fmla="*/ 14 h 20"/>
                  <a:gd name="T8" fmla="*/ 19 w 24"/>
                  <a:gd name="T9" fmla="*/ 20 h 20"/>
                </a:gdLst>
                <a:ahLst/>
                <a:cxnLst>
                  <a:cxn ang="0">
                    <a:pos x="T0" y="T1"/>
                  </a:cxn>
                  <a:cxn ang="0">
                    <a:pos x="T2" y="T3"/>
                  </a:cxn>
                  <a:cxn ang="0">
                    <a:pos x="T4" y="T5"/>
                  </a:cxn>
                  <a:cxn ang="0">
                    <a:pos x="T6" y="T7"/>
                  </a:cxn>
                  <a:cxn ang="0">
                    <a:pos x="T8" y="T9"/>
                  </a:cxn>
                </a:cxnLst>
                <a:rect l="0" t="0" r="r" b="b"/>
                <a:pathLst>
                  <a:path w="24" h="20">
                    <a:moveTo>
                      <a:pt x="19" y="20"/>
                    </a:moveTo>
                    <a:cubicBezTo>
                      <a:pt x="8" y="11"/>
                      <a:pt x="0" y="7"/>
                      <a:pt x="0" y="7"/>
                    </a:cubicBezTo>
                    <a:cubicBezTo>
                      <a:pt x="3" y="0"/>
                      <a:pt x="3" y="0"/>
                      <a:pt x="3" y="0"/>
                    </a:cubicBezTo>
                    <a:cubicBezTo>
                      <a:pt x="4" y="0"/>
                      <a:pt x="12" y="4"/>
                      <a:pt x="24" y="14"/>
                    </a:cubicBezTo>
                    <a:lnTo>
                      <a:pt x="19" y="20"/>
                    </a:lnTo>
                    <a:close/>
                  </a:path>
                </a:pathLst>
              </a:custGeom>
              <a:grpFill/>
              <a:ln>
                <a:noFill/>
              </a:ln>
            </p:spPr>
            <p:txBody>
              <a:bodyPr vert="horz" wrap="square" lIns="47625" tIns="23813" rIns="47625" bIns="23813" numCol="1" anchor="t" anchorCtr="0" compatLnSpc="1">
                <a:prstTxWarp prst="textNoShape">
                  <a:avLst/>
                </a:prstTxWarp>
              </a:bodyPr>
              <a:lstStyle/>
              <a:p>
                <a:endParaRPr lang="es-ES" sz="938">
                  <a:solidFill>
                    <a:prstClr val="black"/>
                  </a:solidFill>
                  <a:latin typeface="Arial Narrow" charset="0"/>
                  <a:ea typeface="Arial Narrow" charset="0"/>
                  <a:cs typeface="Arial Narrow" charset="0"/>
                </a:endParaRPr>
              </a:p>
            </p:txBody>
          </p:sp>
          <p:sp>
            <p:nvSpPr>
              <p:cNvPr id="239" name="Freeform 59"/>
              <p:cNvSpPr>
                <a:spLocks noEditPoints="1"/>
              </p:cNvSpPr>
              <p:nvPr/>
            </p:nvSpPr>
            <p:spPr bwMode="auto">
              <a:xfrm>
                <a:off x="3784907" y="3367111"/>
                <a:ext cx="142634" cy="330068"/>
              </a:xfrm>
              <a:custGeom>
                <a:avLst/>
                <a:gdLst>
                  <a:gd name="T0" fmla="*/ 43 w 51"/>
                  <a:gd name="T1" fmla="*/ 118 h 118"/>
                  <a:gd name="T2" fmla="*/ 35 w 51"/>
                  <a:gd name="T3" fmla="*/ 78 h 118"/>
                  <a:gd name="T4" fmla="*/ 43 w 51"/>
                  <a:gd name="T5" fmla="*/ 76 h 118"/>
                  <a:gd name="T6" fmla="*/ 51 w 51"/>
                  <a:gd name="T7" fmla="*/ 117 h 118"/>
                  <a:gd name="T8" fmla="*/ 43 w 51"/>
                  <a:gd name="T9" fmla="*/ 118 h 118"/>
                  <a:gd name="T10" fmla="*/ 21 w 51"/>
                  <a:gd name="T11" fmla="*/ 40 h 118"/>
                  <a:gd name="T12" fmla="*/ 0 w 51"/>
                  <a:gd name="T13" fmla="*/ 5 h 118"/>
                  <a:gd name="T14" fmla="*/ 7 w 51"/>
                  <a:gd name="T15" fmla="*/ 0 h 118"/>
                  <a:gd name="T16" fmla="*/ 29 w 51"/>
                  <a:gd name="T17" fmla="*/ 36 h 118"/>
                  <a:gd name="T18" fmla="*/ 21 w 51"/>
                  <a:gd name="T19" fmla="*/ 4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 h="118">
                    <a:moveTo>
                      <a:pt x="43" y="118"/>
                    </a:moveTo>
                    <a:cubicBezTo>
                      <a:pt x="41" y="104"/>
                      <a:pt x="39" y="91"/>
                      <a:pt x="35" y="78"/>
                    </a:cubicBezTo>
                    <a:cubicBezTo>
                      <a:pt x="43" y="76"/>
                      <a:pt x="43" y="76"/>
                      <a:pt x="43" y="76"/>
                    </a:cubicBezTo>
                    <a:cubicBezTo>
                      <a:pt x="46" y="89"/>
                      <a:pt x="49" y="103"/>
                      <a:pt x="51" y="117"/>
                    </a:cubicBezTo>
                    <a:lnTo>
                      <a:pt x="43" y="118"/>
                    </a:lnTo>
                    <a:close/>
                    <a:moveTo>
                      <a:pt x="21" y="40"/>
                    </a:moveTo>
                    <a:cubicBezTo>
                      <a:pt x="15" y="27"/>
                      <a:pt x="8" y="16"/>
                      <a:pt x="0" y="5"/>
                    </a:cubicBezTo>
                    <a:cubicBezTo>
                      <a:pt x="7" y="0"/>
                      <a:pt x="7" y="0"/>
                      <a:pt x="7" y="0"/>
                    </a:cubicBezTo>
                    <a:cubicBezTo>
                      <a:pt x="15" y="11"/>
                      <a:pt x="22" y="23"/>
                      <a:pt x="29" y="36"/>
                    </a:cubicBezTo>
                    <a:lnTo>
                      <a:pt x="21" y="40"/>
                    </a:lnTo>
                    <a:close/>
                  </a:path>
                </a:pathLst>
              </a:custGeom>
              <a:grpFill/>
              <a:ln>
                <a:noFill/>
              </a:ln>
            </p:spPr>
            <p:txBody>
              <a:bodyPr vert="horz" wrap="square" lIns="47625" tIns="23813" rIns="47625" bIns="23813" numCol="1" anchor="t" anchorCtr="0" compatLnSpc="1">
                <a:prstTxWarp prst="textNoShape">
                  <a:avLst/>
                </a:prstTxWarp>
              </a:bodyPr>
              <a:lstStyle/>
              <a:p>
                <a:endParaRPr lang="es-ES" sz="938">
                  <a:solidFill>
                    <a:prstClr val="black"/>
                  </a:solidFill>
                  <a:latin typeface="Arial Narrow" charset="0"/>
                  <a:ea typeface="Arial Narrow" charset="0"/>
                  <a:cs typeface="Arial Narrow" charset="0"/>
                </a:endParaRPr>
              </a:p>
            </p:txBody>
          </p:sp>
          <p:sp>
            <p:nvSpPr>
              <p:cNvPr id="240" name="Freeform 60"/>
              <p:cNvSpPr>
                <a:spLocks/>
              </p:cNvSpPr>
              <p:nvPr/>
            </p:nvSpPr>
            <p:spPr bwMode="auto">
              <a:xfrm>
                <a:off x="3905144" y="3811524"/>
                <a:ext cx="24755" cy="69550"/>
              </a:xfrm>
              <a:custGeom>
                <a:avLst/>
                <a:gdLst>
                  <a:gd name="T0" fmla="*/ 8 w 9"/>
                  <a:gd name="T1" fmla="*/ 25 h 25"/>
                  <a:gd name="T2" fmla="*/ 0 w 9"/>
                  <a:gd name="T3" fmla="*/ 24 h 25"/>
                  <a:gd name="T4" fmla="*/ 1 w 9"/>
                  <a:gd name="T5" fmla="*/ 0 h 25"/>
                  <a:gd name="T6" fmla="*/ 9 w 9"/>
                  <a:gd name="T7" fmla="*/ 1 h 25"/>
                  <a:gd name="T8" fmla="*/ 8 w 9"/>
                  <a:gd name="T9" fmla="*/ 25 h 25"/>
                </a:gdLst>
                <a:ahLst/>
                <a:cxnLst>
                  <a:cxn ang="0">
                    <a:pos x="T0" y="T1"/>
                  </a:cxn>
                  <a:cxn ang="0">
                    <a:pos x="T2" y="T3"/>
                  </a:cxn>
                  <a:cxn ang="0">
                    <a:pos x="T4" y="T5"/>
                  </a:cxn>
                  <a:cxn ang="0">
                    <a:pos x="T6" y="T7"/>
                  </a:cxn>
                  <a:cxn ang="0">
                    <a:pos x="T8" y="T9"/>
                  </a:cxn>
                </a:cxnLst>
                <a:rect l="0" t="0" r="r" b="b"/>
                <a:pathLst>
                  <a:path w="9" h="25">
                    <a:moveTo>
                      <a:pt x="8" y="25"/>
                    </a:moveTo>
                    <a:cubicBezTo>
                      <a:pt x="0" y="24"/>
                      <a:pt x="0" y="24"/>
                      <a:pt x="0" y="24"/>
                    </a:cubicBezTo>
                    <a:cubicBezTo>
                      <a:pt x="1" y="16"/>
                      <a:pt x="1" y="8"/>
                      <a:pt x="1" y="0"/>
                    </a:cubicBezTo>
                    <a:cubicBezTo>
                      <a:pt x="9" y="1"/>
                      <a:pt x="9" y="1"/>
                      <a:pt x="9" y="1"/>
                    </a:cubicBezTo>
                    <a:cubicBezTo>
                      <a:pt x="9" y="8"/>
                      <a:pt x="9" y="17"/>
                      <a:pt x="8" y="25"/>
                    </a:cubicBezTo>
                    <a:close/>
                  </a:path>
                </a:pathLst>
              </a:custGeom>
              <a:grpFill/>
              <a:ln>
                <a:noFill/>
              </a:ln>
            </p:spPr>
            <p:txBody>
              <a:bodyPr vert="horz" wrap="square" lIns="47625" tIns="23813" rIns="47625" bIns="23813" numCol="1" anchor="t" anchorCtr="0" compatLnSpc="1">
                <a:prstTxWarp prst="textNoShape">
                  <a:avLst/>
                </a:prstTxWarp>
              </a:bodyPr>
              <a:lstStyle/>
              <a:p>
                <a:endParaRPr lang="es-ES" sz="938">
                  <a:solidFill>
                    <a:prstClr val="black"/>
                  </a:solidFill>
                  <a:latin typeface="Arial Narrow" charset="0"/>
                  <a:ea typeface="Arial Narrow" charset="0"/>
                  <a:cs typeface="Arial Narrow" charset="0"/>
                </a:endParaRPr>
              </a:p>
            </p:txBody>
          </p:sp>
        </p:grpSp>
      </p:grpSp>
      <p:grpSp>
        <p:nvGrpSpPr>
          <p:cNvPr id="241" name="Group 23"/>
          <p:cNvGrpSpPr/>
          <p:nvPr/>
        </p:nvGrpSpPr>
        <p:grpSpPr>
          <a:xfrm>
            <a:off x="4399178" y="2207727"/>
            <a:ext cx="373384" cy="514147"/>
            <a:chOff x="7080552" y="3160713"/>
            <a:chExt cx="890588" cy="1047749"/>
          </a:xfrm>
          <a:solidFill>
            <a:srgbClr val="D8D8D6"/>
          </a:solidFill>
        </p:grpSpPr>
        <p:sp>
          <p:nvSpPr>
            <p:cNvPr id="242" name="Freeform 371"/>
            <p:cNvSpPr>
              <a:spLocks/>
            </p:cNvSpPr>
            <p:nvPr/>
          </p:nvSpPr>
          <p:spPr bwMode="auto">
            <a:xfrm>
              <a:off x="7444089" y="3708400"/>
              <a:ext cx="163513" cy="500062"/>
            </a:xfrm>
            <a:custGeom>
              <a:avLst/>
              <a:gdLst>
                <a:gd name="T0" fmla="*/ 28 w 34"/>
                <a:gd name="T1" fmla="*/ 104 h 104"/>
                <a:gd name="T2" fmla="*/ 15 w 34"/>
                <a:gd name="T3" fmla="*/ 103 h 104"/>
                <a:gd name="T4" fmla="*/ 9 w 34"/>
                <a:gd name="T5" fmla="*/ 44 h 104"/>
                <a:gd name="T6" fmla="*/ 16 w 34"/>
                <a:gd name="T7" fmla="*/ 0 h 104"/>
                <a:gd name="T8" fmla="*/ 26 w 34"/>
                <a:gd name="T9" fmla="*/ 9 h 104"/>
                <a:gd name="T10" fmla="*/ 21 w 34"/>
                <a:gd name="T11" fmla="*/ 39 h 104"/>
                <a:gd name="T12" fmla="*/ 28 w 34"/>
                <a:gd name="T13" fmla="*/ 104 h 104"/>
              </a:gdLst>
              <a:ahLst/>
              <a:cxnLst>
                <a:cxn ang="0">
                  <a:pos x="T0" y="T1"/>
                </a:cxn>
                <a:cxn ang="0">
                  <a:pos x="T2" y="T3"/>
                </a:cxn>
                <a:cxn ang="0">
                  <a:pos x="T4" y="T5"/>
                </a:cxn>
                <a:cxn ang="0">
                  <a:pos x="T6" y="T7"/>
                </a:cxn>
                <a:cxn ang="0">
                  <a:pos x="T8" y="T9"/>
                </a:cxn>
                <a:cxn ang="0">
                  <a:pos x="T10" y="T11"/>
                </a:cxn>
                <a:cxn ang="0">
                  <a:pos x="T12" y="T13"/>
                </a:cxn>
              </a:cxnLst>
              <a:rect l="0" t="0" r="r" b="b"/>
              <a:pathLst>
                <a:path w="34" h="104">
                  <a:moveTo>
                    <a:pt x="28" y="104"/>
                  </a:moveTo>
                  <a:cubicBezTo>
                    <a:pt x="15" y="103"/>
                    <a:pt x="15" y="103"/>
                    <a:pt x="15" y="103"/>
                  </a:cubicBezTo>
                  <a:cubicBezTo>
                    <a:pt x="20" y="88"/>
                    <a:pt x="18" y="67"/>
                    <a:pt x="9" y="44"/>
                  </a:cubicBezTo>
                  <a:cubicBezTo>
                    <a:pt x="0" y="19"/>
                    <a:pt x="15" y="1"/>
                    <a:pt x="16" y="0"/>
                  </a:cubicBezTo>
                  <a:cubicBezTo>
                    <a:pt x="26" y="9"/>
                    <a:pt x="26" y="9"/>
                    <a:pt x="26" y="9"/>
                  </a:cubicBezTo>
                  <a:cubicBezTo>
                    <a:pt x="25" y="9"/>
                    <a:pt x="15" y="22"/>
                    <a:pt x="21" y="39"/>
                  </a:cubicBezTo>
                  <a:cubicBezTo>
                    <a:pt x="31" y="66"/>
                    <a:pt x="34" y="85"/>
                    <a:pt x="28" y="10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47625" tIns="23813" rIns="47625" bIns="23813" numCol="1" anchor="t" anchorCtr="0" compatLnSpc="1">
              <a:prstTxWarp prst="textNoShape">
                <a:avLst/>
              </a:prstTxWarp>
            </a:bodyPr>
            <a:lstStyle/>
            <a:p>
              <a:endParaRPr lang="es-ES" sz="938">
                <a:solidFill>
                  <a:prstClr val="black"/>
                </a:solidFill>
                <a:latin typeface="Arial Narrow" charset="0"/>
                <a:ea typeface="Arial Narrow" charset="0"/>
                <a:cs typeface="Arial Narrow" charset="0"/>
              </a:endParaRPr>
            </a:p>
          </p:txBody>
        </p:sp>
        <p:sp>
          <p:nvSpPr>
            <p:cNvPr id="243" name="Freeform 372"/>
            <p:cNvSpPr>
              <a:spLocks/>
            </p:cNvSpPr>
            <p:nvPr/>
          </p:nvSpPr>
          <p:spPr bwMode="auto">
            <a:xfrm>
              <a:off x="7085314" y="3160713"/>
              <a:ext cx="584200" cy="576262"/>
            </a:xfrm>
            <a:custGeom>
              <a:avLst/>
              <a:gdLst>
                <a:gd name="T0" fmla="*/ 94 w 122"/>
                <a:gd name="T1" fmla="*/ 120 h 120"/>
                <a:gd name="T2" fmla="*/ 0 w 122"/>
                <a:gd name="T3" fmla="*/ 0 h 120"/>
                <a:gd name="T4" fmla="*/ 94 w 122"/>
                <a:gd name="T5" fmla="*/ 120 h 120"/>
              </a:gdLst>
              <a:ahLst/>
              <a:cxnLst>
                <a:cxn ang="0">
                  <a:pos x="T0" y="T1"/>
                </a:cxn>
                <a:cxn ang="0">
                  <a:pos x="T2" y="T3"/>
                </a:cxn>
                <a:cxn ang="0">
                  <a:pos x="T4" y="T5"/>
                </a:cxn>
              </a:cxnLst>
              <a:rect l="0" t="0" r="r" b="b"/>
              <a:pathLst>
                <a:path w="122" h="120">
                  <a:moveTo>
                    <a:pt x="94" y="120"/>
                  </a:moveTo>
                  <a:cubicBezTo>
                    <a:pt x="94" y="120"/>
                    <a:pt x="40" y="18"/>
                    <a:pt x="0" y="0"/>
                  </a:cubicBezTo>
                  <a:cubicBezTo>
                    <a:pt x="6" y="1"/>
                    <a:pt x="122" y="29"/>
                    <a:pt x="94" y="12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47625" tIns="23813" rIns="47625" bIns="23813" numCol="1" anchor="t" anchorCtr="0" compatLnSpc="1">
              <a:prstTxWarp prst="textNoShape">
                <a:avLst/>
              </a:prstTxWarp>
            </a:bodyPr>
            <a:lstStyle/>
            <a:p>
              <a:endParaRPr lang="es-ES" sz="938">
                <a:solidFill>
                  <a:prstClr val="black"/>
                </a:solidFill>
                <a:latin typeface="Arial Narrow" charset="0"/>
                <a:ea typeface="Arial Narrow" charset="0"/>
                <a:cs typeface="Arial Narrow" charset="0"/>
              </a:endParaRPr>
            </a:p>
          </p:txBody>
        </p:sp>
        <p:sp>
          <p:nvSpPr>
            <p:cNvPr id="244" name="Freeform 373"/>
            <p:cNvSpPr>
              <a:spLocks/>
            </p:cNvSpPr>
            <p:nvPr/>
          </p:nvSpPr>
          <p:spPr bwMode="auto">
            <a:xfrm>
              <a:off x="7080552" y="3160713"/>
              <a:ext cx="455613" cy="696912"/>
            </a:xfrm>
            <a:custGeom>
              <a:avLst/>
              <a:gdLst>
                <a:gd name="T0" fmla="*/ 95 w 95"/>
                <a:gd name="T1" fmla="*/ 120 h 145"/>
                <a:gd name="T2" fmla="*/ 0 w 95"/>
                <a:gd name="T3" fmla="*/ 0 h 145"/>
                <a:gd name="T4" fmla="*/ 1 w 95"/>
                <a:gd name="T5" fmla="*/ 0 h 145"/>
                <a:gd name="T6" fmla="*/ 95 w 95"/>
                <a:gd name="T7" fmla="*/ 120 h 145"/>
              </a:gdLst>
              <a:ahLst/>
              <a:cxnLst>
                <a:cxn ang="0">
                  <a:pos x="T0" y="T1"/>
                </a:cxn>
                <a:cxn ang="0">
                  <a:pos x="T2" y="T3"/>
                </a:cxn>
                <a:cxn ang="0">
                  <a:pos x="T4" y="T5"/>
                </a:cxn>
                <a:cxn ang="0">
                  <a:pos x="T6" y="T7"/>
                </a:cxn>
              </a:cxnLst>
              <a:rect l="0" t="0" r="r" b="b"/>
              <a:pathLst>
                <a:path w="95" h="145">
                  <a:moveTo>
                    <a:pt x="95" y="120"/>
                  </a:moveTo>
                  <a:cubicBezTo>
                    <a:pt x="95" y="120"/>
                    <a:pt x="0" y="145"/>
                    <a:pt x="0" y="0"/>
                  </a:cubicBezTo>
                  <a:cubicBezTo>
                    <a:pt x="1" y="0"/>
                    <a:pt x="1" y="0"/>
                    <a:pt x="1" y="0"/>
                  </a:cubicBezTo>
                  <a:cubicBezTo>
                    <a:pt x="41" y="18"/>
                    <a:pt x="95" y="120"/>
                    <a:pt x="95" y="12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47625" tIns="23813" rIns="47625" bIns="23813" numCol="1" anchor="t" anchorCtr="0" compatLnSpc="1">
              <a:prstTxWarp prst="textNoShape">
                <a:avLst/>
              </a:prstTxWarp>
            </a:bodyPr>
            <a:lstStyle/>
            <a:p>
              <a:endParaRPr lang="es-ES" sz="938">
                <a:solidFill>
                  <a:prstClr val="black"/>
                </a:solidFill>
                <a:latin typeface="Arial Narrow" charset="0"/>
                <a:ea typeface="Arial Narrow" charset="0"/>
                <a:cs typeface="Arial Narrow" charset="0"/>
              </a:endParaRPr>
            </a:p>
          </p:txBody>
        </p:sp>
        <p:sp>
          <p:nvSpPr>
            <p:cNvPr id="245" name="Freeform 374"/>
            <p:cNvSpPr>
              <a:spLocks/>
            </p:cNvSpPr>
            <p:nvPr/>
          </p:nvSpPr>
          <p:spPr bwMode="auto">
            <a:xfrm>
              <a:off x="7458377" y="3284538"/>
              <a:ext cx="512763" cy="476250"/>
            </a:xfrm>
            <a:custGeom>
              <a:avLst/>
              <a:gdLst>
                <a:gd name="T0" fmla="*/ 107 w 107"/>
                <a:gd name="T1" fmla="*/ 4 h 99"/>
                <a:gd name="T2" fmla="*/ 16 w 107"/>
                <a:gd name="T3" fmla="*/ 99 h 99"/>
                <a:gd name="T4" fmla="*/ 107 w 107"/>
                <a:gd name="T5" fmla="*/ 0 h 99"/>
                <a:gd name="T6" fmla="*/ 107 w 107"/>
                <a:gd name="T7" fmla="*/ 4 h 99"/>
              </a:gdLst>
              <a:ahLst/>
              <a:cxnLst>
                <a:cxn ang="0">
                  <a:pos x="T0" y="T1"/>
                </a:cxn>
                <a:cxn ang="0">
                  <a:pos x="T2" y="T3"/>
                </a:cxn>
                <a:cxn ang="0">
                  <a:pos x="T4" y="T5"/>
                </a:cxn>
                <a:cxn ang="0">
                  <a:pos x="T6" y="T7"/>
                </a:cxn>
              </a:cxnLst>
              <a:rect l="0" t="0" r="r" b="b"/>
              <a:pathLst>
                <a:path w="107" h="99">
                  <a:moveTo>
                    <a:pt x="107" y="4"/>
                  </a:moveTo>
                  <a:cubicBezTo>
                    <a:pt x="68" y="13"/>
                    <a:pt x="16" y="99"/>
                    <a:pt x="16" y="99"/>
                  </a:cubicBezTo>
                  <a:cubicBezTo>
                    <a:pt x="16" y="99"/>
                    <a:pt x="0" y="0"/>
                    <a:pt x="107" y="0"/>
                  </a:cubicBezTo>
                  <a:cubicBezTo>
                    <a:pt x="107" y="0"/>
                    <a:pt x="107" y="1"/>
                    <a:pt x="10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47625" tIns="23813" rIns="47625" bIns="23813" numCol="1" anchor="t" anchorCtr="0" compatLnSpc="1">
              <a:prstTxWarp prst="textNoShape">
                <a:avLst/>
              </a:prstTxWarp>
            </a:bodyPr>
            <a:lstStyle/>
            <a:p>
              <a:endParaRPr lang="es-ES" sz="938">
                <a:solidFill>
                  <a:prstClr val="black"/>
                </a:solidFill>
                <a:latin typeface="Arial Narrow" charset="0"/>
                <a:ea typeface="Arial Narrow" charset="0"/>
                <a:cs typeface="Arial Narrow" charset="0"/>
              </a:endParaRPr>
            </a:p>
          </p:txBody>
        </p:sp>
        <p:sp>
          <p:nvSpPr>
            <p:cNvPr id="246" name="Freeform 375"/>
            <p:cNvSpPr>
              <a:spLocks/>
            </p:cNvSpPr>
            <p:nvPr/>
          </p:nvSpPr>
          <p:spPr bwMode="auto">
            <a:xfrm>
              <a:off x="7536164" y="3303588"/>
              <a:ext cx="434975" cy="457200"/>
            </a:xfrm>
            <a:custGeom>
              <a:avLst/>
              <a:gdLst>
                <a:gd name="T0" fmla="*/ 91 w 91"/>
                <a:gd name="T1" fmla="*/ 0 h 95"/>
                <a:gd name="T2" fmla="*/ 0 w 91"/>
                <a:gd name="T3" fmla="*/ 95 h 95"/>
                <a:gd name="T4" fmla="*/ 91 w 91"/>
                <a:gd name="T5" fmla="*/ 0 h 95"/>
              </a:gdLst>
              <a:ahLst/>
              <a:cxnLst>
                <a:cxn ang="0">
                  <a:pos x="T0" y="T1"/>
                </a:cxn>
                <a:cxn ang="0">
                  <a:pos x="T2" y="T3"/>
                </a:cxn>
                <a:cxn ang="0">
                  <a:pos x="T4" y="T5"/>
                </a:cxn>
              </a:cxnLst>
              <a:rect l="0" t="0" r="r" b="b"/>
              <a:pathLst>
                <a:path w="91" h="95">
                  <a:moveTo>
                    <a:pt x="91" y="0"/>
                  </a:moveTo>
                  <a:cubicBezTo>
                    <a:pt x="91" y="17"/>
                    <a:pt x="85" y="79"/>
                    <a:pt x="0" y="95"/>
                  </a:cubicBezTo>
                  <a:cubicBezTo>
                    <a:pt x="0" y="95"/>
                    <a:pt x="52" y="9"/>
                    <a:pt x="91"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47625" tIns="23813" rIns="47625" bIns="23813" numCol="1" anchor="t" anchorCtr="0" compatLnSpc="1">
              <a:prstTxWarp prst="textNoShape">
                <a:avLst/>
              </a:prstTxWarp>
            </a:bodyPr>
            <a:lstStyle/>
            <a:p>
              <a:endParaRPr lang="es-ES" sz="938">
                <a:solidFill>
                  <a:prstClr val="black"/>
                </a:solidFill>
                <a:latin typeface="Arial Narrow" charset="0"/>
                <a:ea typeface="Arial Narrow" charset="0"/>
                <a:cs typeface="Arial Narrow" charset="0"/>
              </a:endParaRPr>
            </a:p>
          </p:txBody>
        </p:sp>
      </p:grpSp>
      <p:pic>
        <p:nvPicPr>
          <p:cNvPr id="118" name="Imagen 11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907880" y="1983146"/>
            <a:ext cx="837198" cy="808218"/>
          </a:xfrm>
          <a:prstGeom prst="rect">
            <a:avLst/>
          </a:prstGeom>
        </p:spPr>
      </p:pic>
    </p:spTree>
    <p:extLst>
      <p:ext uri="{BB962C8B-B14F-4D97-AF65-F5344CB8AC3E}">
        <p14:creationId xmlns:p14="http://schemas.microsoft.com/office/powerpoint/2010/main" val="279525917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ángulo 21"/>
          <p:cNvSpPr/>
          <p:nvPr/>
        </p:nvSpPr>
        <p:spPr>
          <a:xfrm>
            <a:off x="0" y="0"/>
            <a:ext cx="9144000" cy="775223"/>
          </a:xfrm>
          <a:prstGeom prst="rect">
            <a:avLst/>
          </a:prstGeom>
          <a:solidFill>
            <a:srgbClr val="65015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18" name="Rectángulo 17"/>
          <p:cNvSpPr/>
          <p:nvPr/>
        </p:nvSpPr>
        <p:spPr>
          <a:xfrm>
            <a:off x="1977648" y="1542213"/>
            <a:ext cx="6949504" cy="832933"/>
          </a:xfrm>
          <a:prstGeom prst="rect">
            <a:avLst/>
          </a:prstGeom>
          <a:solidFill>
            <a:srgbClr val="500B4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19" name="Rectángulo 18"/>
          <p:cNvSpPr/>
          <p:nvPr/>
        </p:nvSpPr>
        <p:spPr>
          <a:xfrm>
            <a:off x="1977648" y="2368171"/>
            <a:ext cx="6949504" cy="881080"/>
          </a:xfrm>
          <a:prstGeom prst="rect">
            <a:avLst/>
          </a:prstGeom>
          <a:solidFill>
            <a:srgbClr val="65015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20" name="Rectángulo 19"/>
          <p:cNvSpPr/>
          <p:nvPr/>
        </p:nvSpPr>
        <p:spPr>
          <a:xfrm>
            <a:off x="1977648" y="3249252"/>
            <a:ext cx="6949504" cy="703776"/>
          </a:xfrm>
          <a:prstGeom prst="rect">
            <a:avLst/>
          </a:prstGeom>
          <a:solidFill>
            <a:srgbClr val="94165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solidFill>
                <a:srgbClr val="941651"/>
              </a:solidFill>
            </a:endParaRPr>
          </a:p>
        </p:txBody>
      </p:sp>
      <p:sp>
        <p:nvSpPr>
          <p:cNvPr id="6" name="CuadroTexto 5"/>
          <p:cNvSpPr txBox="1"/>
          <p:nvPr/>
        </p:nvSpPr>
        <p:spPr>
          <a:xfrm>
            <a:off x="3042427" y="1649660"/>
            <a:ext cx="4979774" cy="646331"/>
          </a:xfrm>
          <a:prstGeom prst="rect">
            <a:avLst/>
          </a:prstGeom>
          <a:noFill/>
        </p:spPr>
        <p:txBody>
          <a:bodyPr wrap="square" rtlCol="0">
            <a:spAutoFit/>
          </a:bodyPr>
          <a:lstStyle/>
          <a:p>
            <a:pPr algn="ctr"/>
            <a:r>
              <a:rPr lang="es-CO" sz="1800" b="1" cap="small" dirty="0">
                <a:solidFill>
                  <a:srgbClr val="FFD900"/>
                </a:solidFill>
                <a:latin typeface="Verdana" charset="0"/>
                <a:ea typeface="Verdana" charset="0"/>
                <a:cs typeface="Verdana" charset="0"/>
              </a:rPr>
              <a:t>Garantizar  el derecho que posibilita otros derechos</a:t>
            </a:r>
          </a:p>
        </p:txBody>
      </p:sp>
      <p:sp>
        <p:nvSpPr>
          <p:cNvPr id="7" name="CuadroTexto 6"/>
          <p:cNvSpPr txBox="1"/>
          <p:nvPr/>
        </p:nvSpPr>
        <p:spPr>
          <a:xfrm>
            <a:off x="3491345" y="3332354"/>
            <a:ext cx="5114195" cy="523220"/>
          </a:xfrm>
          <a:prstGeom prst="rect">
            <a:avLst/>
          </a:prstGeom>
          <a:noFill/>
        </p:spPr>
        <p:txBody>
          <a:bodyPr wrap="square" rtlCol="0">
            <a:spAutoFit/>
          </a:bodyPr>
          <a:lstStyle/>
          <a:p>
            <a:pPr algn="ctr"/>
            <a:r>
              <a:rPr lang="es-CO" sz="1400" dirty="0">
                <a:solidFill>
                  <a:schemeClr val="bg1"/>
                </a:solidFill>
                <a:latin typeface="Tahoma" charset="0"/>
                <a:ea typeface="Tahoma" charset="0"/>
                <a:cs typeface="Tahoma" charset="0"/>
              </a:rPr>
              <a:t>Información publica: toda información que un sujeto obligado genere, obtenga, adquiera, o controle.</a:t>
            </a:r>
          </a:p>
        </p:txBody>
      </p:sp>
      <p:sp>
        <p:nvSpPr>
          <p:cNvPr id="9" name="Rectángulo 8"/>
          <p:cNvSpPr/>
          <p:nvPr/>
        </p:nvSpPr>
        <p:spPr>
          <a:xfrm>
            <a:off x="36428" y="172878"/>
            <a:ext cx="8378377" cy="430887"/>
          </a:xfrm>
          <a:prstGeom prst="rect">
            <a:avLst/>
          </a:prstGeom>
        </p:spPr>
        <p:txBody>
          <a:bodyPr wrap="square">
            <a:spAutoFit/>
          </a:bodyPr>
          <a:lstStyle/>
          <a:p>
            <a:pPr lvl="0"/>
            <a:r>
              <a:rPr lang="es-ES_tradnl" sz="2200" b="1" dirty="0">
                <a:solidFill>
                  <a:schemeClr val="bg1"/>
                </a:solidFill>
                <a:latin typeface="Verdana" charset="0"/>
                <a:ea typeface="Verdana" charset="0"/>
                <a:cs typeface="Verdana" charset="0"/>
              </a:rPr>
              <a:t>Transparencia y Acceso a la Información Pública</a:t>
            </a:r>
          </a:p>
        </p:txBody>
      </p:sp>
      <p:sp>
        <p:nvSpPr>
          <p:cNvPr id="2" name="Rectángulo 1"/>
          <p:cNvSpPr/>
          <p:nvPr/>
        </p:nvSpPr>
        <p:spPr>
          <a:xfrm>
            <a:off x="3193366" y="2434872"/>
            <a:ext cx="1615577" cy="707886"/>
          </a:xfrm>
          <a:prstGeom prst="rect">
            <a:avLst/>
          </a:prstGeom>
        </p:spPr>
        <p:txBody>
          <a:bodyPr wrap="square">
            <a:spAutoFit/>
          </a:bodyPr>
          <a:lstStyle/>
          <a:p>
            <a:r>
              <a:rPr lang="es-CO" sz="2000" b="1" cap="small" dirty="0" smtClean="0">
                <a:solidFill>
                  <a:schemeClr val="accent4">
                    <a:lumMod val="20000"/>
                    <a:lumOff val="80000"/>
                  </a:schemeClr>
                </a:solidFill>
                <a:latin typeface="Verdana" charset="0"/>
                <a:ea typeface="Verdana" charset="0"/>
                <a:cs typeface="Verdana" charset="0"/>
              </a:rPr>
              <a:t>¿Porqué</a:t>
            </a:r>
            <a:r>
              <a:rPr lang="es-CO" sz="2000" b="1" dirty="0" smtClean="0">
                <a:solidFill>
                  <a:schemeClr val="accent4">
                    <a:lumMod val="20000"/>
                    <a:lumOff val="80000"/>
                  </a:schemeClr>
                </a:solidFill>
                <a:latin typeface="Verdana" charset="0"/>
                <a:ea typeface="Verdana" charset="0"/>
                <a:cs typeface="Verdana" charset="0"/>
              </a:rPr>
              <a:t>? </a:t>
            </a:r>
            <a:r>
              <a:rPr lang="es-CO" sz="2000" b="1" dirty="0">
                <a:solidFill>
                  <a:schemeClr val="accent4">
                    <a:lumMod val="20000"/>
                    <a:lumOff val="80000"/>
                  </a:schemeClr>
                </a:solidFill>
                <a:latin typeface="Verdana" charset="0"/>
                <a:ea typeface="Verdana" charset="0"/>
                <a:cs typeface="Verdana" charset="0"/>
              </a:rPr>
              <a:t>¿</a:t>
            </a:r>
            <a:r>
              <a:rPr lang="es-CO" sz="2000" b="1" cap="small" dirty="0">
                <a:solidFill>
                  <a:schemeClr val="accent4">
                    <a:lumMod val="20000"/>
                    <a:lumOff val="80000"/>
                  </a:schemeClr>
                </a:solidFill>
                <a:latin typeface="Verdana" charset="0"/>
                <a:ea typeface="Verdana" charset="0"/>
                <a:cs typeface="Verdana" charset="0"/>
              </a:rPr>
              <a:t>Como?</a:t>
            </a:r>
            <a:endParaRPr lang="es-ES" sz="2000" b="1" dirty="0">
              <a:solidFill>
                <a:schemeClr val="accent4">
                  <a:lumMod val="20000"/>
                  <a:lumOff val="80000"/>
                </a:schemeClr>
              </a:solidFill>
              <a:latin typeface="Verdana" charset="0"/>
              <a:ea typeface="Verdana" charset="0"/>
              <a:cs typeface="Verdana" charset="0"/>
            </a:endParaRPr>
          </a:p>
        </p:txBody>
      </p:sp>
      <p:sp>
        <p:nvSpPr>
          <p:cNvPr id="5" name="Rectángulo 4"/>
          <p:cNvSpPr/>
          <p:nvPr/>
        </p:nvSpPr>
        <p:spPr>
          <a:xfrm>
            <a:off x="4689168" y="2419483"/>
            <a:ext cx="4105916" cy="738664"/>
          </a:xfrm>
          <a:prstGeom prst="rect">
            <a:avLst/>
          </a:prstGeom>
        </p:spPr>
        <p:txBody>
          <a:bodyPr wrap="square">
            <a:spAutoFit/>
          </a:bodyPr>
          <a:lstStyle/>
          <a:p>
            <a:r>
              <a:rPr lang="es-CO" sz="1400" b="1" dirty="0">
                <a:solidFill>
                  <a:schemeClr val="bg1"/>
                </a:solidFill>
                <a:latin typeface="Tahoma" charset="0"/>
                <a:ea typeface="Tahoma" charset="0"/>
                <a:cs typeface="Tahoma" charset="0"/>
              </a:rPr>
              <a:t>+ confianza + uso + legitimidad </a:t>
            </a:r>
            <a:endParaRPr lang="es-CO" sz="2800" b="1" cap="small" dirty="0">
              <a:solidFill>
                <a:schemeClr val="bg1"/>
              </a:solidFill>
              <a:latin typeface="Tahoma" charset="0"/>
              <a:ea typeface="Tahoma" charset="0"/>
              <a:cs typeface="Tahoma" charset="0"/>
            </a:endParaRPr>
          </a:p>
          <a:p>
            <a:r>
              <a:rPr lang="es-CO" sz="1400" dirty="0">
                <a:solidFill>
                  <a:schemeClr val="bg1"/>
                </a:solidFill>
                <a:latin typeface="Tahoma" charset="0"/>
                <a:ea typeface="Tahoma" charset="0"/>
                <a:cs typeface="Tahoma" charset="0"/>
              </a:rPr>
              <a:t>Publicando información útil y pertinente (activa)</a:t>
            </a:r>
          </a:p>
          <a:p>
            <a:r>
              <a:rPr lang="es-CO" sz="1400" dirty="0">
                <a:solidFill>
                  <a:schemeClr val="bg1"/>
                </a:solidFill>
                <a:latin typeface="Tahoma" charset="0"/>
                <a:ea typeface="Tahoma" charset="0"/>
                <a:cs typeface="Tahoma" charset="0"/>
              </a:rPr>
              <a:t>y entregándosela cuando sea solicitada (pasiva)</a:t>
            </a:r>
          </a:p>
        </p:txBody>
      </p:sp>
      <p:grpSp>
        <p:nvGrpSpPr>
          <p:cNvPr id="14" name="Agrupar 13"/>
          <p:cNvGrpSpPr/>
          <p:nvPr/>
        </p:nvGrpSpPr>
        <p:grpSpPr>
          <a:xfrm>
            <a:off x="-2929" y="4794231"/>
            <a:ext cx="9144000" cy="938435"/>
            <a:chOff x="0" y="4776564"/>
            <a:chExt cx="9144000" cy="938435"/>
          </a:xfrm>
        </p:grpSpPr>
        <p:sp>
          <p:nvSpPr>
            <p:cNvPr id="15" name="Rectángulo 14"/>
            <p:cNvSpPr/>
            <p:nvPr/>
          </p:nvSpPr>
          <p:spPr>
            <a:xfrm>
              <a:off x="0" y="5067300"/>
              <a:ext cx="9144000" cy="6476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pic>
          <p:nvPicPr>
            <p:cNvPr id="16" name="5 Imagen"/>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4776564"/>
              <a:ext cx="9144000" cy="565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7" name="Imagen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435600" y="5208588"/>
              <a:ext cx="3240088" cy="415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pic>
        <p:nvPicPr>
          <p:cNvPr id="3" name="Imagen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5986" y="1351754"/>
            <a:ext cx="2896441" cy="2896441"/>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40488859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 name="Rectángulo 76"/>
          <p:cNvSpPr/>
          <p:nvPr/>
        </p:nvSpPr>
        <p:spPr>
          <a:xfrm>
            <a:off x="455274" y="1134673"/>
            <a:ext cx="4959722" cy="2452236"/>
          </a:xfrm>
          <a:prstGeom prst="rect">
            <a:avLst/>
          </a:prstGeom>
          <a:solidFill>
            <a:srgbClr val="650159">
              <a:alpha val="6784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24" name="Rectángulo 23"/>
          <p:cNvSpPr/>
          <p:nvPr/>
        </p:nvSpPr>
        <p:spPr>
          <a:xfrm>
            <a:off x="0" y="0"/>
            <a:ext cx="9144000" cy="788845"/>
          </a:xfrm>
          <a:prstGeom prst="rect">
            <a:avLst/>
          </a:prstGeom>
          <a:solidFill>
            <a:srgbClr val="65015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pic>
        <p:nvPicPr>
          <p:cNvPr id="31" name="Imagen 30" descr="ic4.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185158" y="938309"/>
            <a:ext cx="1071075" cy="1071075"/>
          </a:xfrm>
          <a:prstGeom prst="rect">
            <a:avLst/>
          </a:prstGeom>
          <a:effectLst>
            <a:outerShdw blurRad="50800" dist="50800" dir="5400000" sx="17000" sy="17000" algn="ctr" rotWithShape="0">
              <a:srgbClr val="000000">
                <a:alpha val="43137"/>
              </a:srgbClr>
            </a:outerShdw>
          </a:effectLst>
        </p:spPr>
      </p:pic>
      <p:sp>
        <p:nvSpPr>
          <p:cNvPr id="58" name="Rectángulo 57"/>
          <p:cNvSpPr/>
          <p:nvPr/>
        </p:nvSpPr>
        <p:spPr>
          <a:xfrm>
            <a:off x="7741777" y="8784650"/>
            <a:ext cx="354584" cy="308418"/>
          </a:xfrm>
          <a:prstGeom prst="rect">
            <a:avLst/>
          </a:prstGeom>
        </p:spPr>
        <p:txBody>
          <a:bodyPr wrap="none">
            <a:spAutoFit/>
          </a:bodyPr>
          <a:lstStyle/>
          <a:p>
            <a:r>
              <a:rPr lang="sk-SK" dirty="0">
                <a:solidFill>
                  <a:srgbClr val="000000"/>
                </a:solidFill>
                <a:latin typeface="Times" charset="0"/>
              </a:rPr>
              <a:t> </a:t>
            </a:r>
            <a:r>
              <a:rPr lang="sk-SK" dirty="0"/>
              <a:t>   </a:t>
            </a:r>
            <a:endParaRPr lang="es-ES_tradnl" dirty="0"/>
          </a:p>
        </p:txBody>
      </p:sp>
      <p:sp>
        <p:nvSpPr>
          <p:cNvPr id="67" name="CuadroTexto 66"/>
          <p:cNvSpPr txBox="1"/>
          <p:nvPr/>
        </p:nvSpPr>
        <p:spPr>
          <a:xfrm>
            <a:off x="1298239" y="1247171"/>
            <a:ext cx="1658223" cy="461665"/>
          </a:xfrm>
          <a:prstGeom prst="rect">
            <a:avLst/>
          </a:prstGeom>
          <a:noFill/>
        </p:spPr>
        <p:txBody>
          <a:bodyPr wrap="square" rtlCol="0">
            <a:spAutoFit/>
          </a:bodyPr>
          <a:lstStyle/>
          <a:p>
            <a:r>
              <a:rPr lang="es-CO" sz="2400" b="1" dirty="0">
                <a:solidFill>
                  <a:schemeClr val="bg1"/>
                </a:solidFill>
              </a:rPr>
              <a:t>BIG DATA </a:t>
            </a:r>
          </a:p>
        </p:txBody>
      </p:sp>
      <p:sp>
        <p:nvSpPr>
          <p:cNvPr id="78" name="Rectángulo 77"/>
          <p:cNvSpPr/>
          <p:nvPr/>
        </p:nvSpPr>
        <p:spPr>
          <a:xfrm>
            <a:off x="2089716" y="1796147"/>
            <a:ext cx="5156211" cy="3003897"/>
          </a:xfrm>
          <a:prstGeom prst="rect">
            <a:avLst/>
          </a:prstGeom>
          <a:solidFill>
            <a:srgbClr val="941651">
              <a:alpha val="6784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79" name="Rectángulo 78"/>
          <p:cNvSpPr/>
          <p:nvPr/>
        </p:nvSpPr>
        <p:spPr>
          <a:xfrm>
            <a:off x="3799427" y="1134673"/>
            <a:ext cx="4959722" cy="2458049"/>
          </a:xfrm>
          <a:prstGeom prst="rect">
            <a:avLst/>
          </a:prstGeom>
          <a:solidFill>
            <a:srgbClr val="641158">
              <a:alpha val="6784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grpSp>
        <p:nvGrpSpPr>
          <p:cNvPr id="80" name="Agrupar 79"/>
          <p:cNvGrpSpPr/>
          <p:nvPr/>
        </p:nvGrpSpPr>
        <p:grpSpPr>
          <a:xfrm>
            <a:off x="7997500" y="1015216"/>
            <a:ext cx="905177" cy="905177"/>
            <a:chOff x="9094764" y="1111734"/>
            <a:chExt cx="2603734" cy="2603734"/>
          </a:xfrm>
        </p:grpSpPr>
        <p:sp>
          <p:nvSpPr>
            <p:cNvPr id="81" name="Elipse 80"/>
            <p:cNvSpPr/>
            <p:nvPr/>
          </p:nvSpPr>
          <p:spPr>
            <a:xfrm>
              <a:off x="9094764" y="1111734"/>
              <a:ext cx="2603734" cy="2603734"/>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solidFill>
                  <a:srgbClr val="7030A0"/>
                </a:solidFill>
              </a:endParaRPr>
            </a:p>
          </p:txBody>
        </p:sp>
        <p:sp>
          <p:nvSpPr>
            <p:cNvPr id="82" name="Elipse 81"/>
            <p:cNvSpPr/>
            <p:nvPr/>
          </p:nvSpPr>
          <p:spPr>
            <a:xfrm>
              <a:off x="9267236" y="1280161"/>
              <a:ext cx="2258792" cy="2258792"/>
            </a:xfrm>
            <a:prstGeom prst="ellipse">
              <a:avLst/>
            </a:prstGeom>
            <a:solidFill>
              <a:srgbClr val="35A0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solidFill>
                  <a:srgbClr val="7030A0"/>
                </a:solidFill>
              </a:endParaRPr>
            </a:p>
          </p:txBody>
        </p:sp>
        <p:pic>
          <p:nvPicPr>
            <p:cNvPr id="83" name="Imagen 82"/>
            <p:cNvPicPr>
              <a:picLocks noChangeAspect="1"/>
            </p:cNvPicPr>
            <p:nvPr/>
          </p:nvPicPr>
          <p:blipFill>
            <a:blip r:embed="rId4"/>
            <a:stretch>
              <a:fillRect/>
            </a:stretch>
          </p:blipFill>
          <p:spPr>
            <a:xfrm>
              <a:off x="9467019" y="1513853"/>
              <a:ext cx="1863998" cy="1497855"/>
            </a:xfrm>
            <a:prstGeom prst="rect">
              <a:avLst/>
            </a:prstGeom>
          </p:spPr>
        </p:pic>
      </p:grpSp>
      <p:grpSp>
        <p:nvGrpSpPr>
          <p:cNvPr id="84" name="Agrupar 83"/>
          <p:cNvGrpSpPr/>
          <p:nvPr/>
        </p:nvGrpSpPr>
        <p:grpSpPr>
          <a:xfrm>
            <a:off x="2214702" y="3751214"/>
            <a:ext cx="905177" cy="905177"/>
            <a:chOff x="2299492" y="1095041"/>
            <a:chExt cx="905177" cy="905177"/>
          </a:xfrm>
        </p:grpSpPr>
        <p:sp>
          <p:nvSpPr>
            <p:cNvPr id="85" name="Elipse 84"/>
            <p:cNvSpPr/>
            <p:nvPr/>
          </p:nvSpPr>
          <p:spPr>
            <a:xfrm>
              <a:off x="2299492" y="1095041"/>
              <a:ext cx="905177" cy="905177"/>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solidFill>
                  <a:srgbClr val="7030A0"/>
                </a:solidFill>
              </a:endParaRPr>
            </a:p>
          </p:txBody>
        </p:sp>
        <p:sp>
          <p:nvSpPr>
            <p:cNvPr id="86" name="Elipse 85"/>
            <p:cNvSpPr/>
            <p:nvPr/>
          </p:nvSpPr>
          <p:spPr>
            <a:xfrm>
              <a:off x="2359451" y="1153594"/>
              <a:ext cx="785259" cy="785259"/>
            </a:xfrm>
            <a:prstGeom prst="ellipse">
              <a:avLst/>
            </a:prstGeom>
            <a:solidFill>
              <a:srgbClr val="35A0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solidFill>
                  <a:srgbClr val="7030A0"/>
                </a:solidFill>
              </a:endParaRPr>
            </a:p>
          </p:txBody>
        </p:sp>
        <p:pic>
          <p:nvPicPr>
            <p:cNvPr id="87" name="Imagen 86"/>
            <p:cNvPicPr>
              <a:picLocks noChangeAspect="1"/>
            </p:cNvPicPr>
            <p:nvPr/>
          </p:nvPicPr>
          <p:blipFill>
            <a:blip r:embed="rId5"/>
            <a:stretch>
              <a:fillRect/>
            </a:stretch>
          </p:blipFill>
          <p:spPr>
            <a:xfrm>
              <a:off x="2506163" y="1326982"/>
              <a:ext cx="482549" cy="419608"/>
            </a:xfrm>
            <a:prstGeom prst="rect">
              <a:avLst/>
            </a:prstGeom>
          </p:spPr>
        </p:pic>
      </p:grpSp>
      <p:sp>
        <p:nvSpPr>
          <p:cNvPr id="88" name="CuadroTexto 87"/>
          <p:cNvSpPr txBox="1"/>
          <p:nvPr/>
        </p:nvSpPr>
        <p:spPr>
          <a:xfrm>
            <a:off x="595773" y="1936687"/>
            <a:ext cx="1564343" cy="1200329"/>
          </a:xfrm>
          <a:prstGeom prst="rect">
            <a:avLst/>
          </a:prstGeom>
          <a:noFill/>
        </p:spPr>
        <p:txBody>
          <a:bodyPr wrap="square" rtlCol="0">
            <a:spAutoFit/>
          </a:bodyPr>
          <a:lstStyle/>
          <a:p>
            <a:endParaRPr lang="es-CO" sz="1200" dirty="0">
              <a:solidFill>
                <a:schemeClr val="bg1"/>
              </a:solidFill>
              <a:latin typeface="Tahoma" charset="0"/>
              <a:ea typeface="Tahoma" charset="0"/>
              <a:cs typeface="Tahoma" charset="0"/>
            </a:endParaRPr>
          </a:p>
          <a:p>
            <a:r>
              <a:rPr lang="es-CO" sz="1200" dirty="0">
                <a:solidFill>
                  <a:schemeClr val="bg1"/>
                </a:solidFill>
                <a:latin typeface="Tahoma" charset="0"/>
                <a:ea typeface="Tahoma" charset="0"/>
                <a:cs typeface="Tahoma" charset="0"/>
              </a:rPr>
              <a:t>1.Datos no públicos de composición química de fertilizantes e insumos</a:t>
            </a:r>
          </a:p>
        </p:txBody>
      </p:sp>
      <p:sp>
        <p:nvSpPr>
          <p:cNvPr id="89" name="CuadroTexto 88"/>
          <p:cNvSpPr txBox="1"/>
          <p:nvPr/>
        </p:nvSpPr>
        <p:spPr>
          <a:xfrm>
            <a:off x="2220317" y="2095968"/>
            <a:ext cx="1663855" cy="1200329"/>
          </a:xfrm>
          <a:prstGeom prst="rect">
            <a:avLst/>
          </a:prstGeom>
          <a:noFill/>
        </p:spPr>
        <p:txBody>
          <a:bodyPr wrap="square" rtlCol="0">
            <a:spAutoFit/>
          </a:bodyPr>
          <a:lstStyle/>
          <a:p>
            <a:r>
              <a:rPr lang="es-CO" sz="1200" dirty="0">
                <a:solidFill>
                  <a:schemeClr val="bg1"/>
                </a:solidFill>
                <a:latin typeface="Tahoma" charset="0"/>
                <a:ea typeface="Tahoma" charset="0"/>
                <a:cs typeface="Tahoma" charset="0"/>
              </a:rPr>
              <a:t>3. Conjuntos de datos de investigaciones científicas, sociales u otras fuentes no gubernamentales sobre agro</a:t>
            </a:r>
          </a:p>
        </p:txBody>
      </p:sp>
      <p:sp>
        <p:nvSpPr>
          <p:cNvPr id="90" name="CuadroTexto 89"/>
          <p:cNvSpPr txBox="1"/>
          <p:nvPr/>
        </p:nvSpPr>
        <p:spPr>
          <a:xfrm>
            <a:off x="3982870" y="1857004"/>
            <a:ext cx="1410338" cy="1569660"/>
          </a:xfrm>
          <a:prstGeom prst="rect">
            <a:avLst/>
          </a:prstGeom>
          <a:noFill/>
        </p:spPr>
        <p:txBody>
          <a:bodyPr wrap="square" rtlCol="0">
            <a:spAutoFit/>
          </a:bodyPr>
          <a:lstStyle/>
          <a:p>
            <a:endParaRPr lang="es-CO" sz="1200" dirty="0">
              <a:solidFill>
                <a:schemeClr val="bg1"/>
              </a:solidFill>
              <a:latin typeface="Tahoma" charset="0"/>
              <a:ea typeface="Tahoma" charset="0"/>
              <a:cs typeface="Tahoma" charset="0"/>
            </a:endParaRPr>
          </a:p>
          <a:p>
            <a:r>
              <a:rPr lang="es-CO" sz="1200" dirty="0">
                <a:solidFill>
                  <a:schemeClr val="bg1"/>
                </a:solidFill>
                <a:latin typeface="Tahoma" charset="0"/>
                <a:ea typeface="Tahoma" charset="0"/>
                <a:cs typeface="Tahoma" charset="0"/>
              </a:rPr>
              <a:t>6.Datos no públicos (clima, censo agrario, patentes, importaciones y exportaciones de agro)</a:t>
            </a:r>
          </a:p>
        </p:txBody>
      </p:sp>
      <p:sp>
        <p:nvSpPr>
          <p:cNvPr id="91" name="CuadroTexto 90"/>
          <p:cNvSpPr txBox="1"/>
          <p:nvPr/>
        </p:nvSpPr>
        <p:spPr>
          <a:xfrm>
            <a:off x="5642747" y="1931802"/>
            <a:ext cx="1379947" cy="1200329"/>
          </a:xfrm>
          <a:prstGeom prst="rect">
            <a:avLst/>
          </a:prstGeom>
          <a:noFill/>
        </p:spPr>
        <p:txBody>
          <a:bodyPr wrap="square" rtlCol="0">
            <a:spAutoFit/>
          </a:bodyPr>
          <a:lstStyle/>
          <a:p>
            <a:pPr algn="ctr"/>
            <a:endParaRPr lang="es-CO" sz="1200" dirty="0">
              <a:solidFill>
                <a:schemeClr val="bg1"/>
              </a:solidFill>
              <a:latin typeface="Tahoma" charset="0"/>
              <a:ea typeface="Tahoma" charset="0"/>
              <a:cs typeface="Tahoma" charset="0"/>
            </a:endParaRPr>
          </a:p>
          <a:p>
            <a:pPr algn="ctr"/>
            <a:r>
              <a:rPr lang="es-CO" sz="1200" dirty="0">
                <a:solidFill>
                  <a:schemeClr val="bg1"/>
                </a:solidFill>
                <a:latin typeface="Tahoma" charset="0"/>
                <a:ea typeface="Tahoma" charset="0"/>
                <a:cs typeface="Tahoma" charset="0"/>
              </a:rPr>
              <a:t>4. Datos públicos del Estado, geolocalización, ciudades, departamentos</a:t>
            </a:r>
          </a:p>
        </p:txBody>
      </p:sp>
      <p:sp>
        <p:nvSpPr>
          <p:cNvPr id="92" name="CuadroTexto 91"/>
          <p:cNvSpPr txBox="1"/>
          <p:nvPr/>
        </p:nvSpPr>
        <p:spPr>
          <a:xfrm>
            <a:off x="7378913" y="1894646"/>
            <a:ext cx="1293846" cy="1200329"/>
          </a:xfrm>
          <a:prstGeom prst="rect">
            <a:avLst/>
          </a:prstGeom>
          <a:noFill/>
        </p:spPr>
        <p:txBody>
          <a:bodyPr wrap="square" rtlCol="0">
            <a:spAutoFit/>
          </a:bodyPr>
          <a:lstStyle/>
          <a:p>
            <a:pPr algn="r"/>
            <a:endParaRPr lang="es-CO" sz="1200" dirty="0">
              <a:solidFill>
                <a:schemeClr val="bg1"/>
              </a:solidFill>
              <a:latin typeface="Tahoma" charset="0"/>
              <a:ea typeface="Tahoma" charset="0"/>
              <a:cs typeface="Tahoma" charset="0"/>
            </a:endParaRPr>
          </a:p>
          <a:p>
            <a:pPr algn="r"/>
            <a:r>
              <a:rPr lang="es-CO" sz="1200" dirty="0">
                <a:solidFill>
                  <a:schemeClr val="bg1"/>
                </a:solidFill>
                <a:latin typeface="Tahoma" charset="0"/>
                <a:ea typeface="Tahoma" charset="0"/>
                <a:cs typeface="Tahoma" charset="0"/>
              </a:rPr>
              <a:t>2. Presupuestos participativos, mesas de concertación productiva</a:t>
            </a:r>
          </a:p>
        </p:txBody>
      </p:sp>
      <p:sp>
        <p:nvSpPr>
          <p:cNvPr id="93" name="CuadroTexto 92"/>
          <p:cNvSpPr txBox="1"/>
          <p:nvPr/>
        </p:nvSpPr>
        <p:spPr>
          <a:xfrm>
            <a:off x="5009297" y="1271408"/>
            <a:ext cx="3383439" cy="430887"/>
          </a:xfrm>
          <a:prstGeom prst="rect">
            <a:avLst/>
          </a:prstGeom>
          <a:noFill/>
        </p:spPr>
        <p:txBody>
          <a:bodyPr wrap="square" rtlCol="0">
            <a:spAutoFit/>
          </a:bodyPr>
          <a:lstStyle/>
          <a:p>
            <a:pPr algn="ctr"/>
            <a:r>
              <a:rPr lang="es-CO" sz="2200" b="1" dirty="0">
                <a:solidFill>
                  <a:schemeClr val="bg1"/>
                </a:solidFill>
              </a:rPr>
              <a:t>GOBIERNO ABIERTO</a:t>
            </a:r>
          </a:p>
        </p:txBody>
      </p:sp>
      <p:sp>
        <p:nvSpPr>
          <p:cNvPr id="94" name="CuadroTexto 93"/>
          <p:cNvSpPr txBox="1"/>
          <p:nvPr/>
        </p:nvSpPr>
        <p:spPr>
          <a:xfrm>
            <a:off x="3187867" y="3765215"/>
            <a:ext cx="2139013" cy="830997"/>
          </a:xfrm>
          <a:prstGeom prst="rect">
            <a:avLst/>
          </a:prstGeom>
          <a:noFill/>
        </p:spPr>
        <p:txBody>
          <a:bodyPr wrap="square" rtlCol="0">
            <a:spAutoFit/>
          </a:bodyPr>
          <a:lstStyle/>
          <a:p>
            <a:r>
              <a:rPr lang="es-CO" sz="2400" b="1" dirty="0">
                <a:solidFill>
                  <a:schemeClr val="bg1"/>
                </a:solidFill>
              </a:rPr>
              <a:t>DATOS ABIERTOS</a:t>
            </a:r>
          </a:p>
        </p:txBody>
      </p:sp>
      <p:sp>
        <p:nvSpPr>
          <p:cNvPr id="95" name="CuadroTexto 94"/>
          <p:cNvSpPr txBox="1"/>
          <p:nvPr/>
        </p:nvSpPr>
        <p:spPr>
          <a:xfrm>
            <a:off x="5052840" y="3684883"/>
            <a:ext cx="2203234" cy="830997"/>
          </a:xfrm>
          <a:prstGeom prst="rect">
            <a:avLst/>
          </a:prstGeom>
          <a:noFill/>
        </p:spPr>
        <p:txBody>
          <a:bodyPr wrap="square" rtlCol="0">
            <a:spAutoFit/>
          </a:bodyPr>
          <a:lstStyle/>
          <a:p>
            <a:endParaRPr lang="es-CO" sz="1200" dirty="0">
              <a:solidFill>
                <a:schemeClr val="bg1"/>
              </a:solidFill>
              <a:latin typeface="Tahoma" charset="0"/>
              <a:ea typeface="Tahoma" charset="0"/>
              <a:cs typeface="Tahoma" charset="0"/>
            </a:endParaRPr>
          </a:p>
          <a:p>
            <a:r>
              <a:rPr lang="es-CO" sz="1200" dirty="0">
                <a:solidFill>
                  <a:schemeClr val="bg1"/>
                </a:solidFill>
                <a:latin typeface="Tahoma" charset="0"/>
                <a:ea typeface="Tahoma" charset="0"/>
                <a:cs typeface="Tahoma" charset="0"/>
              </a:rPr>
              <a:t>5. Datos públicos sobre patentes, importaciones y exportaciones de agro </a:t>
            </a:r>
          </a:p>
        </p:txBody>
      </p:sp>
      <p:grpSp>
        <p:nvGrpSpPr>
          <p:cNvPr id="96" name="Agrupar 95"/>
          <p:cNvGrpSpPr/>
          <p:nvPr/>
        </p:nvGrpSpPr>
        <p:grpSpPr>
          <a:xfrm>
            <a:off x="-2929" y="4794231"/>
            <a:ext cx="9144000" cy="938435"/>
            <a:chOff x="0" y="4776564"/>
            <a:chExt cx="9144000" cy="938435"/>
          </a:xfrm>
        </p:grpSpPr>
        <p:sp>
          <p:nvSpPr>
            <p:cNvPr id="97" name="Rectángulo 96"/>
            <p:cNvSpPr/>
            <p:nvPr/>
          </p:nvSpPr>
          <p:spPr>
            <a:xfrm>
              <a:off x="0" y="5067300"/>
              <a:ext cx="9144000" cy="6476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pic>
          <p:nvPicPr>
            <p:cNvPr id="98" name="5 Imagen"/>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0" y="4776564"/>
              <a:ext cx="9144000" cy="565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9" name="Imagen 5"/>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5435600" y="5208588"/>
              <a:ext cx="3240088" cy="415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2" name="CuadroTexto 1"/>
          <p:cNvSpPr txBox="1"/>
          <p:nvPr/>
        </p:nvSpPr>
        <p:spPr>
          <a:xfrm>
            <a:off x="199290" y="250383"/>
            <a:ext cx="7779694" cy="369332"/>
          </a:xfrm>
          <a:prstGeom prst="rect">
            <a:avLst/>
          </a:prstGeom>
          <a:noFill/>
        </p:spPr>
        <p:txBody>
          <a:bodyPr wrap="none" rtlCol="0">
            <a:spAutoFit/>
          </a:bodyPr>
          <a:lstStyle/>
          <a:p>
            <a:r>
              <a:rPr lang="es-ES_tradnl" sz="1800" b="1" dirty="0" err="1">
                <a:solidFill>
                  <a:schemeClr val="bg1"/>
                </a:solidFill>
                <a:latin typeface="Verdana" charset="0"/>
                <a:ea typeface="Verdana" charset="0"/>
                <a:cs typeface="Verdana" charset="0"/>
              </a:rPr>
              <a:t>Relaci</a:t>
            </a:r>
            <a:r>
              <a:rPr lang="es-ES" sz="1800" b="1" dirty="0" err="1">
                <a:solidFill>
                  <a:schemeClr val="bg1"/>
                </a:solidFill>
                <a:latin typeface="Verdana" charset="0"/>
                <a:ea typeface="Verdana" charset="0"/>
                <a:cs typeface="Verdana" charset="0"/>
              </a:rPr>
              <a:t>ón</a:t>
            </a:r>
            <a:r>
              <a:rPr lang="es-ES" sz="1800" b="1" dirty="0">
                <a:solidFill>
                  <a:schemeClr val="bg1"/>
                </a:solidFill>
                <a:latin typeface="Verdana" charset="0"/>
                <a:ea typeface="Verdana" charset="0"/>
                <a:cs typeface="Verdana" charset="0"/>
              </a:rPr>
              <a:t> entre Gobierno Abierto, Big Data y Datos Abiertos</a:t>
            </a:r>
            <a:endParaRPr lang="es-ES_tradnl" sz="1800" b="1" dirty="0">
              <a:solidFill>
                <a:schemeClr val="bg1"/>
              </a:solidFill>
              <a:latin typeface="Verdana" charset="0"/>
              <a:ea typeface="Verdana" charset="0"/>
              <a:cs typeface="Verdana" charset="0"/>
            </a:endParaRPr>
          </a:p>
        </p:txBody>
      </p:sp>
    </p:spTree>
    <p:extLst>
      <p:ext uri="{BB962C8B-B14F-4D97-AF65-F5344CB8AC3E}">
        <p14:creationId xmlns:p14="http://schemas.microsoft.com/office/powerpoint/2010/main" val="23174411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ángulo 11"/>
          <p:cNvSpPr/>
          <p:nvPr/>
        </p:nvSpPr>
        <p:spPr>
          <a:xfrm>
            <a:off x="0" y="0"/>
            <a:ext cx="9144000" cy="775223"/>
          </a:xfrm>
          <a:prstGeom prst="rect">
            <a:avLst/>
          </a:prstGeom>
          <a:solidFill>
            <a:srgbClr val="65015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5" name="CuadroTexto 4"/>
          <p:cNvSpPr txBox="1"/>
          <p:nvPr/>
        </p:nvSpPr>
        <p:spPr>
          <a:xfrm>
            <a:off x="126850" y="181151"/>
            <a:ext cx="7093914" cy="830997"/>
          </a:xfrm>
          <a:prstGeom prst="rect">
            <a:avLst/>
          </a:prstGeom>
          <a:noFill/>
        </p:spPr>
        <p:txBody>
          <a:bodyPr wrap="square" rtlCol="0">
            <a:spAutoFit/>
          </a:bodyPr>
          <a:lstStyle/>
          <a:p>
            <a:r>
              <a:rPr lang="es-ES" sz="2400" b="1" dirty="0">
                <a:solidFill>
                  <a:schemeClr val="bg1"/>
                </a:solidFill>
                <a:latin typeface="Verdana" charset="0"/>
                <a:ea typeface="Verdana" charset="0"/>
                <a:cs typeface="Verdana" charset="0"/>
              </a:rPr>
              <a:t>¿Qué son los Datos Abiertos?</a:t>
            </a:r>
          </a:p>
          <a:p>
            <a:endParaRPr lang="es-ES_tradnl" sz="2400" b="1" dirty="0">
              <a:solidFill>
                <a:schemeClr val="bg1"/>
              </a:solidFill>
              <a:latin typeface="Verdana" charset="0"/>
              <a:ea typeface="Verdana" charset="0"/>
              <a:cs typeface="Verdana" charset="0"/>
            </a:endParaRPr>
          </a:p>
        </p:txBody>
      </p:sp>
      <p:sp>
        <p:nvSpPr>
          <p:cNvPr id="2" name="Rectángulo 1"/>
          <p:cNvSpPr/>
          <p:nvPr/>
        </p:nvSpPr>
        <p:spPr>
          <a:xfrm>
            <a:off x="243872" y="1689158"/>
            <a:ext cx="1371988" cy="2521350"/>
          </a:xfrm>
          <a:prstGeom prst="rect">
            <a:avLst/>
          </a:prstGeom>
          <a:solidFill>
            <a:srgbClr val="6501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b="1" dirty="0">
              <a:latin typeface="Agency FB" panose="020B0503020202020204" pitchFamily="34" charset="0"/>
              <a:ea typeface="MingLiU-ExtB" panose="02020500000000000000" pitchFamily="18" charset="-120"/>
            </a:endParaRPr>
          </a:p>
          <a:p>
            <a:pPr algn="ctr"/>
            <a:endParaRPr lang="es-CO" b="1" dirty="0">
              <a:latin typeface="Agency FB" panose="020B0503020202020204" pitchFamily="34" charset="0"/>
              <a:ea typeface="MingLiU-ExtB" panose="02020500000000000000" pitchFamily="18" charset="-120"/>
            </a:endParaRPr>
          </a:p>
          <a:p>
            <a:pPr algn="ctr"/>
            <a:endParaRPr lang="es-CO" b="1" dirty="0">
              <a:latin typeface="Agency FB" panose="020B0503020202020204" pitchFamily="34" charset="0"/>
              <a:ea typeface="MingLiU-ExtB" panose="02020500000000000000" pitchFamily="18" charset="-120"/>
            </a:endParaRPr>
          </a:p>
          <a:p>
            <a:pPr algn="ctr"/>
            <a:endParaRPr lang="es-CO" b="1" dirty="0">
              <a:latin typeface="Agency FB" panose="020B0503020202020204" pitchFamily="34" charset="0"/>
              <a:ea typeface="MingLiU-ExtB" panose="02020500000000000000" pitchFamily="18" charset="-120"/>
            </a:endParaRPr>
          </a:p>
        </p:txBody>
      </p:sp>
      <p:pic>
        <p:nvPicPr>
          <p:cNvPr id="8" name="Imagen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0970" y="1806030"/>
            <a:ext cx="977790" cy="1032592"/>
          </a:xfrm>
          <a:prstGeom prst="rect">
            <a:avLst/>
          </a:prstGeom>
        </p:spPr>
      </p:pic>
      <p:grpSp>
        <p:nvGrpSpPr>
          <p:cNvPr id="6" name="Agrupar 5"/>
          <p:cNvGrpSpPr/>
          <p:nvPr/>
        </p:nvGrpSpPr>
        <p:grpSpPr>
          <a:xfrm>
            <a:off x="0" y="4778369"/>
            <a:ext cx="9144000" cy="938435"/>
            <a:chOff x="0" y="4776564"/>
            <a:chExt cx="9144000" cy="938435"/>
          </a:xfrm>
        </p:grpSpPr>
        <p:sp>
          <p:nvSpPr>
            <p:cNvPr id="9" name="Rectángulo 8"/>
            <p:cNvSpPr/>
            <p:nvPr/>
          </p:nvSpPr>
          <p:spPr>
            <a:xfrm>
              <a:off x="0" y="5067300"/>
              <a:ext cx="9144000" cy="6476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pic>
          <p:nvPicPr>
            <p:cNvPr id="10" name="5 Imagen"/>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4776564"/>
              <a:ext cx="9144000" cy="565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 name="Imagen 5"/>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435600" y="5208588"/>
              <a:ext cx="3240088" cy="415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pic>
        <p:nvPicPr>
          <p:cNvPr id="14" name="Imagen 1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flipH="1">
            <a:off x="4683878" y="1255670"/>
            <a:ext cx="1202989" cy="1137251"/>
          </a:xfrm>
          <a:prstGeom prst="rect">
            <a:avLst/>
          </a:prstGeom>
        </p:spPr>
      </p:pic>
      <p:pic>
        <p:nvPicPr>
          <p:cNvPr id="15" name="Imagen 1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569917" y="1494933"/>
            <a:ext cx="541537" cy="883709"/>
          </a:xfrm>
          <a:prstGeom prst="rect">
            <a:avLst/>
          </a:prstGeom>
        </p:spPr>
      </p:pic>
      <p:grpSp>
        <p:nvGrpSpPr>
          <p:cNvPr id="27" name="Agrupar 26"/>
          <p:cNvGrpSpPr/>
          <p:nvPr/>
        </p:nvGrpSpPr>
        <p:grpSpPr>
          <a:xfrm>
            <a:off x="6397844" y="2077901"/>
            <a:ext cx="1402365" cy="1301044"/>
            <a:chOff x="8697817" y="1801378"/>
            <a:chExt cx="1840476" cy="1707502"/>
          </a:xfrm>
        </p:grpSpPr>
        <p:pic>
          <p:nvPicPr>
            <p:cNvPr id="16" name="Imagen 1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697817" y="1801378"/>
              <a:ext cx="1035116" cy="1658712"/>
            </a:xfrm>
            <a:prstGeom prst="rect">
              <a:avLst/>
            </a:prstGeom>
          </p:spPr>
        </p:pic>
        <p:pic>
          <p:nvPicPr>
            <p:cNvPr id="17" name="Imagen 16"/>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321312" y="1850168"/>
              <a:ext cx="1216981" cy="1658712"/>
            </a:xfrm>
            <a:prstGeom prst="rect">
              <a:avLst/>
            </a:prstGeom>
          </p:spPr>
        </p:pic>
      </p:grpSp>
      <p:sp>
        <p:nvSpPr>
          <p:cNvPr id="4" name="Rectángulo 3"/>
          <p:cNvSpPr/>
          <p:nvPr/>
        </p:nvSpPr>
        <p:spPr>
          <a:xfrm>
            <a:off x="225896" y="2792695"/>
            <a:ext cx="1407939" cy="1107996"/>
          </a:xfrm>
          <a:prstGeom prst="rect">
            <a:avLst/>
          </a:prstGeom>
        </p:spPr>
        <p:txBody>
          <a:bodyPr wrap="square">
            <a:spAutoFit/>
          </a:bodyPr>
          <a:lstStyle/>
          <a:p>
            <a:pPr algn="ctr"/>
            <a:r>
              <a:rPr lang="es-CO" sz="1100" b="1" dirty="0">
                <a:solidFill>
                  <a:srgbClr val="FED65D"/>
                </a:solidFill>
                <a:latin typeface="Verdana" charset="0"/>
                <a:ea typeface="Verdana" charset="0"/>
                <a:cs typeface="Verdana" charset="0"/>
              </a:rPr>
              <a:t>DIVULGACIÓN PROACTIVA </a:t>
            </a:r>
            <a:r>
              <a:rPr lang="es-CO" sz="1100" b="1" dirty="0">
                <a:solidFill>
                  <a:schemeClr val="bg1"/>
                </a:solidFill>
                <a:latin typeface="Verdana" charset="0"/>
                <a:ea typeface="Verdana" charset="0"/>
                <a:cs typeface="Verdana" charset="0"/>
              </a:rPr>
              <a:t>DE INFORMACIÓN PÚBLICA</a:t>
            </a:r>
          </a:p>
          <a:p>
            <a:pPr algn="ctr"/>
            <a:endParaRPr lang="es-CO" sz="1100" b="1" dirty="0">
              <a:solidFill>
                <a:schemeClr val="bg1"/>
              </a:solidFill>
              <a:latin typeface="Verdana" charset="0"/>
              <a:ea typeface="Verdana" charset="0"/>
              <a:cs typeface="Verdana" charset="0"/>
            </a:endParaRPr>
          </a:p>
          <a:p>
            <a:pPr algn="ctr"/>
            <a:r>
              <a:rPr lang="es-CO" sz="1100" b="1" dirty="0">
                <a:solidFill>
                  <a:schemeClr val="bg1"/>
                </a:solidFill>
                <a:latin typeface="Verdana" charset="0"/>
                <a:ea typeface="Verdana" charset="0"/>
                <a:cs typeface="Verdana" charset="0"/>
              </a:rPr>
              <a:t>ACCESO </a:t>
            </a:r>
          </a:p>
        </p:txBody>
      </p:sp>
      <p:grpSp>
        <p:nvGrpSpPr>
          <p:cNvPr id="25" name="Agrupar 24"/>
          <p:cNvGrpSpPr/>
          <p:nvPr/>
        </p:nvGrpSpPr>
        <p:grpSpPr>
          <a:xfrm>
            <a:off x="1692253" y="2207836"/>
            <a:ext cx="1204378" cy="1953491"/>
            <a:chOff x="3993012" y="4378036"/>
            <a:chExt cx="1204378" cy="1953491"/>
          </a:xfrm>
        </p:grpSpPr>
        <p:sp>
          <p:nvSpPr>
            <p:cNvPr id="18" name="Rectángulo 17"/>
            <p:cNvSpPr/>
            <p:nvPr/>
          </p:nvSpPr>
          <p:spPr>
            <a:xfrm>
              <a:off x="4062286" y="4378036"/>
              <a:ext cx="1097581" cy="1953491"/>
            </a:xfrm>
            <a:prstGeom prst="rect">
              <a:avLst/>
            </a:prstGeom>
            <a:solidFill>
              <a:srgbClr val="6501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b="1" dirty="0">
                <a:latin typeface="Agency FB" panose="020B0503020202020204" pitchFamily="34" charset="0"/>
                <a:ea typeface="MingLiU-ExtB" panose="02020500000000000000" pitchFamily="18" charset="-120"/>
              </a:endParaRPr>
            </a:p>
            <a:p>
              <a:pPr algn="ctr"/>
              <a:endParaRPr lang="es-CO" b="1" dirty="0">
                <a:latin typeface="Agency FB" panose="020B0503020202020204" pitchFamily="34" charset="0"/>
                <a:ea typeface="MingLiU-ExtB" panose="02020500000000000000" pitchFamily="18" charset="-120"/>
              </a:endParaRPr>
            </a:p>
            <a:p>
              <a:pPr algn="ctr"/>
              <a:endParaRPr lang="es-CO" b="1" dirty="0">
                <a:latin typeface="Agency FB" panose="020B0503020202020204" pitchFamily="34" charset="0"/>
                <a:ea typeface="MingLiU-ExtB" panose="02020500000000000000" pitchFamily="18" charset="-120"/>
              </a:endParaRPr>
            </a:p>
            <a:p>
              <a:pPr algn="ctr"/>
              <a:endParaRPr lang="es-CO" b="1" dirty="0">
                <a:latin typeface="Agency FB" panose="020B0503020202020204" pitchFamily="34" charset="0"/>
                <a:ea typeface="MingLiU-ExtB" panose="02020500000000000000" pitchFamily="18" charset="-120"/>
              </a:endParaRPr>
            </a:p>
          </p:txBody>
        </p:sp>
        <p:sp>
          <p:nvSpPr>
            <p:cNvPr id="19" name="Rectángulo 18"/>
            <p:cNvSpPr/>
            <p:nvPr/>
          </p:nvSpPr>
          <p:spPr>
            <a:xfrm>
              <a:off x="3993012" y="5434465"/>
              <a:ext cx="1204378" cy="430887"/>
            </a:xfrm>
            <a:prstGeom prst="rect">
              <a:avLst/>
            </a:prstGeom>
          </p:spPr>
          <p:txBody>
            <a:bodyPr wrap="square">
              <a:spAutoFit/>
            </a:bodyPr>
            <a:lstStyle/>
            <a:p>
              <a:pPr algn="ctr"/>
              <a:r>
                <a:rPr lang="es-CO" sz="1100" b="1" dirty="0">
                  <a:solidFill>
                    <a:srgbClr val="FED65D"/>
                  </a:solidFill>
                  <a:latin typeface="Verdana" charset="0"/>
                  <a:ea typeface="Verdana" charset="0"/>
                  <a:cs typeface="Verdana" charset="0"/>
                </a:rPr>
                <a:t>DATOS </a:t>
              </a:r>
              <a:r>
                <a:rPr lang="es-CO" sz="1100" b="1" dirty="0">
                  <a:solidFill>
                    <a:schemeClr val="bg1"/>
                  </a:solidFill>
                  <a:latin typeface="Verdana" charset="0"/>
                  <a:ea typeface="Verdana" charset="0"/>
                  <a:cs typeface="Verdana" charset="0"/>
                </a:rPr>
                <a:t>PRIMARIOS</a:t>
              </a:r>
            </a:p>
          </p:txBody>
        </p:sp>
        <p:sp>
          <p:nvSpPr>
            <p:cNvPr id="22" name="Elipse 21"/>
            <p:cNvSpPr/>
            <p:nvPr/>
          </p:nvSpPr>
          <p:spPr>
            <a:xfrm>
              <a:off x="4233006" y="4611096"/>
              <a:ext cx="766930" cy="766930"/>
            </a:xfrm>
            <a:prstGeom prst="ellipse">
              <a:avLst/>
            </a:prstGeom>
            <a:solidFill>
              <a:srgbClr val="9416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pic>
          <p:nvPicPr>
            <p:cNvPr id="23" name="Imagen 22"/>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155728" y="4616575"/>
              <a:ext cx="921485" cy="729816"/>
            </a:xfrm>
            <a:prstGeom prst="rect">
              <a:avLst/>
            </a:prstGeom>
          </p:spPr>
        </p:pic>
      </p:grpSp>
      <p:cxnSp>
        <p:nvCxnSpPr>
          <p:cNvPr id="35" name="Conector recto 34"/>
          <p:cNvCxnSpPr/>
          <p:nvPr/>
        </p:nvCxnSpPr>
        <p:spPr>
          <a:xfrm>
            <a:off x="3436324" y="3352137"/>
            <a:ext cx="920724" cy="0"/>
          </a:xfrm>
          <a:prstGeom prst="line">
            <a:avLst/>
          </a:prstGeom>
          <a:ln w="22225">
            <a:solidFill>
              <a:srgbClr val="FFC000"/>
            </a:solidFill>
          </a:ln>
        </p:spPr>
        <p:style>
          <a:lnRef idx="1">
            <a:schemeClr val="accent1"/>
          </a:lnRef>
          <a:fillRef idx="0">
            <a:schemeClr val="accent1"/>
          </a:fillRef>
          <a:effectRef idx="0">
            <a:schemeClr val="accent1"/>
          </a:effectRef>
          <a:fontRef idx="minor">
            <a:schemeClr val="tx1"/>
          </a:fontRef>
        </p:style>
      </p:cxnSp>
      <p:sp>
        <p:nvSpPr>
          <p:cNvPr id="55" name="Rectángulo 54"/>
          <p:cNvSpPr/>
          <p:nvPr/>
        </p:nvSpPr>
        <p:spPr>
          <a:xfrm>
            <a:off x="4759762" y="2326794"/>
            <a:ext cx="1486741" cy="215444"/>
          </a:xfrm>
          <a:prstGeom prst="rect">
            <a:avLst/>
          </a:prstGeom>
          <a:solidFill>
            <a:srgbClr val="941651"/>
          </a:solidFill>
        </p:spPr>
        <p:txBody>
          <a:bodyPr wrap="square">
            <a:spAutoFit/>
          </a:bodyPr>
          <a:lstStyle/>
          <a:p>
            <a:r>
              <a:rPr lang="es-ES" sz="800" b="1" dirty="0">
                <a:solidFill>
                  <a:schemeClr val="bg1"/>
                </a:solidFill>
                <a:latin typeface="Verdana" charset="0"/>
                <a:ea typeface="Verdana" charset="0"/>
                <a:cs typeface="Verdana" charset="0"/>
              </a:rPr>
              <a:t>Están bajo </a:t>
            </a:r>
            <a:r>
              <a:rPr lang="es-ES" sz="800" b="1">
                <a:solidFill>
                  <a:schemeClr val="bg1"/>
                </a:solidFill>
                <a:latin typeface="Verdana" charset="0"/>
                <a:ea typeface="Verdana" charset="0"/>
                <a:cs typeface="Verdana" charset="0"/>
              </a:rPr>
              <a:t>la custodia</a:t>
            </a:r>
            <a:endParaRPr lang="es-CO" sz="800" b="1" dirty="0">
              <a:solidFill>
                <a:schemeClr val="bg1"/>
              </a:solidFill>
              <a:latin typeface="Verdana" charset="0"/>
              <a:ea typeface="Verdana" charset="0"/>
              <a:cs typeface="Verdana" charset="0"/>
            </a:endParaRPr>
          </a:p>
        </p:txBody>
      </p:sp>
      <p:sp>
        <p:nvSpPr>
          <p:cNvPr id="56" name="Rectángulo 55"/>
          <p:cNvSpPr/>
          <p:nvPr/>
        </p:nvSpPr>
        <p:spPr>
          <a:xfrm>
            <a:off x="4762762" y="2567392"/>
            <a:ext cx="1708255" cy="215444"/>
          </a:xfrm>
          <a:prstGeom prst="rect">
            <a:avLst/>
          </a:prstGeom>
          <a:solidFill>
            <a:srgbClr val="500B47"/>
          </a:solidFill>
        </p:spPr>
        <p:txBody>
          <a:bodyPr wrap="square">
            <a:spAutoFit/>
          </a:bodyPr>
          <a:lstStyle/>
          <a:p>
            <a:r>
              <a:rPr lang="es-ES" sz="800" b="1" dirty="0">
                <a:solidFill>
                  <a:schemeClr val="bg1"/>
                </a:solidFill>
                <a:latin typeface="Verdana" charset="0"/>
                <a:ea typeface="Verdana" charset="0"/>
                <a:cs typeface="Verdana" charset="0"/>
              </a:rPr>
              <a:t>De las </a:t>
            </a:r>
            <a:r>
              <a:rPr lang="es-ES" sz="800" b="1">
                <a:solidFill>
                  <a:schemeClr val="bg1"/>
                </a:solidFill>
                <a:latin typeface="Verdana" charset="0"/>
                <a:ea typeface="Verdana" charset="0"/>
                <a:cs typeface="Verdana" charset="0"/>
              </a:rPr>
              <a:t>entidades públicas</a:t>
            </a:r>
            <a:endParaRPr lang="es-CO" sz="800" b="1" dirty="0">
              <a:solidFill>
                <a:schemeClr val="bg1"/>
              </a:solidFill>
              <a:latin typeface="Verdana" charset="0"/>
              <a:ea typeface="Verdana" charset="0"/>
              <a:cs typeface="Verdana" charset="0"/>
            </a:endParaRPr>
          </a:p>
        </p:txBody>
      </p:sp>
      <p:sp>
        <p:nvSpPr>
          <p:cNvPr id="57" name="Rectángulo 56"/>
          <p:cNvSpPr/>
          <p:nvPr/>
        </p:nvSpPr>
        <p:spPr>
          <a:xfrm>
            <a:off x="6226983" y="3285897"/>
            <a:ext cx="1605808" cy="461665"/>
          </a:xfrm>
          <a:prstGeom prst="rect">
            <a:avLst/>
          </a:prstGeom>
          <a:solidFill>
            <a:srgbClr val="941651"/>
          </a:solidFill>
        </p:spPr>
        <p:txBody>
          <a:bodyPr wrap="square">
            <a:spAutoFit/>
          </a:bodyPr>
          <a:lstStyle/>
          <a:p>
            <a:r>
              <a:rPr lang="es-ES" sz="800" dirty="0">
                <a:solidFill>
                  <a:schemeClr val="bg1"/>
                </a:solidFill>
                <a:latin typeface="Tahoma" charset="0"/>
                <a:ea typeface="Tahoma" charset="0"/>
                <a:cs typeface="Tahoma" charset="0"/>
              </a:rPr>
              <a:t>Son puestos a disposición de cualquier ciudadano, de forma libre y </a:t>
            </a:r>
            <a:r>
              <a:rPr lang="es-ES" sz="800">
                <a:solidFill>
                  <a:schemeClr val="bg1"/>
                </a:solidFill>
                <a:latin typeface="Tahoma" charset="0"/>
                <a:ea typeface="Tahoma" charset="0"/>
                <a:cs typeface="Tahoma" charset="0"/>
              </a:rPr>
              <a:t>sin restricciones</a:t>
            </a:r>
            <a:endParaRPr lang="es-CO" sz="800" dirty="0">
              <a:solidFill>
                <a:schemeClr val="bg1"/>
              </a:solidFill>
              <a:latin typeface="Tahoma" charset="0"/>
              <a:ea typeface="Tahoma" charset="0"/>
              <a:cs typeface="Tahoma" charset="0"/>
            </a:endParaRPr>
          </a:p>
        </p:txBody>
      </p:sp>
      <p:sp>
        <p:nvSpPr>
          <p:cNvPr id="64" name="Rectángulo 63"/>
          <p:cNvSpPr/>
          <p:nvPr/>
        </p:nvSpPr>
        <p:spPr>
          <a:xfrm>
            <a:off x="3705432" y="5436989"/>
            <a:ext cx="1000479" cy="215444"/>
          </a:xfrm>
          <a:prstGeom prst="rect">
            <a:avLst/>
          </a:prstGeom>
          <a:noFill/>
        </p:spPr>
        <p:txBody>
          <a:bodyPr wrap="square">
            <a:spAutoFit/>
          </a:bodyPr>
          <a:lstStyle/>
          <a:p>
            <a:r>
              <a:rPr lang="es-ES" sz="800" b="1">
                <a:solidFill>
                  <a:srgbClr val="500B47"/>
                </a:solidFill>
                <a:latin typeface="Verdana" charset="0"/>
                <a:ea typeface="Verdana" charset="0"/>
                <a:cs typeface="Verdana" charset="0"/>
              </a:rPr>
              <a:t>Reutilización</a:t>
            </a:r>
            <a:endParaRPr lang="es-CO" sz="800" b="1" dirty="0">
              <a:solidFill>
                <a:srgbClr val="500B47"/>
              </a:solidFill>
              <a:latin typeface="Verdana" charset="0"/>
              <a:ea typeface="Verdana" charset="0"/>
              <a:cs typeface="Verdana" charset="0"/>
            </a:endParaRPr>
          </a:p>
        </p:txBody>
      </p:sp>
      <p:grpSp>
        <p:nvGrpSpPr>
          <p:cNvPr id="85" name="Agrupar 84"/>
          <p:cNvGrpSpPr/>
          <p:nvPr/>
        </p:nvGrpSpPr>
        <p:grpSpPr>
          <a:xfrm>
            <a:off x="3364004" y="2392921"/>
            <a:ext cx="1176679" cy="1226100"/>
            <a:chOff x="3555263" y="2450906"/>
            <a:chExt cx="1176679" cy="1226100"/>
          </a:xfrm>
        </p:grpSpPr>
        <p:grpSp>
          <p:nvGrpSpPr>
            <p:cNvPr id="59" name="Agrupar 58"/>
            <p:cNvGrpSpPr/>
            <p:nvPr/>
          </p:nvGrpSpPr>
          <p:grpSpPr>
            <a:xfrm>
              <a:off x="3555263" y="2450906"/>
              <a:ext cx="1176679" cy="1186810"/>
              <a:chOff x="3364072" y="1343788"/>
              <a:chExt cx="1176679" cy="1186810"/>
            </a:xfrm>
          </p:grpSpPr>
          <p:sp>
            <p:nvSpPr>
              <p:cNvPr id="29" name="Rectángulo 28"/>
              <p:cNvSpPr/>
              <p:nvPr/>
            </p:nvSpPr>
            <p:spPr>
              <a:xfrm>
                <a:off x="3364072" y="1529969"/>
                <a:ext cx="1176679" cy="384721"/>
              </a:xfrm>
              <a:prstGeom prst="rect">
                <a:avLst/>
              </a:prstGeom>
            </p:spPr>
            <p:txBody>
              <a:bodyPr wrap="square">
                <a:spAutoFit/>
              </a:bodyPr>
              <a:lstStyle/>
              <a:p>
                <a:r>
                  <a:rPr lang="es-CO" sz="800" b="1" dirty="0">
                    <a:solidFill>
                      <a:srgbClr val="800070"/>
                    </a:solidFill>
                    <a:latin typeface="Verdana" charset="0"/>
                    <a:ea typeface="Verdana" charset="0"/>
                    <a:cs typeface="Verdana" charset="0"/>
                  </a:rPr>
                  <a:t>FORMATOS</a:t>
                </a:r>
              </a:p>
              <a:p>
                <a:r>
                  <a:rPr lang="es-CO" sz="1100" b="1" dirty="0">
                    <a:solidFill>
                      <a:srgbClr val="650159"/>
                    </a:solidFill>
                    <a:latin typeface="Verdana" charset="0"/>
                    <a:ea typeface="Verdana" charset="0"/>
                    <a:cs typeface="Verdana" charset="0"/>
                  </a:rPr>
                  <a:t>EST</a:t>
                </a:r>
                <a:r>
                  <a:rPr lang="es-ES" sz="1100" b="1" dirty="0">
                    <a:solidFill>
                      <a:srgbClr val="650159"/>
                    </a:solidFill>
                    <a:latin typeface="Verdana" charset="0"/>
                    <a:ea typeface="Verdana" charset="0"/>
                    <a:cs typeface="Verdana" charset="0"/>
                  </a:rPr>
                  <a:t>ÁNDAR</a:t>
                </a:r>
                <a:r>
                  <a:rPr lang="es-CO" sz="1100" b="1" dirty="0">
                    <a:solidFill>
                      <a:schemeClr val="bg1"/>
                    </a:solidFill>
                    <a:latin typeface="Verdana" charset="0"/>
                    <a:ea typeface="Verdana" charset="0"/>
                    <a:cs typeface="Verdana" charset="0"/>
                  </a:rPr>
                  <a:t>S</a:t>
                </a:r>
              </a:p>
            </p:txBody>
          </p:sp>
          <p:sp>
            <p:nvSpPr>
              <p:cNvPr id="31" name="Rectángulo 30"/>
              <p:cNvSpPr/>
              <p:nvPr/>
            </p:nvSpPr>
            <p:spPr>
              <a:xfrm>
                <a:off x="3441719" y="1914690"/>
                <a:ext cx="919969" cy="200055"/>
              </a:xfrm>
              <a:prstGeom prst="rect">
                <a:avLst/>
              </a:prstGeom>
              <a:solidFill>
                <a:srgbClr val="941651"/>
              </a:solidFill>
            </p:spPr>
            <p:txBody>
              <a:bodyPr wrap="square">
                <a:spAutoFit/>
              </a:bodyPr>
              <a:lstStyle/>
              <a:p>
                <a:r>
                  <a:rPr lang="es-ES" sz="700" b="1" dirty="0">
                    <a:solidFill>
                      <a:schemeClr val="bg1"/>
                    </a:solidFill>
                    <a:latin typeface="Verdana" charset="0"/>
                    <a:ea typeface="Verdana" charset="0"/>
                    <a:cs typeface="Verdana" charset="0"/>
                  </a:rPr>
                  <a:t>FACILITANDO</a:t>
                </a:r>
                <a:r>
                  <a:rPr lang="es-CO" sz="700" b="1" dirty="0">
                    <a:solidFill>
                      <a:schemeClr val="bg1"/>
                    </a:solidFill>
                    <a:latin typeface="Verdana" charset="0"/>
                    <a:ea typeface="Verdana" charset="0"/>
                    <a:cs typeface="Verdana" charset="0"/>
                  </a:rPr>
                  <a:t>:</a:t>
                </a:r>
              </a:p>
            </p:txBody>
          </p:sp>
          <p:sp>
            <p:nvSpPr>
              <p:cNvPr id="32" name="Rectángulo 31"/>
              <p:cNvSpPr/>
              <p:nvPr/>
            </p:nvSpPr>
            <p:spPr>
              <a:xfrm>
                <a:off x="3557584" y="2099234"/>
                <a:ext cx="908921" cy="215444"/>
              </a:xfrm>
              <a:prstGeom prst="rect">
                <a:avLst/>
              </a:prstGeom>
              <a:noFill/>
            </p:spPr>
            <p:txBody>
              <a:bodyPr wrap="square">
                <a:spAutoFit/>
              </a:bodyPr>
              <a:lstStyle/>
              <a:p>
                <a:r>
                  <a:rPr lang="es-ES" sz="800" b="1">
                    <a:solidFill>
                      <a:srgbClr val="500B47"/>
                    </a:solidFill>
                    <a:latin typeface="Verdana" charset="0"/>
                    <a:ea typeface="Verdana" charset="0"/>
                    <a:cs typeface="Verdana" charset="0"/>
                  </a:rPr>
                  <a:t>Su acceso</a:t>
                </a:r>
                <a:endParaRPr lang="es-CO" sz="800" b="1" dirty="0">
                  <a:solidFill>
                    <a:srgbClr val="500B47"/>
                  </a:solidFill>
                  <a:latin typeface="Verdana" charset="0"/>
                  <a:ea typeface="Verdana" charset="0"/>
                  <a:cs typeface="Verdana" charset="0"/>
                </a:endParaRPr>
              </a:p>
            </p:txBody>
          </p:sp>
          <p:sp>
            <p:nvSpPr>
              <p:cNvPr id="33" name="Rectángulo 32"/>
              <p:cNvSpPr/>
              <p:nvPr/>
            </p:nvSpPr>
            <p:spPr>
              <a:xfrm>
                <a:off x="3536248" y="2315154"/>
                <a:ext cx="1000479" cy="215444"/>
              </a:xfrm>
              <a:prstGeom prst="rect">
                <a:avLst/>
              </a:prstGeom>
              <a:noFill/>
            </p:spPr>
            <p:txBody>
              <a:bodyPr wrap="square">
                <a:spAutoFit/>
              </a:bodyPr>
              <a:lstStyle/>
              <a:p>
                <a:r>
                  <a:rPr lang="es-ES" sz="800" b="1">
                    <a:solidFill>
                      <a:srgbClr val="500B47"/>
                    </a:solidFill>
                    <a:latin typeface="Verdana" charset="0"/>
                    <a:ea typeface="Verdana" charset="0"/>
                    <a:cs typeface="Verdana" charset="0"/>
                  </a:rPr>
                  <a:t>Reutilización</a:t>
                </a:r>
                <a:endParaRPr lang="es-CO" sz="800" b="1" dirty="0">
                  <a:solidFill>
                    <a:srgbClr val="500B47"/>
                  </a:solidFill>
                  <a:latin typeface="Verdana" charset="0"/>
                  <a:ea typeface="Verdana" charset="0"/>
                  <a:cs typeface="Verdana" charset="0"/>
                </a:endParaRPr>
              </a:p>
            </p:txBody>
          </p:sp>
          <p:grpSp>
            <p:nvGrpSpPr>
              <p:cNvPr id="40" name="Agrupar 39"/>
              <p:cNvGrpSpPr/>
              <p:nvPr/>
            </p:nvGrpSpPr>
            <p:grpSpPr>
              <a:xfrm>
                <a:off x="4118221" y="1343788"/>
                <a:ext cx="310896" cy="320040"/>
                <a:chOff x="3785616" y="4279392"/>
                <a:chExt cx="310896" cy="320040"/>
              </a:xfrm>
            </p:grpSpPr>
            <p:sp>
              <p:nvSpPr>
                <p:cNvPr id="36" name="Elipse 35"/>
                <p:cNvSpPr/>
                <p:nvPr/>
              </p:nvSpPr>
              <p:spPr>
                <a:xfrm rot="20136597">
                  <a:off x="3813048" y="4279392"/>
                  <a:ext cx="283464" cy="283464"/>
                </a:xfrm>
                <a:prstGeom prst="ellipse">
                  <a:avLst/>
                </a:prstGeom>
                <a:solidFill>
                  <a:srgbClr val="6501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37" name="Triángulo 36"/>
                <p:cNvSpPr/>
                <p:nvPr/>
              </p:nvSpPr>
              <p:spPr>
                <a:xfrm rot="20136597">
                  <a:off x="3785616" y="4472690"/>
                  <a:ext cx="146304" cy="126742"/>
                </a:xfrm>
                <a:prstGeom prst="triangle">
                  <a:avLst/>
                </a:prstGeom>
                <a:solidFill>
                  <a:srgbClr val="6501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grpSp>
          <p:grpSp>
            <p:nvGrpSpPr>
              <p:cNvPr id="50" name="Agrupar 49"/>
              <p:cNvGrpSpPr/>
              <p:nvPr/>
            </p:nvGrpSpPr>
            <p:grpSpPr>
              <a:xfrm>
                <a:off x="4197311" y="1413685"/>
                <a:ext cx="165997" cy="133657"/>
                <a:chOff x="4655127" y="1040426"/>
                <a:chExt cx="396072" cy="318909"/>
              </a:xfrm>
              <a:solidFill>
                <a:srgbClr val="FED65D"/>
              </a:solidFill>
            </p:grpSpPr>
            <p:grpSp>
              <p:nvGrpSpPr>
                <p:cNvPr id="43" name="Agrupar 42"/>
                <p:cNvGrpSpPr/>
                <p:nvPr/>
              </p:nvGrpSpPr>
              <p:grpSpPr>
                <a:xfrm>
                  <a:off x="4655127" y="1040426"/>
                  <a:ext cx="396072" cy="88456"/>
                  <a:chOff x="4655127" y="1040426"/>
                  <a:chExt cx="396072" cy="88456"/>
                </a:xfrm>
                <a:grpFill/>
              </p:grpSpPr>
              <p:sp>
                <p:nvSpPr>
                  <p:cNvPr id="41" name="Rectángulo redondeado 40"/>
                  <p:cNvSpPr/>
                  <p:nvPr/>
                </p:nvSpPr>
                <p:spPr>
                  <a:xfrm>
                    <a:off x="4765338" y="1040426"/>
                    <a:ext cx="285861" cy="86526"/>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42" name="Rectángulo redondeado 41"/>
                  <p:cNvSpPr/>
                  <p:nvPr/>
                </p:nvSpPr>
                <p:spPr>
                  <a:xfrm>
                    <a:off x="4655127" y="1040426"/>
                    <a:ext cx="78044" cy="88456"/>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grpSp>
            <p:grpSp>
              <p:nvGrpSpPr>
                <p:cNvPr id="44" name="Agrupar 43"/>
                <p:cNvGrpSpPr/>
                <p:nvPr/>
              </p:nvGrpSpPr>
              <p:grpSpPr>
                <a:xfrm>
                  <a:off x="4655127" y="1151151"/>
                  <a:ext cx="396072" cy="88456"/>
                  <a:chOff x="4655127" y="1040426"/>
                  <a:chExt cx="396072" cy="88456"/>
                </a:xfrm>
                <a:grpFill/>
              </p:grpSpPr>
              <p:sp>
                <p:nvSpPr>
                  <p:cNvPr id="45" name="Rectángulo redondeado 44"/>
                  <p:cNvSpPr/>
                  <p:nvPr/>
                </p:nvSpPr>
                <p:spPr>
                  <a:xfrm>
                    <a:off x="4765338" y="1040426"/>
                    <a:ext cx="285861" cy="86526"/>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46" name="Rectángulo redondeado 45"/>
                  <p:cNvSpPr/>
                  <p:nvPr/>
                </p:nvSpPr>
                <p:spPr>
                  <a:xfrm>
                    <a:off x="4655127" y="1040426"/>
                    <a:ext cx="78044" cy="88456"/>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grpSp>
            <p:grpSp>
              <p:nvGrpSpPr>
                <p:cNvPr id="47" name="Agrupar 46"/>
                <p:cNvGrpSpPr/>
                <p:nvPr/>
              </p:nvGrpSpPr>
              <p:grpSpPr>
                <a:xfrm>
                  <a:off x="4655127" y="1270879"/>
                  <a:ext cx="396072" cy="88456"/>
                  <a:chOff x="4655127" y="1040426"/>
                  <a:chExt cx="396072" cy="88456"/>
                </a:xfrm>
                <a:grpFill/>
              </p:grpSpPr>
              <p:sp>
                <p:nvSpPr>
                  <p:cNvPr id="48" name="Rectángulo redondeado 47"/>
                  <p:cNvSpPr/>
                  <p:nvPr/>
                </p:nvSpPr>
                <p:spPr>
                  <a:xfrm>
                    <a:off x="4765338" y="1040426"/>
                    <a:ext cx="285861" cy="86526"/>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49" name="Rectángulo redondeado 48"/>
                  <p:cNvSpPr/>
                  <p:nvPr/>
                </p:nvSpPr>
                <p:spPr>
                  <a:xfrm>
                    <a:off x="4655127" y="1040426"/>
                    <a:ext cx="78044" cy="88456"/>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grpSp>
          </p:grpSp>
          <p:grpSp>
            <p:nvGrpSpPr>
              <p:cNvPr id="54" name="Agrupar 53"/>
              <p:cNvGrpSpPr/>
              <p:nvPr/>
            </p:nvGrpSpPr>
            <p:grpSpPr>
              <a:xfrm>
                <a:off x="3411490" y="2087620"/>
                <a:ext cx="217398" cy="214208"/>
                <a:chOff x="4812746" y="4005107"/>
                <a:chExt cx="234270" cy="230832"/>
              </a:xfrm>
            </p:grpSpPr>
            <p:sp>
              <p:nvSpPr>
                <p:cNvPr id="39" name="Elipse 38"/>
                <p:cNvSpPr/>
                <p:nvPr/>
              </p:nvSpPr>
              <p:spPr>
                <a:xfrm>
                  <a:off x="4872136" y="4047905"/>
                  <a:ext cx="174880" cy="174880"/>
                </a:xfrm>
                <a:prstGeom prst="ellipse">
                  <a:avLst/>
                </a:prstGeom>
                <a:solidFill>
                  <a:srgbClr val="6501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53" name="Rectángulo 52"/>
                <p:cNvSpPr/>
                <p:nvPr/>
              </p:nvSpPr>
              <p:spPr>
                <a:xfrm>
                  <a:off x="4812746" y="4005107"/>
                  <a:ext cx="190006" cy="230832"/>
                </a:xfrm>
                <a:prstGeom prst="rect">
                  <a:avLst/>
                </a:prstGeom>
              </p:spPr>
              <p:txBody>
                <a:bodyPr wrap="square">
                  <a:spAutoFit/>
                </a:bodyPr>
                <a:lstStyle/>
                <a:p>
                  <a:r>
                    <a:rPr lang="es-ES" sz="900" b="1" dirty="0">
                      <a:solidFill>
                        <a:schemeClr val="bg1">
                          <a:lumMod val="95000"/>
                        </a:schemeClr>
                      </a:solidFill>
                      <a:latin typeface="Verdana" charset="0"/>
                      <a:ea typeface="Verdana" charset="0"/>
                      <a:cs typeface="Verdana" charset="0"/>
                    </a:rPr>
                    <a:t>+</a:t>
                  </a:r>
                  <a:endParaRPr lang="es-CO" sz="900" b="1" dirty="0">
                    <a:solidFill>
                      <a:schemeClr val="bg1">
                        <a:lumMod val="95000"/>
                      </a:schemeClr>
                    </a:solidFill>
                    <a:latin typeface="Verdana" charset="0"/>
                    <a:ea typeface="Verdana" charset="0"/>
                    <a:cs typeface="Verdana" charset="0"/>
                  </a:endParaRPr>
                </a:p>
              </p:txBody>
            </p:sp>
          </p:grpSp>
        </p:grpSp>
        <p:pic>
          <p:nvPicPr>
            <p:cNvPr id="81" name="Imagen 80"/>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606585" y="3371172"/>
              <a:ext cx="241708" cy="305834"/>
            </a:xfrm>
            <a:prstGeom prst="rect">
              <a:avLst/>
            </a:prstGeom>
          </p:spPr>
        </p:pic>
      </p:grpSp>
      <p:grpSp>
        <p:nvGrpSpPr>
          <p:cNvPr id="83" name="Agrupar 82"/>
          <p:cNvGrpSpPr/>
          <p:nvPr/>
        </p:nvGrpSpPr>
        <p:grpSpPr>
          <a:xfrm>
            <a:off x="6848472" y="1824180"/>
            <a:ext cx="419634" cy="366154"/>
            <a:chOff x="4246553" y="4430416"/>
            <a:chExt cx="419634" cy="366154"/>
          </a:xfrm>
        </p:grpSpPr>
        <p:grpSp>
          <p:nvGrpSpPr>
            <p:cNvPr id="65" name="Agrupar 64"/>
            <p:cNvGrpSpPr/>
            <p:nvPr/>
          </p:nvGrpSpPr>
          <p:grpSpPr>
            <a:xfrm>
              <a:off x="4289771" y="4476530"/>
              <a:ext cx="310896" cy="320040"/>
              <a:chOff x="3785616" y="4279392"/>
              <a:chExt cx="310896" cy="320040"/>
            </a:xfrm>
            <a:solidFill>
              <a:srgbClr val="FFC000"/>
            </a:solidFill>
          </p:grpSpPr>
          <p:sp>
            <p:nvSpPr>
              <p:cNvPr id="79" name="Elipse 78"/>
              <p:cNvSpPr/>
              <p:nvPr/>
            </p:nvSpPr>
            <p:spPr>
              <a:xfrm rot="20136597">
                <a:off x="3813048" y="4279392"/>
                <a:ext cx="283464" cy="2834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80" name="Triángulo 79"/>
              <p:cNvSpPr/>
              <p:nvPr/>
            </p:nvSpPr>
            <p:spPr>
              <a:xfrm rot="20136597">
                <a:off x="3785616" y="4472690"/>
                <a:ext cx="146304" cy="126742"/>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grpSp>
        <p:pic>
          <p:nvPicPr>
            <p:cNvPr id="82" name="Imagen 81"/>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4246553" y="4430416"/>
              <a:ext cx="419634" cy="364298"/>
            </a:xfrm>
            <a:prstGeom prst="rect">
              <a:avLst/>
            </a:prstGeom>
          </p:spPr>
        </p:pic>
      </p:grpSp>
      <p:sp>
        <p:nvSpPr>
          <p:cNvPr id="84" name="Rectángulo 83"/>
          <p:cNvSpPr/>
          <p:nvPr/>
        </p:nvSpPr>
        <p:spPr>
          <a:xfrm>
            <a:off x="7305967" y="1591724"/>
            <a:ext cx="1605808" cy="584775"/>
          </a:xfrm>
          <a:prstGeom prst="rect">
            <a:avLst/>
          </a:prstGeom>
          <a:solidFill>
            <a:srgbClr val="941651"/>
          </a:solidFill>
        </p:spPr>
        <p:txBody>
          <a:bodyPr wrap="square">
            <a:spAutoFit/>
          </a:bodyPr>
          <a:lstStyle/>
          <a:p>
            <a:r>
              <a:rPr lang="es-ES" sz="800" dirty="0">
                <a:solidFill>
                  <a:schemeClr val="bg1"/>
                </a:solidFill>
                <a:latin typeface="Tahoma" charset="0"/>
                <a:ea typeface="Tahoma" charset="0"/>
                <a:cs typeface="Tahoma" charset="0"/>
              </a:rPr>
              <a:t>Con el fin de que terceros puedan reutilizarlos y crear servicios derivados de los mismos.</a:t>
            </a:r>
            <a:endParaRPr lang="es-CO" sz="800" dirty="0">
              <a:solidFill>
                <a:schemeClr val="bg1"/>
              </a:solidFill>
              <a:latin typeface="Tahoma" charset="0"/>
              <a:ea typeface="Tahoma" charset="0"/>
              <a:cs typeface="Tahoma" charset="0"/>
            </a:endParaRPr>
          </a:p>
        </p:txBody>
      </p:sp>
      <p:cxnSp>
        <p:nvCxnSpPr>
          <p:cNvPr id="93" name="Conector angular 92"/>
          <p:cNvCxnSpPr>
            <a:endCxn id="31" idx="1"/>
          </p:cNvCxnSpPr>
          <p:nvPr/>
        </p:nvCxnSpPr>
        <p:spPr>
          <a:xfrm flipV="1">
            <a:off x="2857893" y="3063851"/>
            <a:ext cx="583758" cy="236745"/>
          </a:xfrm>
          <a:prstGeom prst="bentConnector3">
            <a:avLst/>
          </a:prstGeom>
          <a:ln>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8" name="Conector recto 97"/>
          <p:cNvCxnSpPr/>
          <p:nvPr/>
        </p:nvCxnSpPr>
        <p:spPr>
          <a:xfrm>
            <a:off x="4606486" y="2675114"/>
            <a:ext cx="0" cy="1171481"/>
          </a:xfrm>
          <a:prstGeom prst="line">
            <a:avLst/>
          </a:prstGeom>
          <a:ln>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0" name="Conector recto 99"/>
          <p:cNvCxnSpPr/>
          <p:nvPr/>
        </p:nvCxnSpPr>
        <p:spPr>
          <a:xfrm flipH="1">
            <a:off x="3934826" y="3845168"/>
            <a:ext cx="671660" cy="0"/>
          </a:xfrm>
          <a:prstGeom prst="line">
            <a:avLst/>
          </a:prstGeom>
          <a:ln>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2" name="Conector recto 101"/>
          <p:cNvCxnSpPr/>
          <p:nvPr/>
        </p:nvCxnSpPr>
        <p:spPr>
          <a:xfrm flipH="1">
            <a:off x="3934824" y="3603176"/>
            <a:ext cx="1" cy="243419"/>
          </a:xfrm>
          <a:prstGeom prst="line">
            <a:avLst/>
          </a:prstGeom>
          <a:ln>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5" name="Conector recto 104"/>
          <p:cNvCxnSpPr>
            <a:stCxn id="56" idx="1"/>
          </p:cNvCxnSpPr>
          <p:nvPr/>
        </p:nvCxnSpPr>
        <p:spPr>
          <a:xfrm flipH="1">
            <a:off x="4622093" y="2675114"/>
            <a:ext cx="140669" cy="0"/>
          </a:xfrm>
          <a:prstGeom prst="line">
            <a:avLst/>
          </a:prstGeom>
          <a:ln>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9" name="Conector recto 108"/>
          <p:cNvCxnSpPr/>
          <p:nvPr/>
        </p:nvCxnSpPr>
        <p:spPr>
          <a:xfrm flipH="1">
            <a:off x="5704542" y="2775021"/>
            <a:ext cx="6" cy="1296795"/>
          </a:xfrm>
          <a:prstGeom prst="line">
            <a:avLst/>
          </a:prstGeom>
          <a:ln>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1" name="Conector recto 110"/>
          <p:cNvCxnSpPr/>
          <p:nvPr/>
        </p:nvCxnSpPr>
        <p:spPr>
          <a:xfrm flipH="1">
            <a:off x="5704542" y="4075722"/>
            <a:ext cx="1260300" cy="0"/>
          </a:xfrm>
          <a:prstGeom prst="line">
            <a:avLst/>
          </a:prstGeom>
          <a:ln>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3" name="Conector recto 112"/>
          <p:cNvCxnSpPr/>
          <p:nvPr/>
        </p:nvCxnSpPr>
        <p:spPr>
          <a:xfrm>
            <a:off x="6964842" y="3751468"/>
            <a:ext cx="1" cy="323934"/>
          </a:xfrm>
          <a:prstGeom prst="line">
            <a:avLst/>
          </a:prstGeom>
          <a:ln>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5" name="Conector recto 114"/>
          <p:cNvCxnSpPr/>
          <p:nvPr/>
        </p:nvCxnSpPr>
        <p:spPr>
          <a:xfrm flipH="1">
            <a:off x="7832791" y="3516729"/>
            <a:ext cx="552428" cy="0"/>
          </a:xfrm>
          <a:prstGeom prst="line">
            <a:avLst/>
          </a:prstGeom>
          <a:ln>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7" name="Conector recto 116"/>
          <p:cNvCxnSpPr/>
          <p:nvPr/>
        </p:nvCxnSpPr>
        <p:spPr>
          <a:xfrm flipH="1">
            <a:off x="8384657" y="2176499"/>
            <a:ext cx="562" cy="1338218"/>
          </a:xfrm>
          <a:prstGeom prst="line">
            <a:avLst/>
          </a:prstGeom>
          <a:ln>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2834749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ángulo 23"/>
          <p:cNvSpPr/>
          <p:nvPr/>
        </p:nvSpPr>
        <p:spPr>
          <a:xfrm>
            <a:off x="0" y="0"/>
            <a:ext cx="9144000" cy="775223"/>
          </a:xfrm>
          <a:prstGeom prst="rect">
            <a:avLst/>
          </a:prstGeom>
          <a:solidFill>
            <a:srgbClr val="65015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4" name="CuadroTexto 3"/>
          <p:cNvSpPr txBox="1"/>
          <p:nvPr/>
        </p:nvSpPr>
        <p:spPr>
          <a:xfrm>
            <a:off x="151484" y="255422"/>
            <a:ext cx="7917523" cy="720197"/>
          </a:xfrm>
          <a:prstGeom prst="rect">
            <a:avLst/>
          </a:prstGeom>
          <a:noFill/>
        </p:spPr>
        <p:txBody>
          <a:bodyPr wrap="square" rtlCol="0">
            <a:spAutoFit/>
          </a:bodyPr>
          <a:lstStyle/>
          <a:p>
            <a:pPr>
              <a:lnSpc>
                <a:spcPct val="70000"/>
              </a:lnSpc>
            </a:pPr>
            <a:r>
              <a:rPr lang="es-ES" sz="2400" b="1" dirty="0">
                <a:solidFill>
                  <a:schemeClr val="bg1"/>
                </a:solidFill>
                <a:latin typeface="Verdana" charset="0"/>
                <a:ea typeface="Verdana" charset="0"/>
                <a:cs typeface="Verdana" charset="0"/>
              </a:rPr>
              <a:t>Datos Abiertos en Colombia</a:t>
            </a:r>
          </a:p>
          <a:p>
            <a:endParaRPr lang="es-ES_tradnl" sz="2400" dirty="0">
              <a:solidFill>
                <a:schemeClr val="bg1"/>
              </a:solidFill>
              <a:latin typeface="Verdana" charset="0"/>
              <a:ea typeface="Verdana" charset="0"/>
              <a:cs typeface="Verdana" charset="0"/>
            </a:endParaRPr>
          </a:p>
        </p:txBody>
      </p:sp>
      <p:sp>
        <p:nvSpPr>
          <p:cNvPr id="8" name="CuadroTexto 7"/>
          <p:cNvSpPr txBox="1"/>
          <p:nvPr/>
        </p:nvSpPr>
        <p:spPr>
          <a:xfrm>
            <a:off x="8032830" y="1817225"/>
            <a:ext cx="184731" cy="308418"/>
          </a:xfrm>
          <a:prstGeom prst="rect">
            <a:avLst/>
          </a:prstGeom>
          <a:noFill/>
        </p:spPr>
        <p:txBody>
          <a:bodyPr wrap="none" rtlCol="0">
            <a:spAutoFit/>
          </a:bodyPr>
          <a:lstStyle/>
          <a:p>
            <a:endParaRPr lang="es-ES_tradnl" dirty="0"/>
          </a:p>
        </p:txBody>
      </p:sp>
      <p:pic>
        <p:nvPicPr>
          <p:cNvPr id="10" name="Imagen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21757" y="-28878"/>
            <a:ext cx="549138" cy="816185"/>
          </a:xfrm>
          <a:prstGeom prst="rect">
            <a:avLst/>
          </a:prstGeom>
        </p:spPr>
      </p:pic>
      <p:pic>
        <p:nvPicPr>
          <p:cNvPr id="27" name="Imagen 26"/>
          <p:cNvPicPr>
            <a:picLocks noChangeAspect="1"/>
          </p:cNvPicPr>
          <p:nvPr/>
        </p:nvPicPr>
        <p:blipFill rotWithShape="1">
          <a:blip r:embed="rId4"/>
          <a:srcRect l="28955" t="12208" r="29224" b="6280"/>
          <a:stretch/>
        </p:blipFill>
        <p:spPr>
          <a:xfrm>
            <a:off x="6453310" y="1619330"/>
            <a:ext cx="2507998" cy="2749669"/>
          </a:xfrm>
          <a:prstGeom prst="rect">
            <a:avLst/>
          </a:prstGeom>
          <a:ln>
            <a:noFill/>
          </a:ln>
          <a:effectLst>
            <a:outerShdw blurRad="190500" algn="tl" rotWithShape="0">
              <a:srgbClr val="000000">
                <a:alpha val="70000"/>
              </a:srgbClr>
            </a:outerShdw>
          </a:effectLst>
        </p:spPr>
      </p:pic>
      <p:pic>
        <p:nvPicPr>
          <p:cNvPr id="28" name="Imagen 27"/>
          <p:cNvPicPr>
            <a:picLocks noChangeAspect="1"/>
          </p:cNvPicPr>
          <p:nvPr/>
        </p:nvPicPr>
        <p:blipFill rotWithShape="1">
          <a:blip r:embed="rId5"/>
          <a:srcRect l="22418" t="6318" r="23135" b="4686"/>
          <a:stretch/>
        </p:blipFill>
        <p:spPr>
          <a:xfrm>
            <a:off x="3323231" y="1639840"/>
            <a:ext cx="2968388" cy="2729159"/>
          </a:xfrm>
          <a:prstGeom prst="rect">
            <a:avLst/>
          </a:prstGeom>
          <a:ln>
            <a:noFill/>
          </a:ln>
          <a:effectLst>
            <a:outerShdw blurRad="190500" algn="tl" rotWithShape="0">
              <a:srgbClr val="000000">
                <a:alpha val="70000"/>
              </a:srgbClr>
            </a:outerShdw>
          </a:effectLst>
        </p:spPr>
      </p:pic>
      <p:grpSp>
        <p:nvGrpSpPr>
          <p:cNvPr id="2" name="Agrupar 1"/>
          <p:cNvGrpSpPr/>
          <p:nvPr/>
        </p:nvGrpSpPr>
        <p:grpSpPr>
          <a:xfrm>
            <a:off x="262322" y="2118632"/>
            <a:ext cx="2906961" cy="2276023"/>
            <a:chOff x="122837" y="1885208"/>
            <a:chExt cx="2906961" cy="2276023"/>
          </a:xfrm>
        </p:grpSpPr>
        <p:pic>
          <p:nvPicPr>
            <p:cNvPr id="34" name="Imagen 33"/>
            <p:cNvPicPr>
              <a:picLocks noChangeAspect="1"/>
            </p:cNvPicPr>
            <p:nvPr/>
          </p:nvPicPr>
          <p:blipFill rotWithShape="1">
            <a:blip r:embed="rId6"/>
            <a:srcRect l="19373" t="8706" r="20090" b="4845"/>
            <a:stretch/>
          </p:blipFill>
          <p:spPr>
            <a:xfrm>
              <a:off x="122837" y="1885208"/>
              <a:ext cx="2906961" cy="2254832"/>
            </a:xfrm>
            <a:prstGeom prst="rect">
              <a:avLst/>
            </a:prstGeom>
            <a:ln>
              <a:noFill/>
            </a:ln>
            <a:effectLst>
              <a:outerShdw blurRad="190500" algn="tl" rotWithShape="0">
                <a:srgbClr val="000000">
                  <a:alpha val="70000"/>
                </a:srgbClr>
              </a:outerShdw>
            </a:effectLst>
          </p:spPr>
        </p:pic>
        <p:pic>
          <p:nvPicPr>
            <p:cNvPr id="36" name="Imagen 35"/>
            <p:cNvPicPr>
              <a:picLocks noChangeAspect="1"/>
            </p:cNvPicPr>
            <p:nvPr/>
          </p:nvPicPr>
          <p:blipFill rotWithShape="1">
            <a:blip r:embed="rId6"/>
            <a:srcRect l="57696" t="8706" r="22693" b="74921"/>
            <a:stretch/>
          </p:blipFill>
          <p:spPr>
            <a:xfrm>
              <a:off x="1158645" y="3155320"/>
              <a:ext cx="1824148" cy="1005911"/>
            </a:xfrm>
            <a:prstGeom prst="rect">
              <a:avLst/>
            </a:prstGeom>
            <a:ln>
              <a:noFill/>
            </a:ln>
            <a:effectLst>
              <a:outerShdw blurRad="190500" algn="tl" rotWithShape="0">
                <a:srgbClr val="000000">
                  <a:alpha val="70000"/>
                </a:srgbClr>
              </a:outerShdw>
            </a:effectLst>
          </p:spPr>
        </p:pic>
      </p:grpSp>
      <p:sp>
        <p:nvSpPr>
          <p:cNvPr id="15" name="CuadroTexto 14"/>
          <p:cNvSpPr txBox="1"/>
          <p:nvPr/>
        </p:nvSpPr>
        <p:spPr>
          <a:xfrm>
            <a:off x="668821" y="957295"/>
            <a:ext cx="8203069" cy="397032"/>
          </a:xfrm>
          <a:prstGeom prst="rect">
            <a:avLst/>
          </a:prstGeom>
          <a:noFill/>
        </p:spPr>
        <p:txBody>
          <a:bodyPr wrap="square" rtlCol="0">
            <a:spAutoFit/>
          </a:bodyPr>
          <a:lstStyle/>
          <a:p>
            <a:pPr lvl="0" defTabSz="457200">
              <a:lnSpc>
                <a:spcPct val="90000"/>
              </a:lnSpc>
              <a:spcBef>
                <a:spcPct val="0"/>
              </a:spcBef>
              <a:spcAft>
                <a:spcPct val="35000"/>
              </a:spcAft>
            </a:pPr>
            <a:r>
              <a:rPr lang="es-CO" sz="2200" b="1" dirty="0">
                <a:solidFill>
                  <a:srgbClr val="650159"/>
                </a:solidFill>
                <a:latin typeface="Tahoma" charset="0"/>
                <a:ea typeface="Tahoma" charset="0"/>
                <a:cs typeface="Tahoma" charset="0"/>
              </a:rPr>
              <a:t>Apertura y uso de los Datos – Periodismo de Datos</a:t>
            </a:r>
          </a:p>
        </p:txBody>
      </p:sp>
      <p:grpSp>
        <p:nvGrpSpPr>
          <p:cNvPr id="20" name="Agrupar 19"/>
          <p:cNvGrpSpPr/>
          <p:nvPr/>
        </p:nvGrpSpPr>
        <p:grpSpPr>
          <a:xfrm>
            <a:off x="0" y="4764633"/>
            <a:ext cx="9144000" cy="938435"/>
            <a:chOff x="0" y="4776564"/>
            <a:chExt cx="9144000" cy="938435"/>
          </a:xfrm>
        </p:grpSpPr>
        <p:sp>
          <p:nvSpPr>
            <p:cNvPr id="21" name="Rectángulo 20"/>
            <p:cNvSpPr/>
            <p:nvPr/>
          </p:nvSpPr>
          <p:spPr>
            <a:xfrm>
              <a:off x="0" y="5067300"/>
              <a:ext cx="9144000" cy="6476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pic>
          <p:nvPicPr>
            <p:cNvPr id="22" name="5 Imagen"/>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0" y="4776564"/>
              <a:ext cx="9144000" cy="565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3" name="Imagen 5"/>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5435600" y="5208588"/>
              <a:ext cx="3240088" cy="415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25" name="CuadroTexto 24"/>
          <p:cNvSpPr txBox="1"/>
          <p:nvPr/>
        </p:nvSpPr>
        <p:spPr>
          <a:xfrm>
            <a:off x="120377" y="4582561"/>
            <a:ext cx="2988860" cy="323165"/>
          </a:xfrm>
          <a:prstGeom prst="rect">
            <a:avLst/>
          </a:prstGeom>
          <a:noFill/>
        </p:spPr>
        <p:txBody>
          <a:bodyPr wrap="square" rtlCol="0">
            <a:spAutoFit/>
          </a:bodyPr>
          <a:lstStyle/>
          <a:p>
            <a:pPr algn="ctr"/>
            <a:r>
              <a:rPr lang="es-CO" sz="1500" b="1" dirty="0">
                <a:solidFill>
                  <a:srgbClr val="941651"/>
                </a:solidFill>
                <a:latin typeface="Tahoma" charset="0"/>
                <a:ea typeface="Tahoma" charset="0"/>
                <a:cs typeface="Tahoma" charset="0"/>
              </a:rPr>
              <a:t>El catálogo de datos</a:t>
            </a:r>
          </a:p>
        </p:txBody>
      </p:sp>
      <p:sp>
        <p:nvSpPr>
          <p:cNvPr id="26" name="CuadroTexto 25"/>
          <p:cNvSpPr txBox="1"/>
          <p:nvPr/>
        </p:nvSpPr>
        <p:spPr>
          <a:xfrm>
            <a:off x="3141389" y="4563920"/>
            <a:ext cx="2988860" cy="323165"/>
          </a:xfrm>
          <a:prstGeom prst="rect">
            <a:avLst/>
          </a:prstGeom>
          <a:noFill/>
        </p:spPr>
        <p:txBody>
          <a:bodyPr wrap="square" rtlCol="0">
            <a:spAutoFit/>
          </a:bodyPr>
          <a:lstStyle/>
          <a:p>
            <a:pPr algn="ctr"/>
            <a:r>
              <a:rPr lang="es-CO" sz="1500" b="1" dirty="0">
                <a:solidFill>
                  <a:srgbClr val="941651"/>
                </a:solidFill>
                <a:latin typeface="Tahoma" charset="0"/>
                <a:ea typeface="Tahoma" charset="0"/>
                <a:cs typeface="Tahoma" charset="0"/>
              </a:rPr>
              <a:t>La Noticia</a:t>
            </a:r>
          </a:p>
        </p:txBody>
      </p:sp>
      <p:sp>
        <p:nvSpPr>
          <p:cNvPr id="32" name="CuadroTexto 31"/>
          <p:cNvSpPr txBox="1"/>
          <p:nvPr/>
        </p:nvSpPr>
        <p:spPr>
          <a:xfrm>
            <a:off x="6312090" y="4538987"/>
            <a:ext cx="2831910" cy="323165"/>
          </a:xfrm>
          <a:prstGeom prst="rect">
            <a:avLst/>
          </a:prstGeom>
          <a:noFill/>
        </p:spPr>
        <p:txBody>
          <a:bodyPr wrap="square" rtlCol="0">
            <a:spAutoFit/>
          </a:bodyPr>
          <a:lstStyle/>
          <a:p>
            <a:pPr algn="ctr"/>
            <a:r>
              <a:rPr lang="es-CO" sz="1500" b="1" dirty="0">
                <a:solidFill>
                  <a:srgbClr val="941651"/>
                </a:solidFill>
                <a:latin typeface="Tahoma" charset="0"/>
                <a:ea typeface="Tahoma" charset="0"/>
                <a:cs typeface="Tahoma" charset="0"/>
              </a:rPr>
              <a:t>La respuesta de la alcaldía </a:t>
            </a:r>
          </a:p>
        </p:txBody>
      </p:sp>
    </p:spTree>
    <p:extLst>
      <p:ext uri="{BB962C8B-B14F-4D97-AF65-F5344CB8AC3E}">
        <p14:creationId xmlns:p14="http://schemas.microsoft.com/office/powerpoint/2010/main" val="201929297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n 9"/>
          <p:cNvPicPr>
            <a:picLocks noChangeAspect="1"/>
          </p:cNvPicPr>
          <p:nvPr/>
        </p:nvPicPr>
        <p:blipFill>
          <a:blip r:embed="rId3"/>
          <a:stretch>
            <a:fillRect/>
          </a:stretch>
        </p:blipFill>
        <p:spPr>
          <a:xfrm>
            <a:off x="0" y="959058"/>
            <a:ext cx="9144000" cy="3796883"/>
          </a:xfrm>
          <a:prstGeom prst="rect">
            <a:avLst/>
          </a:prstGeom>
        </p:spPr>
      </p:pic>
      <p:sp>
        <p:nvSpPr>
          <p:cNvPr id="8" name="Rectángulo 7"/>
          <p:cNvSpPr/>
          <p:nvPr/>
        </p:nvSpPr>
        <p:spPr>
          <a:xfrm>
            <a:off x="0" y="0"/>
            <a:ext cx="9144000" cy="775223"/>
          </a:xfrm>
          <a:prstGeom prst="rect">
            <a:avLst/>
          </a:prstGeom>
          <a:solidFill>
            <a:srgbClr val="65015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2" name="Título 1"/>
          <p:cNvSpPr>
            <a:spLocks noGrp="1"/>
          </p:cNvSpPr>
          <p:nvPr>
            <p:ph type="title"/>
          </p:nvPr>
        </p:nvSpPr>
        <p:spPr>
          <a:xfrm>
            <a:off x="81647" y="71240"/>
            <a:ext cx="8730756" cy="685700"/>
          </a:xfrm>
        </p:spPr>
        <p:txBody>
          <a:bodyPr>
            <a:noAutofit/>
          </a:bodyPr>
          <a:lstStyle/>
          <a:p>
            <a:r>
              <a:rPr lang="es-CO" sz="2000" b="1" dirty="0">
                <a:solidFill>
                  <a:schemeClr val="bg1"/>
                </a:solidFill>
                <a:latin typeface="Verdana" charset="0"/>
                <a:ea typeface="Verdana" charset="0"/>
                <a:cs typeface="Verdana" charset="0"/>
              </a:rPr>
              <a:t>¿Qué busca la iniciativa de Datos Abiertos en Colombia?</a:t>
            </a:r>
          </a:p>
        </p:txBody>
      </p:sp>
      <p:grpSp>
        <p:nvGrpSpPr>
          <p:cNvPr id="4" name="Agrupar 3"/>
          <p:cNvGrpSpPr/>
          <p:nvPr/>
        </p:nvGrpSpPr>
        <p:grpSpPr>
          <a:xfrm>
            <a:off x="0" y="4764633"/>
            <a:ext cx="9144000" cy="938435"/>
            <a:chOff x="0" y="4776564"/>
            <a:chExt cx="9144000" cy="938435"/>
          </a:xfrm>
        </p:grpSpPr>
        <p:sp>
          <p:nvSpPr>
            <p:cNvPr id="5" name="Rectángulo 4"/>
            <p:cNvSpPr/>
            <p:nvPr/>
          </p:nvSpPr>
          <p:spPr>
            <a:xfrm>
              <a:off x="0" y="5067300"/>
              <a:ext cx="9144000" cy="6476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pic>
          <p:nvPicPr>
            <p:cNvPr id="6" name="5 Imagen"/>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4776564"/>
              <a:ext cx="9144000" cy="565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Imagen 5"/>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435600" y="5208588"/>
              <a:ext cx="3240088" cy="415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9" name="CuadroTexto 8"/>
          <p:cNvSpPr txBox="1"/>
          <p:nvPr/>
        </p:nvSpPr>
        <p:spPr>
          <a:xfrm>
            <a:off x="1189757" y="2272937"/>
            <a:ext cx="1842171" cy="1107996"/>
          </a:xfrm>
          <a:prstGeom prst="rect">
            <a:avLst/>
          </a:prstGeom>
          <a:noFill/>
        </p:spPr>
        <p:txBody>
          <a:bodyPr wrap="none" rtlCol="0">
            <a:spAutoFit/>
          </a:bodyPr>
          <a:lstStyle/>
          <a:p>
            <a:pPr marL="171450" indent="-171450">
              <a:buFont typeface="Arial" panose="020B0604020202020204" pitchFamily="34" charset="0"/>
              <a:buChar char="•"/>
            </a:pPr>
            <a:r>
              <a:rPr lang="es-ES_tradnl" sz="1100" dirty="0">
                <a:solidFill>
                  <a:schemeClr val="tx1">
                    <a:lumMod val="75000"/>
                    <a:lumOff val="25000"/>
                  </a:schemeClr>
                </a:solidFill>
                <a:latin typeface="Tahoma" charset="0"/>
                <a:ea typeface="Tahoma" charset="0"/>
                <a:cs typeface="Tahoma" charset="0"/>
              </a:rPr>
              <a:t>Estrategia Nacional</a:t>
            </a:r>
          </a:p>
          <a:p>
            <a:pPr marL="171450" indent="-171450">
              <a:buFont typeface="Arial" panose="020B0604020202020204" pitchFamily="34" charset="0"/>
              <a:buChar char="•"/>
            </a:pPr>
            <a:r>
              <a:rPr lang="es-ES_tradnl" sz="1100" dirty="0">
                <a:solidFill>
                  <a:schemeClr val="tx1">
                    <a:lumMod val="75000"/>
                    <a:lumOff val="25000"/>
                  </a:schemeClr>
                </a:solidFill>
                <a:latin typeface="Tahoma" charset="0"/>
                <a:ea typeface="Tahoma" charset="0"/>
                <a:cs typeface="Tahoma" charset="0"/>
              </a:rPr>
              <a:t>ODRA</a:t>
            </a:r>
          </a:p>
          <a:p>
            <a:pPr marL="171450" indent="-171450">
              <a:buFont typeface="Arial" panose="020B0604020202020204" pitchFamily="34" charset="0"/>
              <a:buChar char="•"/>
            </a:pPr>
            <a:r>
              <a:rPr lang="es-ES_tradnl" sz="1100" dirty="0">
                <a:solidFill>
                  <a:schemeClr val="tx1">
                    <a:lumMod val="75000"/>
                    <a:lumOff val="25000"/>
                  </a:schemeClr>
                </a:solidFill>
                <a:latin typeface="Tahoma" charset="0"/>
                <a:ea typeface="Tahoma" charset="0"/>
                <a:cs typeface="Tahoma" charset="0"/>
              </a:rPr>
              <a:t>Índices Internacionales </a:t>
            </a:r>
          </a:p>
          <a:p>
            <a:pPr marL="171450" indent="-171450">
              <a:buFont typeface="Arial" panose="020B0604020202020204" pitchFamily="34" charset="0"/>
              <a:buChar char="•"/>
            </a:pPr>
            <a:r>
              <a:rPr lang="es-ES_tradnl" sz="1100" dirty="0">
                <a:solidFill>
                  <a:schemeClr val="tx1">
                    <a:lumMod val="75000"/>
                    <a:lumOff val="25000"/>
                  </a:schemeClr>
                </a:solidFill>
                <a:latin typeface="Tahoma" charset="0"/>
                <a:ea typeface="Tahoma" charset="0"/>
                <a:cs typeface="Tahoma" charset="0"/>
              </a:rPr>
              <a:t>AGA, </a:t>
            </a:r>
            <a:r>
              <a:rPr lang="es-ES_tradnl" sz="1100" dirty="0" err="1">
                <a:solidFill>
                  <a:schemeClr val="tx1">
                    <a:lumMod val="75000"/>
                    <a:lumOff val="25000"/>
                  </a:schemeClr>
                </a:solidFill>
                <a:latin typeface="Tahoma" charset="0"/>
                <a:ea typeface="Tahoma" charset="0"/>
                <a:cs typeface="Tahoma" charset="0"/>
              </a:rPr>
              <a:t>RedGEAL</a:t>
            </a:r>
            <a:r>
              <a:rPr lang="es-ES_tradnl" sz="1100" dirty="0">
                <a:solidFill>
                  <a:schemeClr val="tx1">
                    <a:lumMod val="75000"/>
                    <a:lumOff val="25000"/>
                  </a:schemeClr>
                </a:solidFill>
                <a:latin typeface="Tahoma" charset="0"/>
                <a:ea typeface="Tahoma" charset="0"/>
                <a:cs typeface="Tahoma" charset="0"/>
              </a:rPr>
              <a:t>, OCDE,</a:t>
            </a:r>
          </a:p>
          <a:p>
            <a:pPr marL="171450" indent="-171450">
              <a:buFont typeface="Arial" panose="020B0604020202020204" pitchFamily="34" charset="0"/>
              <a:buChar char="•"/>
            </a:pPr>
            <a:r>
              <a:rPr lang="es-ES_tradnl" sz="1100" dirty="0">
                <a:solidFill>
                  <a:schemeClr val="tx1">
                    <a:lumMod val="75000"/>
                    <a:lumOff val="25000"/>
                  </a:schemeClr>
                </a:solidFill>
                <a:latin typeface="Tahoma" charset="0"/>
                <a:ea typeface="Tahoma" charset="0"/>
                <a:cs typeface="Tahoma" charset="0"/>
              </a:rPr>
              <a:t>Carta Internacional</a:t>
            </a:r>
          </a:p>
          <a:p>
            <a:pPr marL="171450" indent="-171450">
              <a:buFont typeface="Arial" panose="020B0604020202020204" pitchFamily="34" charset="0"/>
              <a:buChar char="•"/>
            </a:pPr>
            <a:r>
              <a:rPr lang="es-ES_tradnl" sz="1100" dirty="0">
                <a:solidFill>
                  <a:schemeClr val="tx1">
                    <a:lumMod val="75000"/>
                    <a:lumOff val="25000"/>
                  </a:schemeClr>
                </a:solidFill>
                <a:latin typeface="Tahoma" charset="0"/>
                <a:ea typeface="Tahoma" charset="0"/>
                <a:cs typeface="Tahoma" charset="0"/>
              </a:rPr>
              <a:t>Mapa de Ruta</a:t>
            </a:r>
          </a:p>
        </p:txBody>
      </p:sp>
      <p:sp>
        <p:nvSpPr>
          <p:cNvPr id="12" name="CuadroTexto 11"/>
          <p:cNvSpPr txBox="1"/>
          <p:nvPr/>
        </p:nvSpPr>
        <p:spPr>
          <a:xfrm>
            <a:off x="3706131" y="2275858"/>
            <a:ext cx="2242922" cy="600164"/>
          </a:xfrm>
          <a:prstGeom prst="rect">
            <a:avLst/>
          </a:prstGeom>
          <a:noFill/>
        </p:spPr>
        <p:txBody>
          <a:bodyPr wrap="none" rtlCol="0">
            <a:spAutoFit/>
          </a:bodyPr>
          <a:lstStyle/>
          <a:p>
            <a:pPr marL="171450" indent="-171450">
              <a:buFont typeface="Arial" panose="020B0604020202020204" pitchFamily="34" charset="0"/>
              <a:buChar char="•"/>
            </a:pPr>
            <a:r>
              <a:rPr lang="es-ES_tradnl" sz="1100" dirty="0">
                <a:solidFill>
                  <a:schemeClr val="tx1">
                    <a:lumMod val="75000"/>
                    <a:lumOff val="25000"/>
                  </a:schemeClr>
                </a:solidFill>
                <a:latin typeface="Tahoma" charset="0"/>
                <a:ea typeface="Tahoma" charset="0"/>
                <a:cs typeface="Tahoma" charset="0"/>
              </a:rPr>
              <a:t>Plataforma de Datos</a:t>
            </a:r>
          </a:p>
          <a:p>
            <a:pPr marL="171450" indent="-171450">
              <a:buFont typeface="Arial" panose="020B0604020202020204" pitchFamily="34" charset="0"/>
              <a:buChar char="•"/>
            </a:pPr>
            <a:r>
              <a:rPr lang="es-ES_tradnl" sz="1100" dirty="0">
                <a:solidFill>
                  <a:schemeClr val="tx1">
                    <a:lumMod val="75000"/>
                    <a:lumOff val="25000"/>
                  </a:schemeClr>
                </a:solidFill>
                <a:latin typeface="Tahoma" charset="0"/>
                <a:ea typeface="Tahoma" charset="0"/>
                <a:cs typeface="Tahoma" charset="0"/>
              </a:rPr>
              <a:t>Estándares y Buenas prácticas</a:t>
            </a:r>
          </a:p>
          <a:p>
            <a:pPr marL="171450" indent="-171450">
              <a:buFont typeface="Arial" panose="020B0604020202020204" pitchFamily="34" charset="0"/>
              <a:buChar char="•"/>
            </a:pPr>
            <a:r>
              <a:rPr lang="es-ES_tradnl" sz="1100" dirty="0">
                <a:solidFill>
                  <a:schemeClr val="tx1">
                    <a:lumMod val="75000"/>
                    <a:lumOff val="25000"/>
                  </a:schemeClr>
                </a:solidFill>
                <a:latin typeface="Tahoma" charset="0"/>
                <a:ea typeface="Tahoma" charset="0"/>
                <a:cs typeface="Tahoma" charset="0"/>
              </a:rPr>
              <a:t>Monitorear la Calidad</a:t>
            </a:r>
          </a:p>
        </p:txBody>
      </p:sp>
      <p:sp>
        <p:nvSpPr>
          <p:cNvPr id="13" name="CuadroTexto 12"/>
          <p:cNvSpPr txBox="1"/>
          <p:nvPr/>
        </p:nvSpPr>
        <p:spPr>
          <a:xfrm>
            <a:off x="6416940" y="2272937"/>
            <a:ext cx="2103461" cy="769441"/>
          </a:xfrm>
          <a:prstGeom prst="rect">
            <a:avLst/>
          </a:prstGeom>
          <a:noFill/>
        </p:spPr>
        <p:txBody>
          <a:bodyPr wrap="none" rtlCol="0">
            <a:spAutoFit/>
          </a:bodyPr>
          <a:lstStyle/>
          <a:p>
            <a:pPr marL="171450" indent="-171450">
              <a:buFont typeface="Arial" panose="020B0604020202020204" pitchFamily="34" charset="0"/>
              <a:buChar char="•"/>
            </a:pPr>
            <a:r>
              <a:rPr lang="es-ES_tradnl" sz="1100" dirty="0">
                <a:solidFill>
                  <a:schemeClr val="tx1">
                    <a:lumMod val="75000"/>
                    <a:lumOff val="25000"/>
                  </a:schemeClr>
                </a:solidFill>
                <a:latin typeface="Tahoma" charset="0"/>
                <a:ea typeface="Tahoma" charset="0"/>
                <a:cs typeface="Tahoma" charset="0"/>
              </a:rPr>
              <a:t>Ejercicios de  </a:t>
            </a:r>
            <a:r>
              <a:rPr lang="es-ES_tradnl" sz="1100" dirty="0" err="1">
                <a:solidFill>
                  <a:schemeClr val="tx1">
                    <a:lumMod val="75000"/>
                    <a:lumOff val="25000"/>
                  </a:schemeClr>
                </a:solidFill>
                <a:latin typeface="Tahoma" charset="0"/>
                <a:ea typeface="Tahoma" charset="0"/>
                <a:cs typeface="Tahoma" charset="0"/>
              </a:rPr>
              <a:t>reuso</a:t>
            </a:r>
            <a:endParaRPr lang="es-ES_tradnl" sz="1100" dirty="0">
              <a:solidFill>
                <a:schemeClr val="tx1">
                  <a:lumMod val="75000"/>
                  <a:lumOff val="25000"/>
                </a:schemeClr>
              </a:solidFill>
              <a:latin typeface="Tahoma" charset="0"/>
              <a:ea typeface="Tahoma" charset="0"/>
              <a:cs typeface="Tahoma" charset="0"/>
            </a:endParaRPr>
          </a:p>
          <a:p>
            <a:pPr marL="171450" indent="-171450">
              <a:buFont typeface="Arial" panose="020B0604020202020204" pitchFamily="34" charset="0"/>
              <a:buChar char="•"/>
            </a:pPr>
            <a:r>
              <a:rPr lang="es-ES_tradnl" sz="1100" dirty="0">
                <a:solidFill>
                  <a:schemeClr val="tx1">
                    <a:lumMod val="75000"/>
                    <a:lumOff val="25000"/>
                  </a:schemeClr>
                </a:solidFill>
                <a:latin typeface="Tahoma" charset="0"/>
                <a:ea typeface="Tahoma" charset="0"/>
                <a:cs typeface="Tahoma" charset="0"/>
              </a:rPr>
              <a:t>Herramientas uso de datos</a:t>
            </a:r>
          </a:p>
          <a:p>
            <a:pPr marL="171450" indent="-171450">
              <a:buFont typeface="Arial" panose="020B0604020202020204" pitchFamily="34" charset="0"/>
              <a:buChar char="•"/>
            </a:pPr>
            <a:r>
              <a:rPr lang="es-ES_tradnl" sz="1100" dirty="0">
                <a:solidFill>
                  <a:schemeClr val="tx1">
                    <a:lumMod val="75000"/>
                    <a:lumOff val="25000"/>
                  </a:schemeClr>
                </a:solidFill>
                <a:latin typeface="Tahoma" charset="0"/>
                <a:ea typeface="Tahoma" charset="0"/>
                <a:cs typeface="Tahoma" charset="0"/>
              </a:rPr>
              <a:t>Modelo de emprendimiento </a:t>
            </a:r>
          </a:p>
          <a:p>
            <a:pPr marL="171450" indent="-171450">
              <a:buFont typeface="Arial" panose="020B0604020202020204" pitchFamily="34" charset="0"/>
              <a:buChar char="•"/>
            </a:pPr>
            <a:r>
              <a:rPr lang="es-ES_tradnl" sz="1100" dirty="0">
                <a:solidFill>
                  <a:schemeClr val="tx1">
                    <a:lumMod val="75000"/>
                    <a:lumOff val="25000"/>
                  </a:schemeClr>
                </a:solidFill>
                <a:latin typeface="Tahoma" charset="0"/>
                <a:ea typeface="Tahoma" charset="0"/>
                <a:cs typeface="Tahoma" charset="0"/>
              </a:rPr>
              <a:t>emprende con datos</a:t>
            </a:r>
          </a:p>
        </p:txBody>
      </p:sp>
      <p:sp>
        <p:nvSpPr>
          <p:cNvPr id="14" name="CuadroTexto 13"/>
          <p:cNvSpPr txBox="1"/>
          <p:nvPr/>
        </p:nvSpPr>
        <p:spPr>
          <a:xfrm>
            <a:off x="961135" y="1358151"/>
            <a:ext cx="598241" cy="261610"/>
          </a:xfrm>
          <a:prstGeom prst="rect">
            <a:avLst/>
          </a:prstGeom>
          <a:noFill/>
        </p:spPr>
        <p:txBody>
          <a:bodyPr wrap="none" rtlCol="0">
            <a:spAutoFit/>
          </a:bodyPr>
          <a:lstStyle/>
          <a:p>
            <a:r>
              <a:rPr lang="es-ES_tradnl" sz="1100" b="1" dirty="0">
                <a:solidFill>
                  <a:schemeClr val="tx1">
                    <a:lumMod val="65000"/>
                    <a:lumOff val="35000"/>
                  </a:schemeClr>
                </a:solidFill>
                <a:latin typeface="Verdana" charset="0"/>
                <a:ea typeface="Verdana" charset="0"/>
                <a:cs typeface="Verdana" charset="0"/>
              </a:rPr>
              <a:t>GU</a:t>
            </a:r>
            <a:r>
              <a:rPr lang="es-ES" sz="1100" b="1" dirty="0">
                <a:solidFill>
                  <a:schemeClr val="tx1">
                    <a:lumMod val="65000"/>
                    <a:lumOff val="35000"/>
                  </a:schemeClr>
                </a:solidFill>
                <a:latin typeface="Verdana" charset="0"/>
                <a:ea typeface="Verdana" charset="0"/>
                <a:cs typeface="Verdana" charset="0"/>
              </a:rPr>
              <a:t>ÍA</a:t>
            </a:r>
            <a:endParaRPr lang="es-ES_tradnl" sz="1100" b="1" dirty="0">
              <a:solidFill>
                <a:schemeClr val="tx1">
                  <a:lumMod val="65000"/>
                  <a:lumOff val="35000"/>
                </a:schemeClr>
              </a:solidFill>
              <a:latin typeface="Verdana" charset="0"/>
              <a:ea typeface="Verdana" charset="0"/>
              <a:cs typeface="Verdana" charset="0"/>
            </a:endParaRPr>
          </a:p>
        </p:txBody>
      </p:sp>
      <p:sp>
        <p:nvSpPr>
          <p:cNvPr id="15" name="CuadroTexto 14"/>
          <p:cNvSpPr txBox="1"/>
          <p:nvPr/>
        </p:nvSpPr>
        <p:spPr>
          <a:xfrm>
            <a:off x="3706131" y="1358151"/>
            <a:ext cx="1255472" cy="261610"/>
          </a:xfrm>
          <a:prstGeom prst="rect">
            <a:avLst/>
          </a:prstGeom>
          <a:noFill/>
        </p:spPr>
        <p:txBody>
          <a:bodyPr wrap="none" rtlCol="0">
            <a:spAutoFit/>
          </a:bodyPr>
          <a:lstStyle/>
          <a:p>
            <a:r>
              <a:rPr lang="es-ES" sz="1100" b="1">
                <a:solidFill>
                  <a:schemeClr val="tx1">
                    <a:lumMod val="65000"/>
                    <a:lumOff val="35000"/>
                  </a:schemeClr>
                </a:solidFill>
                <a:latin typeface="Verdana" charset="0"/>
                <a:ea typeface="Verdana" charset="0"/>
                <a:cs typeface="Verdana" charset="0"/>
              </a:rPr>
              <a:t>PLATAFORMA</a:t>
            </a:r>
            <a:endParaRPr lang="es-ES_tradnl" sz="1100" b="1" dirty="0">
              <a:solidFill>
                <a:schemeClr val="tx1">
                  <a:lumMod val="65000"/>
                  <a:lumOff val="35000"/>
                </a:schemeClr>
              </a:solidFill>
              <a:latin typeface="Verdana" charset="0"/>
              <a:ea typeface="Verdana" charset="0"/>
              <a:cs typeface="Verdana" charset="0"/>
            </a:endParaRPr>
          </a:p>
        </p:txBody>
      </p:sp>
      <p:sp>
        <p:nvSpPr>
          <p:cNvPr id="16" name="CuadroTexto 15"/>
          <p:cNvSpPr txBox="1"/>
          <p:nvPr/>
        </p:nvSpPr>
        <p:spPr>
          <a:xfrm>
            <a:off x="6663803" y="1357573"/>
            <a:ext cx="1609736" cy="261610"/>
          </a:xfrm>
          <a:prstGeom prst="rect">
            <a:avLst/>
          </a:prstGeom>
          <a:noFill/>
        </p:spPr>
        <p:txBody>
          <a:bodyPr wrap="none" rtlCol="0">
            <a:spAutoFit/>
          </a:bodyPr>
          <a:lstStyle/>
          <a:p>
            <a:r>
              <a:rPr lang="es-ES" sz="1100" b="1" dirty="0">
                <a:solidFill>
                  <a:schemeClr val="tx1">
                    <a:lumMod val="65000"/>
                    <a:lumOff val="35000"/>
                  </a:schemeClr>
                </a:solidFill>
                <a:latin typeface="Verdana" charset="0"/>
                <a:ea typeface="Verdana" charset="0"/>
                <a:cs typeface="Verdana" charset="0"/>
              </a:rPr>
              <a:t>CAPACITACIONES</a:t>
            </a:r>
            <a:endParaRPr lang="es-ES_tradnl" sz="1100" b="1" dirty="0">
              <a:solidFill>
                <a:schemeClr val="tx1">
                  <a:lumMod val="65000"/>
                  <a:lumOff val="35000"/>
                </a:schemeClr>
              </a:solidFill>
              <a:latin typeface="Verdana" charset="0"/>
              <a:ea typeface="Verdana" charset="0"/>
              <a:cs typeface="Verdana" charset="0"/>
            </a:endParaRPr>
          </a:p>
        </p:txBody>
      </p:sp>
      <p:sp>
        <p:nvSpPr>
          <p:cNvPr id="17" name="CuadroTexto 16"/>
          <p:cNvSpPr txBox="1"/>
          <p:nvPr/>
        </p:nvSpPr>
        <p:spPr>
          <a:xfrm>
            <a:off x="1794890" y="3713950"/>
            <a:ext cx="631904" cy="261610"/>
          </a:xfrm>
          <a:prstGeom prst="rect">
            <a:avLst/>
          </a:prstGeom>
          <a:noFill/>
        </p:spPr>
        <p:txBody>
          <a:bodyPr wrap="none" rtlCol="0">
            <a:spAutoFit/>
          </a:bodyPr>
          <a:lstStyle/>
          <a:p>
            <a:r>
              <a:rPr lang="es-ES" sz="1100" b="1">
                <a:solidFill>
                  <a:schemeClr val="bg1"/>
                </a:solidFill>
                <a:latin typeface="Verdana" charset="0"/>
                <a:ea typeface="Verdana" charset="0"/>
                <a:cs typeface="Verdana" charset="0"/>
              </a:rPr>
              <a:t>Retos</a:t>
            </a:r>
            <a:endParaRPr lang="es-ES_tradnl" sz="1100" b="1" dirty="0">
              <a:solidFill>
                <a:schemeClr val="bg1"/>
              </a:solidFill>
              <a:latin typeface="Verdana" charset="0"/>
              <a:ea typeface="Verdana" charset="0"/>
              <a:cs typeface="Verdana" charset="0"/>
            </a:endParaRPr>
          </a:p>
        </p:txBody>
      </p:sp>
      <p:sp>
        <p:nvSpPr>
          <p:cNvPr id="18" name="CuadroTexto 17"/>
          <p:cNvSpPr txBox="1"/>
          <p:nvPr/>
        </p:nvSpPr>
        <p:spPr>
          <a:xfrm>
            <a:off x="3133868" y="3667002"/>
            <a:ext cx="2167581" cy="369332"/>
          </a:xfrm>
          <a:prstGeom prst="rect">
            <a:avLst/>
          </a:prstGeom>
          <a:noFill/>
        </p:spPr>
        <p:txBody>
          <a:bodyPr wrap="none" rtlCol="0">
            <a:spAutoFit/>
          </a:bodyPr>
          <a:lstStyle/>
          <a:p>
            <a:r>
              <a:rPr lang="es-ES" sz="900" b="1" dirty="0">
                <a:solidFill>
                  <a:schemeClr val="bg1"/>
                </a:solidFill>
                <a:latin typeface="Verdana" charset="0"/>
                <a:ea typeface="Verdana" charset="0"/>
                <a:cs typeface="Verdana" charset="0"/>
              </a:rPr>
              <a:t>Lograr la apertura de datos </a:t>
            </a:r>
          </a:p>
          <a:p>
            <a:r>
              <a:rPr lang="es-ES" sz="900" b="1" dirty="0">
                <a:solidFill>
                  <a:schemeClr val="bg1"/>
                </a:solidFill>
                <a:latin typeface="Verdana" charset="0"/>
                <a:ea typeface="Verdana" charset="0"/>
                <a:cs typeface="Verdana" charset="0"/>
              </a:rPr>
              <a:t>con valor estratégico y calidad</a:t>
            </a:r>
            <a:endParaRPr lang="es-ES_tradnl" sz="900" b="1" dirty="0">
              <a:solidFill>
                <a:schemeClr val="bg1"/>
              </a:solidFill>
              <a:latin typeface="Verdana" charset="0"/>
              <a:ea typeface="Verdana" charset="0"/>
              <a:cs typeface="Verdana" charset="0"/>
            </a:endParaRPr>
          </a:p>
        </p:txBody>
      </p:sp>
      <p:sp>
        <p:nvSpPr>
          <p:cNvPr id="19" name="CuadroTexto 18"/>
          <p:cNvSpPr txBox="1"/>
          <p:nvPr/>
        </p:nvSpPr>
        <p:spPr>
          <a:xfrm>
            <a:off x="5931578" y="3677413"/>
            <a:ext cx="2659702" cy="369332"/>
          </a:xfrm>
          <a:prstGeom prst="rect">
            <a:avLst/>
          </a:prstGeom>
          <a:noFill/>
        </p:spPr>
        <p:txBody>
          <a:bodyPr wrap="none" rtlCol="0">
            <a:spAutoFit/>
          </a:bodyPr>
          <a:lstStyle/>
          <a:p>
            <a:r>
              <a:rPr lang="es-ES" sz="900" b="1" dirty="0">
                <a:solidFill>
                  <a:schemeClr val="bg1"/>
                </a:solidFill>
                <a:latin typeface="Verdana" charset="0"/>
                <a:ea typeface="Verdana" charset="0"/>
                <a:cs typeface="Verdana" charset="0"/>
              </a:rPr>
              <a:t>Producir beneficios económicos y</a:t>
            </a:r>
          </a:p>
          <a:p>
            <a:r>
              <a:rPr lang="es-ES" sz="900" b="1" dirty="0">
                <a:solidFill>
                  <a:schemeClr val="bg1"/>
                </a:solidFill>
                <a:latin typeface="Verdana" charset="0"/>
                <a:ea typeface="Verdana" charset="0"/>
                <a:cs typeface="Verdana" charset="0"/>
              </a:rPr>
              <a:t> sociales a partir de los datos abiertos</a:t>
            </a:r>
            <a:endParaRPr lang="es-ES_tradnl" sz="900" b="1" dirty="0">
              <a:solidFill>
                <a:schemeClr val="bg1"/>
              </a:solidFill>
              <a:latin typeface="Verdana" charset="0"/>
              <a:ea typeface="Verdana" charset="0"/>
              <a:cs typeface="Verdana" charset="0"/>
            </a:endParaRPr>
          </a:p>
        </p:txBody>
      </p:sp>
      <p:sp>
        <p:nvSpPr>
          <p:cNvPr id="20" name="CuadroTexto 19"/>
          <p:cNvSpPr txBox="1"/>
          <p:nvPr/>
        </p:nvSpPr>
        <p:spPr>
          <a:xfrm>
            <a:off x="1801805" y="1737980"/>
            <a:ext cx="675185" cy="246221"/>
          </a:xfrm>
          <a:prstGeom prst="rect">
            <a:avLst/>
          </a:prstGeom>
          <a:noFill/>
        </p:spPr>
        <p:txBody>
          <a:bodyPr wrap="none" rtlCol="0">
            <a:spAutoFit/>
          </a:bodyPr>
          <a:lstStyle/>
          <a:p>
            <a:r>
              <a:rPr lang="es-ES" sz="1000" b="1">
                <a:solidFill>
                  <a:schemeClr val="bg1"/>
                </a:solidFill>
                <a:latin typeface="Verdana" charset="0"/>
                <a:ea typeface="Verdana" charset="0"/>
                <a:cs typeface="Verdana" charset="0"/>
              </a:rPr>
              <a:t>Pilares</a:t>
            </a:r>
            <a:endParaRPr lang="es-ES_tradnl" sz="1000" b="1" dirty="0">
              <a:solidFill>
                <a:schemeClr val="bg1"/>
              </a:solidFill>
              <a:latin typeface="Verdana" charset="0"/>
              <a:ea typeface="Verdana" charset="0"/>
              <a:cs typeface="Verdana" charset="0"/>
            </a:endParaRPr>
          </a:p>
        </p:txBody>
      </p:sp>
      <p:sp>
        <p:nvSpPr>
          <p:cNvPr id="21" name="CuadroTexto 20"/>
          <p:cNvSpPr txBox="1"/>
          <p:nvPr/>
        </p:nvSpPr>
        <p:spPr>
          <a:xfrm>
            <a:off x="3757416" y="1737980"/>
            <a:ext cx="2113079" cy="246221"/>
          </a:xfrm>
          <a:prstGeom prst="rect">
            <a:avLst/>
          </a:prstGeom>
          <a:noFill/>
        </p:spPr>
        <p:txBody>
          <a:bodyPr wrap="none" rtlCol="0">
            <a:spAutoFit/>
          </a:bodyPr>
          <a:lstStyle/>
          <a:p>
            <a:r>
              <a:rPr lang="es-ES" sz="1000" b="1" dirty="0">
                <a:solidFill>
                  <a:schemeClr val="bg1"/>
                </a:solidFill>
                <a:latin typeface="Verdana" charset="0"/>
                <a:ea typeface="Verdana" charset="0"/>
                <a:cs typeface="Verdana" charset="0"/>
              </a:rPr>
              <a:t>Disponibilidad de los datos</a:t>
            </a:r>
            <a:endParaRPr lang="es-ES_tradnl" sz="1000" b="1" dirty="0">
              <a:solidFill>
                <a:schemeClr val="bg1"/>
              </a:solidFill>
              <a:latin typeface="Verdana" charset="0"/>
              <a:ea typeface="Verdana" charset="0"/>
              <a:cs typeface="Verdana" charset="0"/>
            </a:endParaRPr>
          </a:p>
        </p:txBody>
      </p:sp>
      <p:sp>
        <p:nvSpPr>
          <p:cNvPr id="22" name="CuadroTexto 21"/>
          <p:cNvSpPr txBox="1"/>
          <p:nvPr/>
        </p:nvSpPr>
        <p:spPr>
          <a:xfrm>
            <a:off x="6698729" y="1737980"/>
            <a:ext cx="1622560" cy="246221"/>
          </a:xfrm>
          <a:prstGeom prst="rect">
            <a:avLst/>
          </a:prstGeom>
          <a:noFill/>
        </p:spPr>
        <p:txBody>
          <a:bodyPr wrap="none" rtlCol="0">
            <a:spAutoFit/>
          </a:bodyPr>
          <a:lstStyle/>
          <a:p>
            <a:r>
              <a:rPr lang="es-ES" sz="1000" b="1" dirty="0">
                <a:solidFill>
                  <a:schemeClr val="bg1"/>
                </a:solidFill>
                <a:latin typeface="Verdana" charset="0"/>
                <a:ea typeface="Verdana" charset="0"/>
                <a:cs typeface="Verdana" charset="0"/>
              </a:rPr>
              <a:t>Generación de valor</a:t>
            </a:r>
            <a:endParaRPr lang="es-ES_tradnl" sz="1000" b="1" dirty="0">
              <a:solidFill>
                <a:schemeClr val="bg1"/>
              </a:solidFill>
              <a:latin typeface="Verdana" charset="0"/>
              <a:ea typeface="Verdana" charset="0"/>
              <a:cs typeface="Verdana" charset="0"/>
            </a:endParaRPr>
          </a:p>
        </p:txBody>
      </p:sp>
      <p:sp>
        <p:nvSpPr>
          <p:cNvPr id="23" name="CuadroTexto 22"/>
          <p:cNvSpPr txBox="1"/>
          <p:nvPr/>
        </p:nvSpPr>
        <p:spPr>
          <a:xfrm>
            <a:off x="33453" y="3530882"/>
            <a:ext cx="776175" cy="384721"/>
          </a:xfrm>
          <a:prstGeom prst="rect">
            <a:avLst/>
          </a:prstGeom>
          <a:noFill/>
        </p:spPr>
        <p:txBody>
          <a:bodyPr wrap="none" rtlCol="0">
            <a:spAutoFit/>
          </a:bodyPr>
          <a:lstStyle/>
          <a:p>
            <a:pPr algn="ctr"/>
            <a:r>
              <a:rPr lang="es-ES" sz="1100" b="1" dirty="0">
                <a:solidFill>
                  <a:schemeClr val="tx1">
                    <a:lumMod val="65000"/>
                    <a:lumOff val="35000"/>
                  </a:schemeClr>
                </a:solidFill>
                <a:latin typeface="Verdana" charset="0"/>
                <a:ea typeface="Verdana" charset="0"/>
                <a:cs typeface="Verdana" charset="0"/>
              </a:rPr>
              <a:t>Punto</a:t>
            </a:r>
          </a:p>
          <a:p>
            <a:pPr algn="ctr"/>
            <a:r>
              <a:rPr lang="es-ES" sz="800" b="1" dirty="0">
                <a:solidFill>
                  <a:schemeClr val="tx1">
                    <a:lumMod val="65000"/>
                    <a:lumOff val="35000"/>
                  </a:schemeClr>
                </a:solidFill>
                <a:latin typeface="Verdana" charset="0"/>
                <a:ea typeface="Verdana" charset="0"/>
                <a:cs typeface="Verdana" charset="0"/>
              </a:rPr>
              <a:t>de partida</a:t>
            </a:r>
            <a:endParaRPr lang="es-ES_tradnl" sz="800" b="1" dirty="0">
              <a:solidFill>
                <a:schemeClr val="tx1">
                  <a:lumMod val="65000"/>
                  <a:lumOff val="35000"/>
                </a:schemeClr>
              </a:solidFill>
              <a:latin typeface="Verdana" charset="0"/>
              <a:ea typeface="Verdana" charset="0"/>
              <a:cs typeface="Verdana" charset="0"/>
            </a:endParaRPr>
          </a:p>
        </p:txBody>
      </p:sp>
    </p:spTree>
    <p:extLst>
      <p:ext uri="{BB962C8B-B14F-4D97-AF65-F5344CB8AC3E}">
        <p14:creationId xmlns:p14="http://schemas.microsoft.com/office/powerpoint/2010/main" val="909947095"/>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e 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o" ma:contentTypeID="0x0101000DD85B15414558419656BF4A31B4C921" ma:contentTypeVersion="1" ma:contentTypeDescription="Crear nuevo documento." ma:contentTypeScope="" ma:versionID="fdfebaa4764217f373b90a67ea603ab3">
  <xsd:schema xmlns:xsd="http://www.w3.org/2001/XMLSchema" xmlns:xs="http://www.w3.org/2001/XMLSchema" xmlns:p="http://schemas.microsoft.com/office/2006/metadata/properties" xmlns:ns2="aa233856-28bd-407c-94d3-afbfdebde5cc" targetNamespace="http://schemas.microsoft.com/office/2006/metadata/properties" ma:root="true" ma:fieldsID="c7151a6c048108f23302d622f12d752f" ns2:_="">
    <xsd:import namespace="aa233856-28bd-407c-94d3-afbfdebde5cc"/>
    <xsd:element name="properties">
      <xsd:complexType>
        <xsd:sequence>
          <xsd:element name="documentManagement">
            <xsd:complexType>
              <xsd:all>
                <xsd:element ref="ns2:congreso_x002d_talle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a233856-28bd-407c-94d3-afbfdebde5cc" elementFormDefault="qualified">
    <xsd:import namespace="http://schemas.microsoft.com/office/2006/documentManagement/types"/>
    <xsd:import namespace="http://schemas.microsoft.com/office/infopath/2007/PartnerControls"/>
    <xsd:element name="congreso_x002d_taller" ma:index="8" nillable="true" ma:displayName="congreso-taller" ma:list="{e99ec46f-68c0-45d6-9130-ae7ce1fd6cd7}" ma:internalName="congreso_x002d_taller" ma:showField="Title">
      <xsd:simpleType>
        <xsd:restriction base="dms:Lookup"/>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congreso_x002d_taller xmlns="aa233856-28bd-407c-94d3-afbfdebde5cc" xsi:nil="true"/>
  </documentManagement>
</p:properties>
</file>

<file path=customXml/itemProps1.xml><?xml version="1.0" encoding="utf-8"?>
<ds:datastoreItem xmlns:ds="http://schemas.openxmlformats.org/officeDocument/2006/customXml" ds:itemID="{C0F1713A-8CF5-4B7E-AE56-67421D41E310}"/>
</file>

<file path=customXml/itemProps2.xml><?xml version="1.0" encoding="utf-8"?>
<ds:datastoreItem xmlns:ds="http://schemas.openxmlformats.org/officeDocument/2006/customXml" ds:itemID="{45D29295-87E6-4F75-89DE-97854CF5B4A3}"/>
</file>

<file path=customXml/itemProps3.xml><?xml version="1.0" encoding="utf-8"?>
<ds:datastoreItem xmlns:ds="http://schemas.openxmlformats.org/officeDocument/2006/customXml" ds:itemID="{FAD7205C-7AEC-4BA8-9E34-CD34BA87711B}"/>
</file>

<file path=docProps/app.xml><?xml version="1.0" encoding="utf-8"?>
<Properties xmlns="http://schemas.openxmlformats.org/officeDocument/2006/extended-properties" xmlns:vt="http://schemas.openxmlformats.org/officeDocument/2006/docPropsVTypes">
  <Template>Office Theme</Template>
  <TotalTime>3941</TotalTime>
  <Words>3209</Words>
  <Application>Microsoft Office PowerPoint</Application>
  <PresentationFormat>Presentación en pantalla (16:10)</PresentationFormat>
  <Paragraphs>374</Paragraphs>
  <Slides>24</Slides>
  <Notes>24</Notes>
  <HiddenSlides>0</HiddenSlides>
  <MMClips>0</MMClips>
  <ScaleCrop>false</ScaleCrop>
  <HeadingPairs>
    <vt:vector size="6" baseType="variant">
      <vt:variant>
        <vt:lpstr>Fuentes usadas</vt:lpstr>
      </vt:variant>
      <vt:variant>
        <vt:i4>14</vt:i4>
      </vt:variant>
      <vt:variant>
        <vt:lpstr>Tema</vt:lpstr>
      </vt:variant>
      <vt:variant>
        <vt:i4>1</vt:i4>
      </vt:variant>
      <vt:variant>
        <vt:lpstr>Títulos de diapositiva</vt:lpstr>
      </vt:variant>
      <vt:variant>
        <vt:i4>24</vt:i4>
      </vt:variant>
    </vt:vector>
  </HeadingPairs>
  <TitlesOfParts>
    <vt:vector size="39" baseType="lpstr">
      <vt:lpstr>MingLiU-ExtB</vt:lpstr>
      <vt:lpstr>Agency FB</vt:lpstr>
      <vt:lpstr>Arial</vt:lpstr>
      <vt:lpstr>Arial Narrow</vt:lpstr>
      <vt:lpstr>Calibri</vt:lpstr>
      <vt:lpstr>Calibri Light</vt:lpstr>
      <vt:lpstr>DIN Condensed Bold</vt:lpstr>
      <vt:lpstr>Fugaz One</vt:lpstr>
      <vt:lpstr>Helvetica</vt:lpstr>
      <vt:lpstr>Open sans</vt:lpstr>
      <vt:lpstr>Tahoma</vt:lpstr>
      <vt:lpstr>Times</vt:lpstr>
      <vt:lpstr>Verdana</vt:lpstr>
      <vt:lpstr>Wingdings</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¿Qué busca la iniciativa de Datos Abiertos en Colombia?</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Diana Carolina Jurado Aldana</dc:creator>
  <cp:lastModifiedBy>Angela Liliana Silva Florez</cp:lastModifiedBy>
  <cp:revision>402</cp:revision>
  <cp:lastPrinted>2016-04-20T21:53:48Z</cp:lastPrinted>
  <dcterms:created xsi:type="dcterms:W3CDTF">2016-04-19T15:37:13Z</dcterms:created>
  <dcterms:modified xsi:type="dcterms:W3CDTF">2016-09-29T15:58:29Z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0x0101000DD85B15414558419656BF4A31B4C921</vt:lpwstr>
  </property>
</Properties>
</file>