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28" r:id="rId2"/>
    <p:sldId id="480" r:id="rId3"/>
    <p:sldId id="369" r:id="rId4"/>
    <p:sldId id="456" r:id="rId5"/>
    <p:sldId id="457" r:id="rId6"/>
    <p:sldId id="430" r:id="rId7"/>
    <p:sldId id="479" r:id="rId8"/>
    <p:sldId id="482" r:id="rId9"/>
    <p:sldId id="432" r:id="rId10"/>
    <p:sldId id="433" r:id="rId11"/>
    <p:sldId id="458" r:id="rId12"/>
    <p:sldId id="434" r:id="rId13"/>
    <p:sldId id="435" r:id="rId14"/>
    <p:sldId id="436" r:id="rId15"/>
    <p:sldId id="481" r:id="rId16"/>
    <p:sldId id="437" r:id="rId17"/>
    <p:sldId id="438" r:id="rId18"/>
    <p:sldId id="448" r:id="rId19"/>
    <p:sldId id="439" r:id="rId20"/>
    <p:sldId id="440" r:id="rId21"/>
    <p:sldId id="442" r:id="rId22"/>
    <p:sldId id="443" r:id="rId23"/>
    <p:sldId id="478" r:id="rId24"/>
    <p:sldId id="463" r:id="rId25"/>
    <p:sldId id="464" r:id="rId26"/>
    <p:sldId id="302" r:id="rId27"/>
    <p:sldId id="449" r:id="rId28"/>
    <p:sldId id="306" r:id="rId29"/>
    <p:sldId id="477" r:id="rId30"/>
    <p:sldId id="460" r:id="rId31"/>
    <p:sldId id="451" r:id="rId32"/>
    <p:sldId id="465" r:id="rId33"/>
    <p:sldId id="467" r:id="rId34"/>
    <p:sldId id="468" r:id="rId35"/>
    <p:sldId id="469" r:id="rId36"/>
    <p:sldId id="470" r:id="rId37"/>
    <p:sldId id="472" r:id="rId38"/>
    <p:sldId id="476" r:id="rId39"/>
    <p:sldId id="342" r:id="rId40"/>
    <p:sldId id="483" r:id="rId41"/>
    <p:sldId id="474" r:id="rId42"/>
    <p:sldId id="275" r:id="rId43"/>
    <p:sldId id="274" r:id="rId44"/>
    <p:sldId id="475" r:id="rId45"/>
    <p:sldId id="344" r:id="rId46"/>
    <p:sldId id="345" r:id="rId47"/>
    <p:sldId id="346" r:id="rId48"/>
    <p:sldId id="343" r:id="rId49"/>
    <p:sldId id="352" r:id="rId50"/>
    <p:sldId id="353" r:id="rId51"/>
    <p:sldId id="429" r:id="rId5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2" d="100"/>
          <a:sy n="72" d="100"/>
        </p:scale>
        <p:origin x="447"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FB888-D1FC-4EBB-9A1E-28C43D02FF79}" type="doc">
      <dgm:prSet loTypeId="urn:microsoft.com/office/officeart/2005/8/layout/hierarchy2" loCatId="hierarchy" qsTypeId="urn:microsoft.com/office/officeart/2005/8/quickstyle/simple2" qsCatId="simple" csTypeId="urn:microsoft.com/office/officeart/2005/8/colors/accent6_2" csCatId="accent6" phldr="1"/>
      <dgm:spPr/>
      <dgm:t>
        <a:bodyPr/>
        <a:lstStyle/>
        <a:p>
          <a:endParaRPr lang="en-US"/>
        </a:p>
      </dgm:t>
    </dgm:pt>
    <dgm:pt modelId="{B9DF886C-35AC-44B9-8CAC-EFDC5CFD0755}">
      <dgm:prSet phldrT="[Text]"/>
      <dgm:spPr>
        <a:solidFill>
          <a:srgbClr val="FFC000"/>
        </a:solidFill>
      </dgm:spPr>
      <dgm:t>
        <a:bodyPr/>
        <a:lstStyle/>
        <a:p>
          <a:r>
            <a:rPr lang="en-US" dirty="0" smtClean="0"/>
            <a:t>Original</a:t>
          </a:r>
          <a:endParaRPr lang="en-US" dirty="0"/>
        </a:p>
      </dgm:t>
    </dgm:pt>
    <dgm:pt modelId="{E3D345BD-82F7-4524-80F2-3912685C8182}" type="parTrans" cxnId="{D0F4B672-B3E7-498A-BA88-C125427C16DB}">
      <dgm:prSet/>
      <dgm:spPr/>
      <dgm:t>
        <a:bodyPr/>
        <a:lstStyle/>
        <a:p>
          <a:endParaRPr lang="en-US"/>
        </a:p>
      </dgm:t>
    </dgm:pt>
    <dgm:pt modelId="{33CAB6B5-84B8-4AF0-A6E4-8C705B884631}" type="sibTrans" cxnId="{D0F4B672-B3E7-498A-BA88-C125427C16DB}">
      <dgm:prSet/>
      <dgm:spPr/>
      <dgm:t>
        <a:bodyPr/>
        <a:lstStyle/>
        <a:p>
          <a:endParaRPr lang="en-US"/>
        </a:p>
      </dgm:t>
    </dgm:pt>
    <dgm:pt modelId="{0AB2AC96-120F-4FA4-841A-474389B2A01D}">
      <dgm:prSet phldrT="[Text]"/>
      <dgm:spPr>
        <a:solidFill>
          <a:srgbClr val="FFC000"/>
        </a:solidFill>
      </dgm:spPr>
      <dgm:t>
        <a:bodyPr/>
        <a:lstStyle/>
        <a:p>
          <a:r>
            <a:rPr lang="en-US" dirty="0" err="1" smtClean="0"/>
            <a:t>Externa</a:t>
          </a:r>
          <a:r>
            <a:rPr lang="en-US" dirty="0" smtClean="0"/>
            <a:t> Local</a:t>
          </a:r>
          <a:endParaRPr lang="en-US" dirty="0"/>
        </a:p>
      </dgm:t>
    </dgm:pt>
    <dgm:pt modelId="{908AAD2C-6442-4136-983D-9A14F70E90A8}" type="parTrans" cxnId="{EEC8AF2F-D36C-4D5F-9DC3-42B2AA5BCCD5}">
      <dgm:prSet/>
      <dgm:spPr/>
      <dgm:t>
        <a:bodyPr/>
        <a:lstStyle/>
        <a:p>
          <a:endParaRPr lang="en-US"/>
        </a:p>
      </dgm:t>
    </dgm:pt>
    <dgm:pt modelId="{A03F52FC-22DA-47D2-B5A1-E7493EA42050}" type="sibTrans" cxnId="{EEC8AF2F-D36C-4D5F-9DC3-42B2AA5BCCD5}">
      <dgm:prSet/>
      <dgm:spPr/>
      <dgm:t>
        <a:bodyPr/>
        <a:lstStyle/>
        <a:p>
          <a:endParaRPr lang="en-US"/>
        </a:p>
      </dgm:t>
    </dgm:pt>
    <dgm:pt modelId="{BF687EC7-00D4-4D19-9340-29FF4A18ED73}">
      <dgm:prSet phldrT="[Text]"/>
      <dgm:spPr>
        <a:solidFill>
          <a:srgbClr val="FFC000"/>
        </a:solidFill>
      </dgm:spPr>
      <dgm:t>
        <a:bodyPr/>
        <a:lstStyle/>
        <a:p>
          <a:r>
            <a:rPr lang="en-US" dirty="0" err="1" smtClean="0"/>
            <a:t>Externa</a:t>
          </a:r>
          <a:r>
            <a:rPr lang="en-US" dirty="0" smtClean="0"/>
            <a:t> </a:t>
          </a:r>
          <a:r>
            <a:rPr lang="en-US" dirty="0" err="1" smtClean="0"/>
            <a:t>Remota</a:t>
          </a:r>
          <a:endParaRPr lang="en-US" dirty="0"/>
        </a:p>
      </dgm:t>
    </dgm:pt>
    <dgm:pt modelId="{EC774F09-4684-4C8E-826E-281D27389F2E}" type="parTrans" cxnId="{8659A8B8-3D9D-4CC6-BA58-CCF8E2EB6659}">
      <dgm:prSet/>
      <dgm:spPr/>
      <dgm:t>
        <a:bodyPr/>
        <a:lstStyle/>
        <a:p>
          <a:endParaRPr lang="en-US"/>
        </a:p>
      </dgm:t>
    </dgm:pt>
    <dgm:pt modelId="{1FF61645-7E71-415B-A541-F5CBDF4C12C5}" type="sibTrans" cxnId="{8659A8B8-3D9D-4CC6-BA58-CCF8E2EB6659}">
      <dgm:prSet/>
      <dgm:spPr/>
      <dgm:t>
        <a:bodyPr/>
        <a:lstStyle/>
        <a:p>
          <a:endParaRPr lang="en-US"/>
        </a:p>
      </dgm:t>
    </dgm:pt>
    <dgm:pt modelId="{3824A4BA-BA9C-47BC-8F56-C855070D264F}" type="pres">
      <dgm:prSet presAssocID="{27CFB888-D1FC-4EBB-9A1E-28C43D02FF79}" presName="diagram" presStyleCnt="0">
        <dgm:presLayoutVars>
          <dgm:chPref val="1"/>
          <dgm:dir/>
          <dgm:animOne val="branch"/>
          <dgm:animLvl val="lvl"/>
          <dgm:resizeHandles val="exact"/>
        </dgm:presLayoutVars>
      </dgm:prSet>
      <dgm:spPr/>
      <dgm:t>
        <a:bodyPr/>
        <a:lstStyle/>
        <a:p>
          <a:endParaRPr lang="en-US"/>
        </a:p>
      </dgm:t>
    </dgm:pt>
    <dgm:pt modelId="{56424722-D66A-486A-8AA6-715C17095935}" type="pres">
      <dgm:prSet presAssocID="{B9DF886C-35AC-44B9-8CAC-EFDC5CFD0755}" presName="root1" presStyleCnt="0"/>
      <dgm:spPr/>
    </dgm:pt>
    <dgm:pt modelId="{9A211F91-4598-4980-A17F-ED6951E70647}" type="pres">
      <dgm:prSet presAssocID="{B9DF886C-35AC-44B9-8CAC-EFDC5CFD0755}" presName="LevelOneTextNode" presStyleLbl="node0" presStyleIdx="0" presStyleCnt="1">
        <dgm:presLayoutVars>
          <dgm:chPref val="3"/>
        </dgm:presLayoutVars>
      </dgm:prSet>
      <dgm:spPr/>
      <dgm:t>
        <a:bodyPr/>
        <a:lstStyle/>
        <a:p>
          <a:endParaRPr lang="en-US"/>
        </a:p>
      </dgm:t>
    </dgm:pt>
    <dgm:pt modelId="{12302109-33C9-4A33-BA69-8C521A5F737D}" type="pres">
      <dgm:prSet presAssocID="{B9DF886C-35AC-44B9-8CAC-EFDC5CFD0755}" presName="level2hierChild" presStyleCnt="0"/>
      <dgm:spPr/>
    </dgm:pt>
    <dgm:pt modelId="{87B7AA5F-B29A-4483-8402-175BC316EEB1}" type="pres">
      <dgm:prSet presAssocID="{908AAD2C-6442-4136-983D-9A14F70E90A8}" presName="conn2-1" presStyleLbl="parChTrans1D2" presStyleIdx="0" presStyleCnt="2"/>
      <dgm:spPr/>
      <dgm:t>
        <a:bodyPr/>
        <a:lstStyle/>
        <a:p>
          <a:endParaRPr lang="en-US"/>
        </a:p>
      </dgm:t>
    </dgm:pt>
    <dgm:pt modelId="{FBB430D8-4686-4D64-BD04-E1A2F58381BB}" type="pres">
      <dgm:prSet presAssocID="{908AAD2C-6442-4136-983D-9A14F70E90A8}" presName="connTx" presStyleLbl="parChTrans1D2" presStyleIdx="0" presStyleCnt="2"/>
      <dgm:spPr/>
      <dgm:t>
        <a:bodyPr/>
        <a:lstStyle/>
        <a:p>
          <a:endParaRPr lang="en-US"/>
        </a:p>
      </dgm:t>
    </dgm:pt>
    <dgm:pt modelId="{3528E78F-508D-4E4C-AD02-D7378E5FC742}" type="pres">
      <dgm:prSet presAssocID="{0AB2AC96-120F-4FA4-841A-474389B2A01D}" presName="root2" presStyleCnt="0"/>
      <dgm:spPr/>
    </dgm:pt>
    <dgm:pt modelId="{ABFE7A7C-16CE-4FA5-A6B3-2D665115709D}" type="pres">
      <dgm:prSet presAssocID="{0AB2AC96-120F-4FA4-841A-474389B2A01D}" presName="LevelTwoTextNode" presStyleLbl="node2" presStyleIdx="0" presStyleCnt="2">
        <dgm:presLayoutVars>
          <dgm:chPref val="3"/>
        </dgm:presLayoutVars>
      </dgm:prSet>
      <dgm:spPr/>
      <dgm:t>
        <a:bodyPr/>
        <a:lstStyle/>
        <a:p>
          <a:endParaRPr lang="en-US"/>
        </a:p>
      </dgm:t>
    </dgm:pt>
    <dgm:pt modelId="{CC7A0C1C-D87E-419C-AEAB-346C588149D6}" type="pres">
      <dgm:prSet presAssocID="{0AB2AC96-120F-4FA4-841A-474389B2A01D}" presName="level3hierChild" presStyleCnt="0"/>
      <dgm:spPr/>
    </dgm:pt>
    <dgm:pt modelId="{0688F0B5-0EB8-4240-B90D-DC6340A2A9C0}" type="pres">
      <dgm:prSet presAssocID="{EC774F09-4684-4C8E-826E-281D27389F2E}" presName="conn2-1" presStyleLbl="parChTrans1D2" presStyleIdx="1" presStyleCnt="2"/>
      <dgm:spPr/>
      <dgm:t>
        <a:bodyPr/>
        <a:lstStyle/>
        <a:p>
          <a:endParaRPr lang="en-US"/>
        </a:p>
      </dgm:t>
    </dgm:pt>
    <dgm:pt modelId="{AA150D79-E0BE-49CC-A307-5725E2092F39}" type="pres">
      <dgm:prSet presAssocID="{EC774F09-4684-4C8E-826E-281D27389F2E}" presName="connTx" presStyleLbl="parChTrans1D2" presStyleIdx="1" presStyleCnt="2"/>
      <dgm:spPr/>
      <dgm:t>
        <a:bodyPr/>
        <a:lstStyle/>
        <a:p>
          <a:endParaRPr lang="en-US"/>
        </a:p>
      </dgm:t>
    </dgm:pt>
    <dgm:pt modelId="{2EBE2F10-7F95-4B81-A2D8-1134D3D14EBE}" type="pres">
      <dgm:prSet presAssocID="{BF687EC7-00D4-4D19-9340-29FF4A18ED73}" presName="root2" presStyleCnt="0"/>
      <dgm:spPr/>
    </dgm:pt>
    <dgm:pt modelId="{2FA3D665-5E5E-401D-AF6B-B1D3CDFC8BE6}" type="pres">
      <dgm:prSet presAssocID="{BF687EC7-00D4-4D19-9340-29FF4A18ED73}" presName="LevelTwoTextNode" presStyleLbl="node2" presStyleIdx="1" presStyleCnt="2">
        <dgm:presLayoutVars>
          <dgm:chPref val="3"/>
        </dgm:presLayoutVars>
      </dgm:prSet>
      <dgm:spPr/>
      <dgm:t>
        <a:bodyPr/>
        <a:lstStyle/>
        <a:p>
          <a:endParaRPr lang="en-US"/>
        </a:p>
      </dgm:t>
    </dgm:pt>
    <dgm:pt modelId="{80303E2D-B61D-4B53-9DB5-7D1771882A94}" type="pres">
      <dgm:prSet presAssocID="{BF687EC7-00D4-4D19-9340-29FF4A18ED73}" presName="level3hierChild" presStyleCnt="0"/>
      <dgm:spPr/>
    </dgm:pt>
  </dgm:ptLst>
  <dgm:cxnLst>
    <dgm:cxn modelId="{B86895C1-07A9-4F4F-9D9E-839D4278445D}" type="presOf" srcId="{B9DF886C-35AC-44B9-8CAC-EFDC5CFD0755}" destId="{9A211F91-4598-4980-A17F-ED6951E70647}" srcOrd="0" destOrd="0" presId="urn:microsoft.com/office/officeart/2005/8/layout/hierarchy2"/>
    <dgm:cxn modelId="{E6127441-0965-40EE-858E-93F32871F70A}" type="presOf" srcId="{908AAD2C-6442-4136-983D-9A14F70E90A8}" destId="{87B7AA5F-B29A-4483-8402-175BC316EEB1}" srcOrd="0" destOrd="0" presId="urn:microsoft.com/office/officeart/2005/8/layout/hierarchy2"/>
    <dgm:cxn modelId="{B4B99C6F-CA24-4EDE-92F6-44845A3B0E77}" type="presOf" srcId="{908AAD2C-6442-4136-983D-9A14F70E90A8}" destId="{FBB430D8-4686-4D64-BD04-E1A2F58381BB}" srcOrd="1" destOrd="0" presId="urn:microsoft.com/office/officeart/2005/8/layout/hierarchy2"/>
    <dgm:cxn modelId="{673340C3-EC18-4386-BD4C-0DC5671B9D44}" type="presOf" srcId="{0AB2AC96-120F-4FA4-841A-474389B2A01D}" destId="{ABFE7A7C-16CE-4FA5-A6B3-2D665115709D}" srcOrd="0" destOrd="0" presId="urn:microsoft.com/office/officeart/2005/8/layout/hierarchy2"/>
    <dgm:cxn modelId="{D0F4B672-B3E7-498A-BA88-C125427C16DB}" srcId="{27CFB888-D1FC-4EBB-9A1E-28C43D02FF79}" destId="{B9DF886C-35AC-44B9-8CAC-EFDC5CFD0755}" srcOrd="0" destOrd="0" parTransId="{E3D345BD-82F7-4524-80F2-3912685C8182}" sibTransId="{33CAB6B5-84B8-4AF0-A6E4-8C705B884631}"/>
    <dgm:cxn modelId="{EEC8AF2F-D36C-4D5F-9DC3-42B2AA5BCCD5}" srcId="{B9DF886C-35AC-44B9-8CAC-EFDC5CFD0755}" destId="{0AB2AC96-120F-4FA4-841A-474389B2A01D}" srcOrd="0" destOrd="0" parTransId="{908AAD2C-6442-4136-983D-9A14F70E90A8}" sibTransId="{A03F52FC-22DA-47D2-B5A1-E7493EA42050}"/>
    <dgm:cxn modelId="{4E305BA7-17E8-4F0D-8B90-22240630F7B7}" type="presOf" srcId="{EC774F09-4684-4C8E-826E-281D27389F2E}" destId="{AA150D79-E0BE-49CC-A307-5725E2092F39}" srcOrd="1" destOrd="0" presId="urn:microsoft.com/office/officeart/2005/8/layout/hierarchy2"/>
    <dgm:cxn modelId="{307CE9A6-025E-4197-B93C-6A1FF7B94223}" type="presOf" srcId="{BF687EC7-00D4-4D19-9340-29FF4A18ED73}" destId="{2FA3D665-5E5E-401D-AF6B-B1D3CDFC8BE6}" srcOrd="0" destOrd="0" presId="urn:microsoft.com/office/officeart/2005/8/layout/hierarchy2"/>
    <dgm:cxn modelId="{7F131874-5BD3-4184-91E6-DA741B6559C8}" type="presOf" srcId="{EC774F09-4684-4C8E-826E-281D27389F2E}" destId="{0688F0B5-0EB8-4240-B90D-DC6340A2A9C0}" srcOrd="0" destOrd="0" presId="urn:microsoft.com/office/officeart/2005/8/layout/hierarchy2"/>
    <dgm:cxn modelId="{0082BA0E-656B-4D1B-89E1-3E1E1E60652B}" type="presOf" srcId="{27CFB888-D1FC-4EBB-9A1E-28C43D02FF79}" destId="{3824A4BA-BA9C-47BC-8F56-C855070D264F}" srcOrd="0" destOrd="0" presId="urn:microsoft.com/office/officeart/2005/8/layout/hierarchy2"/>
    <dgm:cxn modelId="{8659A8B8-3D9D-4CC6-BA58-CCF8E2EB6659}" srcId="{B9DF886C-35AC-44B9-8CAC-EFDC5CFD0755}" destId="{BF687EC7-00D4-4D19-9340-29FF4A18ED73}" srcOrd="1" destOrd="0" parTransId="{EC774F09-4684-4C8E-826E-281D27389F2E}" sibTransId="{1FF61645-7E71-415B-A541-F5CBDF4C12C5}"/>
    <dgm:cxn modelId="{CA23389A-38F6-4066-A315-A83812AC7580}" type="presParOf" srcId="{3824A4BA-BA9C-47BC-8F56-C855070D264F}" destId="{56424722-D66A-486A-8AA6-715C17095935}" srcOrd="0" destOrd="0" presId="urn:microsoft.com/office/officeart/2005/8/layout/hierarchy2"/>
    <dgm:cxn modelId="{E381DF46-FE08-4875-BCF6-74CF9A47C731}" type="presParOf" srcId="{56424722-D66A-486A-8AA6-715C17095935}" destId="{9A211F91-4598-4980-A17F-ED6951E70647}" srcOrd="0" destOrd="0" presId="urn:microsoft.com/office/officeart/2005/8/layout/hierarchy2"/>
    <dgm:cxn modelId="{48C4565D-C4F3-4251-9911-2CF4BCCC9214}" type="presParOf" srcId="{56424722-D66A-486A-8AA6-715C17095935}" destId="{12302109-33C9-4A33-BA69-8C521A5F737D}" srcOrd="1" destOrd="0" presId="urn:microsoft.com/office/officeart/2005/8/layout/hierarchy2"/>
    <dgm:cxn modelId="{CF67B343-4866-4147-A8D1-0FA53768B36F}" type="presParOf" srcId="{12302109-33C9-4A33-BA69-8C521A5F737D}" destId="{87B7AA5F-B29A-4483-8402-175BC316EEB1}" srcOrd="0" destOrd="0" presId="urn:microsoft.com/office/officeart/2005/8/layout/hierarchy2"/>
    <dgm:cxn modelId="{2A308D95-FABB-4DD0-844D-03ABD76FB28C}" type="presParOf" srcId="{87B7AA5F-B29A-4483-8402-175BC316EEB1}" destId="{FBB430D8-4686-4D64-BD04-E1A2F58381BB}" srcOrd="0" destOrd="0" presId="urn:microsoft.com/office/officeart/2005/8/layout/hierarchy2"/>
    <dgm:cxn modelId="{455934FA-E841-4F52-9808-E7AC6462D6BC}" type="presParOf" srcId="{12302109-33C9-4A33-BA69-8C521A5F737D}" destId="{3528E78F-508D-4E4C-AD02-D7378E5FC742}" srcOrd="1" destOrd="0" presId="urn:microsoft.com/office/officeart/2005/8/layout/hierarchy2"/>
    <dgm:cxn modelId="{FAF80755-926F-4EEC-89B2-835406773E7A}" type="presParOf" srcId="{3528E78F-508D-4E4C-AD02-D7378E5FC742}" destId="{ABFE7A7C-16CE-4FA5-A6B3-2D665115709D}" srcOrd="0" destOrd="0" presId="urn:microsoft.com/office/officeart/2005/8/layout/hierarchy2"/>
    <dgm:cxn modelId="{6EE7D77B-0C2D-4AE1-A577-97FC25D61F70}" type="presParOf" srcId="{3528E78F-508D-4E4C-AD02-D7378E5FC742}" destId="{CC7A0C1C-D87E-419C-AEAB-346C588149D6}" srcOrd="1" destOrd="0" presId="urn:microsoft.com/office/officeart/2005/8/layout/hierarchy2"/>
    <dgm:cxn modelId="{02781DF7-F131-4F17-AD23-528BB1981F06}" type="presParOf" srcId="{12302109-33C9-4A33-BA69-8C521A5F737D}" destId="{0688F0B5-0EB8-4240-B90D-DC6340A2A9C0}" srcOrd="2" destOrd="0" presId="urn:microsoft.com/office/officeart/2005/8/layout/hierarchy2"/>
    <dgm:cxn modelId="{0BDD5952-F1C6-4BA1-9361-A3C693E70EDD}" type="presParOf" srcId="{0688F0B5-0EB8-4240-B90D-DC6340A2A9C0}" destId="{AA150D79-E0BE-49CC-A307-5725E2092F39}" srcOrd="0" destOrd="0" presId="urn:microsoft.com/office/officeart/2005/8/layout/hierarchy2"/>
    <dgm:cxn modelId="{E7826DC2-8677-45F6-BBE5-23420861ADC6}" type="presParOf" srcId="{12302109-33C9-4A33-BA69-8C521A5F737D}" destId="{2EBE2F10-7F95-4B81-A2D8-1134D3D14EBE}" srcOrd="3" destOrd="0" presId="urn:microsoft.com/office/officeart/2005/8/layout/hierarchy2"/>
    <dgm:cxn modelId="{81408D8B-CC57-4CC8-8A44-A057F33C160A}" type="presParOf" srcId="{2EBE2F10-7F95-4B81-A2D8-1134D3D14EBE}" destId="{2FA3D665-5E5E-401D-AF6B-B1D3CDFC8BE6}" srcOrd="0" destOrd="0" presId="urn:microsoft.com/office/officeart/2005/8/layout/hierarchy2"/>
    <dgm:cxn modelId="{57B89C27-4C61-499A-B588-895537BEA068}" type="presParOf" srcId="{2EBE2F10-7F95-4B81-A2D8-1134D3D14EBE}" destId="{80303E2D-B61D-4B53-9DB5-7D1771882A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691AB-ACB7-46B5-9A8A-92DC8961986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089A6746-B6A7-4E90-84B8-CABD32E97081}">
      <dgm:prSet phldrT="[Texto]"/>
      <dgm:spPr>
        <a:solidFill>
          <a:schemeClr val="accent5">
            <a:lumMod val="50000"/>
          </a:schemeClr>
        </a:solidFill>
      </dgm:spPr>
      <dgm:t>
        <a:bodyPr/>
        <a:lstStyle/>
        <a:p>
          <a:r>
            <a:rPr lang="es-ES" dirty="0" smtClean="0"/>
            <a:t>DCI</a:t>
          </a:r>
          <a:endParaRPr lang="es-ES" dirty="0"/>
        </a:p>
      </dgm:t>
    </dgm:pt>
    <dgm:pt modelId="{70F431BE-6DD4-4E91-90DB-16621D8B441E}" type="parTrans" cxnId="{328E6264-8544-425D-BC36-21C700EE9321}">
      <dgm:prSet/>
      <dgm:spPr/>
      <dgm:t>
        <a:bodyPr/>
        <a:lstStyle/>
        <a:p>
          <a:endParaRPr lang="es-ES"/>
        </a:p>
      </dgm:t>
    </dgm:pt>
    <dgm:pt modelId="{A47B2456-053D-486D-AD5A-2C00BC1C1447}" type="sibTrans" cxnId="{328E6264-8544-425D-BC36-21C700EE9321}">
      <dgm:prSet/>
      <dgm:spPr/>
      <dgm:t>
        <a:bodyPr/>
        <a:lstStyle/>
        <a:p>
          <a:endParaRPr lang="es-ES"/>
        </a:p>
      </dgm:t>
    </dgm:pt>
    <dgm:pt modelId="{9E6688EA-5CAA-491D-953C-69027827CE62}">
      <dgm:prSet phldrT="[Texto]"/>
      <dgm:spPr/>
      <dgm:t>
        <a:bodyPr/>
        <a:lstStyle/>
        <a:p>
          <a:r>
            <a:rPr lang="es-ES" dirty="0" smtClean="0"/>
            <a:t>Data </a:t>
          </a:r>
          <a:r>
            <a:rPr lang="es-ES" dirty="0" err="1" smtClean="0"/>
            <a:t>Study</a:t>
          </a:r>
          <a:endParaRPr lang="es-ES" dirty="0"/>
        </a:p>
      </dgm:t>
    </dgm:pt>
    <dgm:pt modelId="{0C4919D6-7492-4FF4-9E77-A76600DD8700}" type="parTrans" cxnId="{90B4EDBE-470E-4DF5-9F3C-3B5C47D97A6C}">
      <dgm:prSet/>
      <dgm:spPr/>
      <dgm:t>
        <a:bodyPr/>
        <a:lstStyle/>
        <a:p>
          <a:endParaRPr lang="es-ES"/>
        </a:p>
      </dgm:t>
    </dgm:pt>
    <dgm:pt modelId="{3B4B574F-8A9F-4A6E-AF59-67E2E1F9D90F}" type="sibTrans" cxnId="{90B4EDBE-470E-4DF5-9F3C-3B5C47D97A6C}">
      <dgm:prSet/>
      <dgm:spPr/>
      <dgm:t>
        <a:bodyPr/>
        <a:lstStyle/>
        <a:p>
          <a:endParaRPr lang="es-ES"/>
        </a:p>
      </dgm:t>
    </dgm:pt>
    <dgm:pt modelId="{353503A2-6279-4053-97AD-74CA3AC77D87}">
      <dgm:prSet phldrT="[Texto]"/>
      <dgm:spPr/>
      <dgm:t>
        <a:bodyPr/>
        <a:lstStyle/>
        <a:p>
          <a:r>
            <a:rPr lang="es-ES" dirty="0" err="1" smtClean="0"/>
            <a:t>Dataset</a:t>
          </a:r>
          <a:endParaRPr lang="es-ES" dirty="0"/>
        </a:p>
      </dgm:t>
    </dgm:pt>
    <dgm:pt modelId="{F3CFD3EC-15B0-4C7E-848D-1477E01E9A16}" type="parTrans" cxnId="{6062B524-41C7-430F-880C-134AACF3B0B1}">
      <dgm:prSet/>
      <dgm:spPr/>
      <dgm:t>
        <a:bodyPr/>
        <a:lstStyle/>
        <a:p>
          <a:endParaRPr lang="es-ES"/>
        </a:p>
      </dgm:t>
    </dgm:pt>
    <dgm:pt modelId="{316EAE2C-F806-4A58-AFED-B780008FFFD9}" type="sibTrans" cxnId="{6062B524-41C7-430F-880C-134AACF3B0B1}">
      <dgm:prSet/>
      <dgm:spPr/>
      <dgm:t>
        <a:bodyPr/>
        <a:lstStyle/>
        <a:p>
          <a:endParaRPr lang="es-ES"/>
        </a:p>
      </dgm:t>
    </dgm:pt>
    <dgm:pt modelId="{E4559140-9927-4E2C-91DD-6056ED2E43A6}">
      <dgm:prSet phldrT="[Texto]"/>
      <dgm:spPr>
        <a:solidFill>
          <a:schemeClr val="accent6">
            <a:lumMod val="75000"/>
          </a:schemeClr>
        </a:solidFill>
      </dgm:spPr>
      <dgm:t>
        <a:bodyPr/>
        <a:lstStyle/>
        <a:p>
          <a:r>
            <a:rPr lang="es-ES" dirty="0" err="1" smtClean="0"/>
            <a:t>WoS</a:t>
          </a:r>
          <a:r>
            <a:rPr lang="es-ES" dirty="0" smtClean="0"/>
            <a:t> Indexes</a:t>
          </a:r>
          <a:endParaRPr lang="es-ES" dirty="0"/>
        </a:p>
      </dgm:t>
    </dgm:pt>
    <dgm:pt modelId="{1810D87F-E7FA-4263-A1A8-A1A7FF733899}" type="parTrans" cxnId="{6A7A288A-DFC9-4250-B373-4A6538C19325}">
      <dgm:prSet/>
      <dgm:spPr/>
      <dgm:t>
        <a:bodyPr/>
        <a:lstStyle/>
        <a:p>
          <a:endParaRPr lang="es-ES"/>
        </a:p>
      </dgm:t>
    </dgm:pt>
    <dgm:pt modelId="{31DC8C97-4139-414A-8364-ABAD47388E67}" type="sibTrans" cxnId="{6A7A288A-DFC9-4250-B373-4A6538C19325}">
      <dgm:prSet/>
      <dgm:spPr/>
      <dgm:t>
        <a:bodyPr/>
        <a:lstStyle/>
        <a:p>
          <a:endParaRPr lang="es-ES"/>
        </a:p>
      </dgm:t>
    </dgm:pt>
    <dgm:pt modelId="{2D40456D-4D24-423B-BFD6-938B31B00476}">
      <dgm:prSet phldrT="[Texto]"/>
      <dgm:spPr/>
      <dgm:t>
        <a:bodyPr/>
        <a:lstStyle/>
        <a:p>
          <a:r>
            <a:rPr lang="es-ES" dirty="0" err="1" smtClean="0"/>
            <a:t>Articulos</a:t>
          </a:r>
          <a:endParaRPr lang="es-ES" dirty="0"/>
        </a:p>
      </dgm:t>
    </dgm:pt>
    <dgm:pt modelId="{F10C383C-4614-4669-AC6E-F6725247244B}" type="parTrans" cxnId="{35D3140A-31E7-4486-8083-8BBEB3D39607}">
      <dgm:prSet/>
      <dgm:spPr/>
      <dgm:t>
        <a:bodyPr/>
        <a:lstStyle/>
        <a:p>
          <a:endParaRPr lang="es-ES"/>
        </a:p>
      </dgm:t>
    </dgm:pt>
    <dgm:pt modelId="{C1BBB66E-600F-49AA-AE47-AD54DCF71356}" type="sibTrans" cxnId="{35D3140A-31E7-4486-8083-8BBEB3D39607}">
      <dgm:prSet/>
      <dgm:spPr/>
      <dgm:t>
        <a:bodyPr/>
        <a:lstStyle/>
        <a:p>
          <a:endParaRPr lang="es-ES"/>
        </a:p>
      </dgm:t>
    </dgm:pt>
    <dgm:pt modelId="{408D998E-66BD-45B2-82E6-3A1B3135CB2A}">
      <dgm:prSet phldrT="[Texto]"/>
      <dgm:spPr/>
      <dgm:t>
        <a:bodyPr/>
        <a:lstStyle/>
        <a:p>
          <a:r>
            <a:rPr lang="es-ES" dirty="0" smtClean="0"/>
            <a:t>Referencias citadas</a:t>
          </a:r>
          <a:endParaRPr lang="es-ES" dirty="0"/>
        </a:p>
      </dgm:t>
    </dgm:pt>
    <dgm:pt modelId="{647BA933-D315-4F00-889D-1B168E7B2883}" type="parTrans" cxnId="{F9CB6864-96A6-422C-9DAA-331458CF39E7}">
      <dgm:prSet/>
      <dgm:spPr/>
      <dgm:t>
        <a:bodyPr/>
        <a:lstStyle/>
        <a:p>
          <a:endParaRPr lang="es-ES"/>
        </a:p>
      </dgm:t>
    </dgm:pt>
    <dgm:pt modelId="{280CDEE3-F287-4BBC-A967-3F5300D0874B}" type="sibTrans" cxnId="{F9CB6864-96A6-422C-9DAA-331458CF39E7}">
      <dgm:prSet/>
      <dgm:spPr/>
      <dgm:t>
        <a:bodyPr/>
        <a:lstStyle/>
        <a:p>
          <a:endParaRPr lang="es-ES"/>
        </a:p>
      </dgm:t>
    </dgm:pt>
    <dgm:pt modelId="{3C61C06F-1732-4DBE-8EA1-1B9C7A95CEE5}">
      <dgm:prSet phldrT="[Texto]"/>
      <dgm:spPr>
        <a:solidFill>
          <a:schemeClr val="accent5">
            <a:lumMod val="50000"/>
          </a:schemeClr>
        </a:solidFill>
      </dgm:spPr>
      <dgm:t>
        <a:bodyPr/>
        <a:lstStyle/>
        <a:p>
          <a:r>
            <a:rPr lang="es-ES" dirty="0" smtClean="0"/>
            <a:t>Registros (DS)</a:t>
          </a:r>
          <a:endParaRPr lang="es-ES" dirty="0"/>
        </a:p>
      </dgm:t>
    </dgm:pt>
    <dgm:pt modelId="{93C45CC8-AB6B-4C78-B013-815036BB7638}" type="parTrans" cxnId="{F10248B5-B44F-4AFF-8CD2-29B283B987BA}">
      <dgm:prSet/>
      <dgm:spPr/>
      <dgm:t>
        <a:bodyPr/>
        <a:lstStyle/>
        <a:p>
          <a:endParaRPr lang="es-ES"/>
        </a:p>
      </dgm:t>
    </dgm:pt>
    <dgm:pt modelId="{02EFCADF-9061-426F-902E-C05010838914}" type="sibTrans" cxnId="{F10248B5-B44F-4AFF-8CD2-29B283B987BA}">
      <dgm:prSet/>
      <dgm:spPr/>
      <dgm:t>
        <a:bodyPr/>
        <a:lstStyle/>
        <a:p>
          <a:endParaRPr lang="es-ES"/>
        </a:p>
      </dgm:t>
    </dgm:pt>
    <dgm:pt modelId="{CA1FFB2A-9AB8-4099-9C20-9F5196C6ACF5}">
      <dgm:prSet phldrT="[Texto]"/>
      <dgm:spPr/>
      <dgm:t>
        <a:bodyPr/>
        <a:lstStyle/>
        <a:p>
          <a:r>
            <a:rPr lang="es-ES" dirty="0" smtClean="0"/>
            <a:t>Metadatos propios</a:t>
          </a:r>
          <a:endParaRPr lang="es-ES" dirty="0"/>
        </a:p>
      </dgm:t>
    </dgm:pt>
    <dgm:pt modelId="{C789C2CE-3D36-4FFF-A558-BC61A46C2837}" type="parTrans" cxnId="{75633874-763B-494A-8E0B-8BE2A6AE2079}">
      <dgm:prSet/>
      <dgm:spPr/>
      <dgm:t>
        <a:bodyPr/>
        <a:lstStyle/>
        <a:p>
          <a:endParaRPr lang="es-ES"/>
        </a:p>
      </dgm:t>
    </dgm:pt>
    <dgm:pt modelId="{741CE820-AF60-40C4-9469-3BFB7249CDD9}" type="sibTrans" cxnId="{75633874-763B-494A-8E0B-8BE2A6AE2079}">
      <dgm:prSet/>
      <dgm:spPr/>
      <dgm:t>
        <a:bodyPr/>
        <a:lstStyle/>
        <a:p>
          <a:endParaRPr lang="es-ES"/>
        </a:p>
      </dgm:t>
    </dgm:pt>
    <dgm:pt modelId="{D21DB18C-ED6D-4C4B-B488-5933CF860079}">
      <dgm:prSet phldrT="[Texto]"/>
      <dgm:spPr/>
      <dgm:t>
        <a:bodyPr/>
        <a:lstStyle/>
        <a:p>
          <a:r>
            <a:rPr lang="es-ES" dirty="0" smtClean="0"/>
            <a:t>Referencias citadas</a:t>
          </a:r>
          <a:endParaRPr lang="es-ES" dirty="0"/>
        </a:p>
      </dgm:t>
    </dgm:pt>
    <dgm:pt modelId="{F4EB88CA-2374-4514-8248-02BD5D933321}" type="parTrans" cxnId="{DFCE33A7-BB7B-48A8-9326-B2A3A37F95B0}">
      <dgm:prSet/>
      <dgm:spPr/>
      <dgm:t>
        <a:bodyPr/>
        <a:lstStyle/>
        <a:p>
          <a:endParaRPr lang="es-ES"/>
        </a:p>
      </dgm:t>
    </dgm:pt>
    <dgm:pt modelId="{F5F5EA12-860D-44F7-B6B2-011EB660E2F2}" type="sibTrans" cxnId="{DFCE33A7-BB7B-48A8-9326-B2A3A37F95B0}">
      <dgm:prSet/>
      <dgm:spPr/>
      <dgm:t>
        <a:bodyPr/>
        <a:lstStyle/>
        <a:p>
          <a:endParaRPr lang="es-ES"/>
        </a:p>
      </dgm:t>
    </dgm:pt>
    <dgm:pt modelId="{01BDF464-A558-4654-9DB2-739C5DAD6B60}">
      <dgm:prSet phldrT="[Texto]"/>
      <dgm:spPr/>
      <dgm:t>
        <a:bodyPr/>
        <a:lstStyle/>
        <a:p>
          <a:r>
            <a:rPr lang="es-ES" dirty="0" err="1" smtClean="0"/>
            <a:t>Repository</a:t>
          </a:r>
          <a:endParaRPr lang="es-ES" dirty="0"/>
        </a:p>
      </dgm:t>
    </dgm:pt>
    <dgm:pt modelId="{BABDF759-2AF8-4EDD-A198-64EC3F0FB052}" type="parTrans" cxnId="{913B585E-9341-4CC6-A1F1-85535A8D59AD}">
      <dgm:prSet/>
      <dgm:spPr/>
      <dgm:t>
        <a:bodyPr/>
        <a:lstStyle/>
        <a:p>
          <a:endParaRPr lang="es-ES"/>
        </a:p>
      </dgm:t>
    </dgm:pt>
    <dgm:pt modelId="{607CD475-8287-4591-BD33-37E7A7AC4E2B}" type="sibTrans" cxnId="{913B585E-9341-4CC6-A1F1-85535A8D59AD}">
      <dgm:prSet/>
      <dgm:spPr/>
      <dgm:t>
        <a:bodyPr/>
        <a:lstStyle/>
        <a:p>
          <a:endParaRPr lang="es-ES"/>
        </a:p>
      </dgm:t>
    </dgm:pt>
    <dgm:pt modelId="{A8593EA8-F164-4489-B5A2-82AEB84E969D}">
      <dgm:prSet phldrT="[Texto]"/>
      <dgm:spPr/>
      <dgm:t>
        <a:bodyPr/>
        <a:lstStyle/>
        <a:p>
          <a:r>
            <a:rPr lang="es-ES" dirty="0" err="1" smtClean="0"/>
            <a:t>Other</a:t>
          </a:r>
          <a:endParaRPr lang="es-ES" dirty="0"/>
        </a:p>
      </dgm:t>
    </dgm:pt>
    <dgm:pt modelId="{23380CA5-AC9F-436F-86DF-3CAABFF86E16}" type="parTrans" cxnId="{19FE4B42-1233-4896-8542-8B58CB83F785}">
      <dgm:prSet/>
      <dgm:spPr/>
      <dgm:t>
        <a:bodyPr/>
        <a:lstStyle/>
        <a:p>
          <a:endParaRPr lang="es-ES"/>
        </a:p>
      </dgm:t>
    </dgm:pt>
    <dgm:pt modelId="{0D334BF5-342C-4113-A57B-210181AB6323}" type="sibTrans" cxnId="{19FE4B42-1233-4896-8542-8B58CB83F785}">
      <dgm:prSet/>
      <dgm:spPr/>
      <dgm:t>
        <a:bodyPr/>
        <a:lstStyle/>
        <a:p>
          <a:endParaRPr lang="es-ES"/>
        </a:p>
      </dgm:t>
    </dgm:pt>
    <dgm:pt modelId="{020E20A0-D4CC-456A-95AD-DA0983155FF0}">
      <dgm:prSet phldrT="[Texto]"/>
      <dgm:spPr/>
      <dgm:t>
        <a:bodyPr/>
        <a:lstStyle/>
        <a:p>
          <a:r>
            <a:rPr lang="es-ES" dirty="0" smtClean="0"/>
            <a:t>Registros </a:t>
          </a:r>
          <a:r>
            <a:rPr lang="es-ES" dirty="0" err="1" smtClean="0"/>
            <a:t>WoS</a:t>
          </a:r>
          <a:r>
            <a:rPr lang="es-ES" dirty="0" smtClean="0"/>
            <a:t> que les citan</a:t>
          </a:r>
          <a:endParaRPr lang="es-ES" dirty="0"/>
        </a:p>
      </dgm:t>
    </dgm:pt>
    <dgm:pt modelId="{CBFFE415-B742-4348-A643-A35766C335EF}" type="parTrans" cxnId="{443057C4-4E83-4FE3-A0EB-63CF75876889}">
      <dgm:prSet/>
      <dgm:spPr/>
      <dgm:t>
        <a:bodyPr/>
        <a:lstStyle/>
        <a:p>
          <a:endParaRPr lang="es-ES"/>
        </a:p>
      </dgm:t>
    </dgm:pt>
    <dgm:pt modelId="{ED96A3A0-53B9-4BFB-99F1-D988BECC7B85}" type="sibTrans" cxnId="{443057C4-4E83-4FE3-A0EB-63CF75876889}">
      <dgm:prSet/>
      <dgm:spPr/>
      <dgm:t>
        <a:bodyPr/>
        <a:lstStyle/>
        <a:p>
          <a:endParaRPr lang="es-ES"/>
        </a:p>
      </dgm:t>
    </dgm:pt>
    <dgm:pt modelId="{93A27396-839D-4E05-82AE-A65EB3F01C6B}" type="pres">
      <dgm:prSet presAssocID="{545691AB-ACB7-46B5-9A8A-92DC89619866}" presName="Name0" presStyleCnt="0">
        <dgm:presLayoutVars>
          <dgm:dir/>
          <dgm:animLvl val="lvl"/>
          <dgm:resizeHandles val="exact"/>
        </dgm:presLayoutVars>
      </dgm:prSet>
      <dgm:spPr/>
      <dgm:t>
        <a:bodyPr/>
        <a:lstStyle/>
        <a:p>
          <a:endParaRPr lang="es-ES"/>
        </a:p>
      </dgm:t>
    </dgm:pt>
    <dgm:pt modelId="{1AF12589-A7E8-4DD1-82E8-C71CFB812330}" type="pres">
      <dgm:prSet presAssocID="{545691AB-ACB7-46B5-9A8A-92DC89619866}" presName="tSp" presStyleCnt="0"/>
      <dgm:spPr/>
    </dgm:pt>
    <dgm:pt modelId="{06C79BDD-53EC-4CB1-BC73-F8387ADDD006}" type="pres">
      <dgm:prSet presAssocID="{545691AB-ACB7-46B5-9A8A-92DC89619866}" presName="bSp" presStyleCnt="0"/>
      <dgm:spPr/>
    </dgm:pt>
    <dgm:pt modelId="{E7FDD73B-098C-4E25-BE14-78884B65565E}" type="pres">
      <dgm:prSet presAssocID="{545691AB-ACB7-46B5-9A8A-92DC89619866}" presName="process" presStyleCnt="0"/>
      <dgm:spPr/>
    </dgm:pt>
    <dgm:pt modelId="{B1F67BB5-98E9-4DD6-A4E3-2DDC14ABCF74}" type="pres">
      <dgm:prSet presAssocID="{089A6746-B6A7-4E90-84B8-CABD32E97081}" presName="composite1" presStyleCnt="0"/>
      <dgm:spPr/>
    </dgm:pt>
    <dgm:pt modelId="{176DF68C-921C-48A8-90AB-C99DEFB4E050}" type="pres">
      <dgm:prSet presAssocID="{089A6746-B6A7-4E90-84B8-CABD32E97081}" presName="dummyNode1" presStyleLbl="node1" presStyleIdx="0" presStyleCnt="3"/>
      <dgm:spPr/>
    </dgm:pt>
    <dgm:pt modelId="{FA612C78-EDCB-4181-9220-5538076C3FFE}" type="pres">
      <dgm:prSet presAssocID="{089A6746-B6A7-4E90-84B8-CABD32E97081}" presName="childNode1" presStyleLbl="bgAcc1" presStyleIdx="0" presStyleCnt="3">
        <dgm:presLayoutVars>
          <dgm:bulletEnabled val="1"/>
        </dgm:presLayoutVars>
      </dgm:prSet>
      <dgm:spPr/>
      <dgm:t>
        <a:bodyPr/>
        <a:lstStyle/>
        <a:p>
          <a:endParaRPr lang="es-ES"/>
        </a:p>
      </dgm:t>
    </dgm:pt>
    <dgm:pt modelId="{09E7DF08-9F92-4F93-B599-6F5C080A728B}" type="pres">
      <dgm:prSet presAssocID="{089A6746-B6A7-4E90-84B8-CABD32E97081}" presName="childNode1tx" presStyleLbl="bgAcc1" presStyleIdx="0" presStyleCnt="3">
        <dgm:presLayoutVars>
          <dgm:bulletEnabled val="1"/>
        </dgm:presLayoutVars>
      </dgm:prSet>
      <dgm:spPr/>
      <dgm:t>
        <a:bodyPr/>
        <a:lstStyle/>
        <a:p>
          <a:endParaRPr lang="es-ES"/>
        </a:p>
      </dgm:t>
    </dgm:pt>
    <dgm:pt modelId="{F94C418C-6E37-4105-AEDA-008A758690A4}" type="pres">
      <dgm:prSet presAssocID="{089A6746-B6A7-4E90-84B8-CABD32E97081}" presName="parentNode1" presStyleLbl="node1" presStyleIdx="0" presStyleCnt="3">
        <dgm:presLayoutVars>
          <dgm:chMax val="1"/>
          <dgm:bulletEnabled val="1"/>
        </dgm:presLayoutVars>
      </dgm:prSet>
      <dgm:spPr/>
      <dgm:t>
        <a:bodyPr/>
        <a:lstStyle/>
        <a:p>
          <a:endParaRPr lang="es-ES"/>
        </a:p>
      </dgm:t>
    </dgm:pt>
    <dgm:pt modelId="{41127B92-813E-48A6-9026-CC3EB68F96AB}" type="pres">
      <dgm:prSet presAssocID="{089A6746-B6A7-4E90-84B8-CABD32E97081}" presName="connSite1" presStyleCnt="0"/>
      <dgm:spPr/>
    </dgm:pt>
    <dgm:pt modelId="{3EF6F7B3-06D1-4858-A5B2-5771D188F91D}" type="pres">
      <dgm:prSet presAssocID="{A47B2456-053D-486D-AD5A-2C00BC1C1447}" presName="Name9" presStyleLbl="sibTrans2D1" presStyleIdx="0" presStyleCnt="2" custScaleX="129422" custLinFactNeighborX="9912" custLinFactNeighborY="-2000"/>
      <dgm:spPr/>
      <dgm:t>
        <a:bodyPr/>
        <a:lstStyle/>
        <a:p>
          <a:endParaRPr lang="es-ES"/>
        </a:p>
      </dgm:t>
    </dgm:pt>
    <dgm:pt modelId="{08703EF6-9C0C-445E-A692-DE95E005F1F6}" type="pres">
      <dgm:prSet presAssocID="{E4559140-9927-4E2C-91DD-6056ED2E43A6}" presName="composite2" presStyleCnt="0"/>
      <dgm:spPr/>
    </dgm:pt>
    <dgm:pt modelId="{66346464-9228-41E9-8043-D1746D342FBB}" type="pres">
      <dgm:prSet presAssocID="{E4559140-9927-4E2C-91DD-6056ED2E43A6}" presName="dummyNode2" presStyleLbl="node1" presStyleIdx="0" presStyleCnt="3"/>
      <dgm:spPr/>
    </dgm:pt>
    <dgm:pt modelId="{5E6BE99D-74AC-41E2-9BBA-151390284E40}" type="pres">
      <dgm:prSet presAssocID="{E4559140-9927-4E2C-91DD-6056ED2E43A6}" presName="childNode2" presStyleLbl="bgAcc1" presStyleIdx="1" presStyleCnt="3">
        <dgm:presLayoutVars>
          <dgm:bulletEnabled val="1"/>
        </dgm:presLayoutVars>
      </dgm:prSet>
      <dgm:spPr/>
      <dgm:t>
        <a:bodyPr/>
        <a:lstStyle/>
        <a:p>
          <a:endParaRPr lang="es-ES"/>
        </a:p>
      </dgm:t>
    </dgm:pt>
    <dgm:pt modelId="{3E3348F8-5235-4939-9F9E-C466FD3F7CF2}" type="pres">
      <dgm:prSet presAssocID="{E4559140-9927-4E2C-91DD-6056ED2E43A6}" presName="childNode2tx" presStyleLbl="bgAcc1" presStyleIdx="1" presStyleCnt="3">
        <dgm:presLayoutVars>
          <dgm:bulletEnabled val="1"/>
        </dgm:presLayoutVars>
      </dgm:prSet>
      <dgm:spPr/>
      <dgm:t>
        <a:bodyPr/>
        <a:lstStyle/>
        <a:p>
          <a:endParaRPr lang="es-ES"/>
        </a:p>
      </dgm:t>
    </dgm:pt>
    <dgm:pt modelId="{9983391C-377A-444E-9425-411F512D3D02}" type="pres">
      <dgm:prSet presAssocID="{E4559140-9927-4E2C-91DD-6056ED2E43A6}" presName="parentNode2" presStyleLbl="node1" presStyleIdx="1" presStyleCnt="3">
        <dgm:presLayoutVars>
          <dgm:chMax val="0"/>
          <dgm:bulletEnabled val="1"/>
        </dgm:presLayoutVars>
      </dgm:prSet>
      <dgm:spPr/>
      <dgm:t>
        <a:bodyPr/>
        <a:lstStyle/>
        <a:p>
          <a:endParaRPr lang="es-ES"/>
        </a:p>
      </dgm:t>
    </dgm:pt>
    <dgm:pt modelId="{54AC6499-207A-4DC0-A01E-430B8B715687}" type="pres">
      <dgm:prSet presAssocID="{E4559140-9927-4E2C-91DD-6056ED2E43A6}" presName="connSite2" presStyleCnt="0"/>
      <dgm:spPr/>
    </dgm:pt>
    <dgm:pt modelId="{B05D5A01-C105-42AD-BC97-C48806C68026}" type="pres">
      <dgm:prSet presAssocID="{31DC8C97-4139-414A-8364-ABAD47388E67}" presName="Name18" presStyleLbl="sibTrans2D1" presStyleIdx="1" presStyleCnt="2" custAng="10800000" custScaleX="157104" custScaleY="90397" custLinFactNeighborX="-219" custLinFactNeighborY="48548"/>
      <dgm:spPr/>
      <dgm:t>
        <a:bodyPr/>
        <a:lstStyle/>
        <a:p>
          <a:endParaRPr lang="es-ES"/>
        </a:p>
      </dgm:t>
    </dgm:pt>
    <dgm:pt modelId="{CB14C961-58BE-46E7-A058-66C1636E76CE}" type="pres">
      <dgm:prSet presAssocID="{3C61C06F-1732-4DBE-8EA1-1B9C7A95CEE5}" presName="composite1" presStyleCnt="0"/>
      <dgm:spPr/>
    </dgm:pt>
    <dgm:pt modelId="{1A69531F-6867-4848-A384-F775DABE9E1E}" type="pres">
      <dgm:prSet presAssocID="{3C61C06F-1732-4DBE-8EA1-1B9C7A95CEE5}" presName="dummyNode1" presStyleLbl="node1" presStyleIdx="1" presStyleCnt="3"/>
      <dgm:spPr/>
    </dgm:pt>
    <dgm:pt modelId="{B9ED70A5-8510-42E1-87EB-AA2DD7AB3637}" type="pres">
      <dgm:prSet presAssocID="{3C61C06F-1732-4DBE-8EA1-1B9C7A95CEE5}" presName="childNode1" presStyleLbl="bgAcc1" presStyleIdx="2" presStyleCnt="3">
        <dgm:presLayoutVars>
          <dgm:bulletEnabled val="1"/>
        </dgm:presLayoutVars>
      </dgm:prSet>
      <dgm:spPr/>
      <dgm:t>
        <a:bodyPr/>
        <a:lstStyle/>
        <a:p>
          <a:endParaRPr lang="es-ES"/>
        </a:p>
      </dgm:t>
    </dgm:pt>
    <dgm:pt modelId="{D30A34E2-6E8A-4F56-B6AC-7463C8D76CB4}" type="pres">
      <dgm:prSet presAssocID="{3C61C06F-1732-4DBE-8EA1-1B9C7A95CEE5}" presName="childNode1tx" presStyleLbl="bgAcc1" presStyleIdx="2" presStyleCnt="3">
        <dgm:presLayoutVars>
          <dgm:bulletEnabled val="1"/>
        </dgm:presLayoutVars>
      </dgm:prSet>
      <dgm:spPr/>
      <dgm:t>
        <a:bodyPr/>
        <a:lstStyle/>
        <a:p>
          <a:endParaRPr lang="es-ES"/>
        </a:p>
      </dgm:t>
    </dgm:pt>
    <dgm:pt modelId="{E2B885D9-E487-408D-B913-47C514F5FE95}" type="pres">
      <dgm:prSet presAssocID="{3C61C06F-1732-4DBE-8EA1-1B9C7A95CEE5}" presName="parentNode1" presStyleLbl="node1" presStyleIdx="2" presStyleCnt="3">
        <dgm:presLayoutVars>
          <dgm:chMax val="1"/>
          <dgm:bulletEnabled val="1"/>
        </dgm:presLayoutVars>
      </dgm:prSet>
      <dgm:spPr/>
      <dgm:t>
        <a:bodyPr/>
        <a:lstStyle/>
        <a:p>
          <a:endParaRPr lang="es-ES"/>
        </a:p>
      </dgm:t>
    </dgm:pt>
    <dgm:pt modelId="{20C1CC13-A340-4579-9F42-FAAA3F5118F7}" type="pres">
      <dgm:prSet presAssocID="{3C61C06F-1732-4DBE-8EA1-1B9C7A95CEE5}" presName="connSite1" presStyleCnt="0"/>
      <dgm:spPr/>
    </dgm:pt>
  </dgm:ptLst>
  <dgm:cxnLst>
    <dgm:cxn modelId="{FA6DB454-797B-4CF6-80F9-3D8743F82424}" type="presOf" srcId="{020E20A0-D4CC-456A-95AD-DA0983155FF0}" destId="{B9ED70A5-8510-42E1-87EB-AA2DD7AB3637}" srcOrd="0" destOrd="2" presId="urn:microsoft.com/office/officeart/2005/8/layout/hProcess4"/>
    <dgm:cxn modelId="{443057C4-4E83-4FE3-A0EB-63CF75876889}" srcId="{3C61C06F-1732-4DBE-8EA1-1B9C7A95CEE5}" destId="{020E20A0-D4CC-456A-95AD-DA0983155FF0}" srcOrd="2" destOrd="0" parTransId="{CBFFE415-B742-4348-A643-A35766C335EF}" sibTransId="{ED96A3A0-53B9-4BFB-99F1-D988BECC7B85}"/>
    <dgm:cxn modelId="{E7EFDE37-89E1-4C01-858F-B20935051C67}" type="presOf" srcId="{A47B2456-053D-486D-AD5A-2C00BC1C1447}" destId="{3EF6F7B3-06D1-4858-A5B2-5771D188F91D}" srcOrd="0" destOrd="0" presId="urn:microsoft.com/office/officeart/2005/8/layout/hProcess4"/>
    <dgm:cxn modelId="{2958F7E7-6D67-47CB-B4CC-7A5E3F90603C}" type="presOf" srcId="{408D998E-66BD-45B2-82E6-3A1B3135CB2A}" destId="{5E6BE99D-74AC-41E2-9BBA-151390284E40}" srcOrd="0" destOrd="1" presId="urn:microsoft.com/office/officeart/2005/8/layout/hProcess4"/>
    <dgm:cxn modelId="{96D8EFBD-C3AE-42A4-88A9-E80D4D9EE360}" type="presOf" srcId="{353503A2-6279-4053-97AD-74CA3AC77D87}" destId="{09E7DF08-9F92-4F93-B599-6F5C080A728B}" srcOrd="1" destOrd="1" presId="urn:microsoft.com/office/officeart/2005/8/layout/hProcess4"/>
    <dgm:cxn modelId="{DFCE33A7-BB7B-48A8-9326-B2A3A37F95B0}" srcId="{3C61C06F-1732-4DBE-8EA1-1B9C7A95CEE5}" destId="{D21DB18C-ED6D-4C4B-B488-5933CF860079}" srcOrd="1" destOrd="0" parTransId="{F4EB88CA-2374-4514-8248-02BD5D933321}" sibTransId="{F5F5EA12-860D-44F7-B6B2-011EB660E2F2}"/>
    <dgm:cxn modelId="{F10248B5-B44F-4AFF-8CD2-29B283B987BA}" srcId="{545691AB-ACB7-46B5-9A8A-92DC89619866}" destId="{3C61C06F-1732-4DBE-8EA1-1B9C7A95CEE5}" srcOrd="2" destOrd="0" parTransId="{93C45CC8-AB6B-4C78-B013-815036BB7638}" sibTransId="{02EFCADF-9061-426F-902E-C05010838914}"/>
    <dgm:cxn modelId="{359ED05A-4397-4BBD-89CC-2706B42A4547}" type="presOf" srcId="{020E20A0-D4CC-456A-95AD-DA0983155FF0}" destId="{D30A34E2-6E8A-4F56-B6AC-7463C8D76CB4}" srcOrd="1" destOrd="2" presId="urn:microsoft.com/office/officeart/2005/8/layout/hProcess4"/>
    <dgm:cxn modelId="{196EADF0-AC31-45AB-A035-70EBB05F6261}" type="presOf" srcId="{A8593EA8-F164-4489-B5A2-82AEB84E969D}" destId="{09E7DF08-9F92-4F93-B599-6F5C080A728B}" srcOrd="1" destOrd="3" presId="urn:microsoft.com/office/officeart/2005/8/layout/hProcess4"/>
    <dgm:cxn modelId="{E91AFA62-3507-44FB-A06A-37A38DE25933}" type="presOf" srcId="{353503A2-6279-4053-97AD-74CA3AC77D87}" destId="{FA612C78-EDCB-4181-9220-5538076C3FFE}" srcOrd="0" destOrd="1" presId="urn:microsoft.com/office/officeart/2005/8/layout/hProcess4"/>
    <dgm:cxn modelId="{0583DCA9-7EB3-42A2-8F0B-48A99BBD220A}" type="presOf" srcId="{01BDF464-A558-4654-9DB2-739C5DAD6B60}" destId="{FA612C78-EDCB-4181-9220-5538076C3FFE}" srcOrd="0" destOrd="2" presId="urn:microsoft.com/office/officeart/2005/8/layout/hProcess4"/>
    <dgm:cxn modelId="{75633874-763B-494A-8E0B-8BE2A6AE2079}" srcId="{3C61C06F-1732-4DBE-8EA1-1B9C7A95CEE5}" destId="{CA1FFB2A-9AB8-4099-9C20-9F5196C6ACF5}" srcOrd="0" destOrd="0" parTransId="{C789C2CE-3D36-4FFF-A558-BC61A46C2837}" sibTransId="{741CE820-AF60-40C4-9469-3BFB7249CDD9}"/>
    <dgm:cxn modelId="{2A86FCC2-3C27-44A0-B0E6-11A2C4EB74F7}" type="presOf" srcId="{089A6746-B6A7-4E90-84B8-CABD32E97081}" destId="{F94C418C-6E37-4105-AEDA-008A758690A4}" srcOrd="0" destOrd="0" presId="urn:microsoft.com/office/officeart/2005/8/layout/hProcess4"/>
    <dgm:cxn modelId="{7D707267-9F73-4B1B-9FB5-D4CCBDD9E940}" type="presOf" srcId="{9E6688EA-5CAA-491D-953C-69027827CE62}" destId="{FA612C78-EDCB-4181-9220-5538076C3FFE}" srcOrd="0" destOrd="0" presId="urn:microsoft.com/office/officeart/2005/8/layout/hProcess4"/>
    <dgm:cxn modelId="{F9CB6864-96A6-422C-9DAA-331458CF39E7}" srcId="{E4559140-9927-4E2C-91DD-6056ED2E43A6}" destId="{408D998E-66BD-45B2-82E6-3A1B3135CB2A}" srcOrd="1" destOrd="0" parTransId="{647BA933-D315-4F00-889D-1B168E7B2883}" sibTransId="{280CDEE3-F287-4BBC-A967-3F5300D0874B}"/>
    <dgm:cxn modelId="{5BB4768C-20E1-46CF-A13E-800DCB258741}" type="presOf" srcId="{9E6688EA-5CAA-491D-953C-69027827CE62}" destId="{09E7DF08-9F92-4F93-B599-6F5C080A728B}" srcOrd="1" destOrd="0" presId="urn:microsoft.com/office/officeart/2005/8/layout/hProcess4"/>
    <dgm:cxn modelId="{D560A32D-18DD-4979-924A-F3EDD3C81A1B}" type="presOf" srcId="{E4559140-9927-4E2C-91DD-6056ED2E43A6}" destId="{9983391C-377A-444E-9425-411F512D3D02}" srcOrd="0" destOrd="0" presId="urn:microsoft.com/office/officeart/2005/8/layout/hProcess4"/>
    <dgm:cxn modelId="{90B4EDBE-470E-4DF5-9F3C-3B5C47D97A6C}" srcId="{089A6746-B6A7-4E90-84B8-CABD32E97081}" destId="{9E6688EA-5CAA-491D-953C-69027827CE62}" srcOrd="0" destOrd="0" parTransId="{0C4919D6-7492-4FF4-9E77-A76600DD8700}" sibTransId="{3B4B574F-8A9F-4A6E-AF59-67E2E1F9D90F}"/>
    <dgm:cxn modelId="{9FA9E609-CEE5-42ED-8807-10A4B5659BD0}" type="presOf" srcId="{31DC8C97-4139-414A-8364-ABAD47388E67}" destId="{B05D5A01-C105-42AD-BC97-C48806C68026}" srcOrd="0" destOrd="0" presId="urn:microsoft.com/office/officeart/2005/8/layout/hProcess4"/>
    <dgm:cxn modelId="{35D3140A-31E7-4486-8083-8BBEB3D39607}" srcId="{E4559140-9927-4E2C-91DD-6056ED2E43A6}" destId="{2D40456D-4D24-423B-BFD6-938B31B00476}" srcOrd="0" destOrd="0" parTransId="{F10C383C-4614-4669-AC6E-F6725247244B}" sibTransId="{C1BBB66E-600F-49AA-AE47-AD54DCF71356}"/>
    <dgm:cxn modelId="{19FE4B42-1233-4896-8542-8B58CB83F785}" srcId="{089A6746-B6A7-4E90-84B8-CABD32E97081}" destId="{A8593EA8-F164-4489-B5A2-82AEB84E969D}" srcOrd="3" destOrd="0" parTransId="{23380CA5-AC9F-436F-86DF-3CAABFF86E16}" sibTransId="{0D334BF5-342C-4113-A57B-210181AB6323}"/>
    <dgm:cxn modelId="{9FACD7DF-82F3-421E-A99B-EB6D8982FFA4}" type="presOf" srcId="{2D40456D-4D24-423B-BFD6-938B31B00476}" destId="{5E6BE99D-74AC-41E2-9BBA-151390284E40}" srcOrd="0" destOrd="0" presId="urn:microsoft.com/office/officeart/2005/8/layout/hProcess4"/>
    <dgm:cxn modelId="{FEBB1B38-535A-4D28-9EA8-0A3945C3C9C8}" type="presOf" srcId="{CA1FFB2A-9AB8-4099-9C20-9F5196C6ACF5}" destId="{B9ED70A5-8510-42E1-87EB-AA2DD7AB3637}" srcOrd="0" destOrd="0" presId="urn:microsoft.com/office/officeart/2005/8/layout/hProcess4"/>
    <dgm:cxn modelId="{81BBE836-2819-483A-90B1-7CE6DA7314F0}" type="presOf" srcId="{D21DB18C-ED6D-4C4B-B488-5933CF860079}" destId="{D30A34E2-6E8A-4F56-B6AC-7463C8D76CB4}" srcOrd="1" destOrd="1" presId="urn:microsoft.com/office/officeart/2005/8/layout/hProcess4"/>
    <dgm:cxn modelId="{913B585E-9341-4CC6-A1F1-85535A8D59AD}" srcId="{089A6746-B6A7-4E90-84B8-CABD32E97081}" destId="{01BDF464-A558-4654-9DB2-739C5DAD6B60}" srcOrd="2" destOrd="0" parTransId="{BABDF759-2AF8-4EDD-A198-64EC3F0FB052}" sibTransId="{607CD475-8287-4591-BD33-37E7A7AC4E2B}"/>
    <dgm:cxn modelId="{1CD6C5A7-47BE-4528-BB4E-DF43A6BFA1FB}" type="presOf" srcId="{A8593EA8-F164-4489-B5A2-82AEB84E969D}" destId="{FA612C78-EDCB-4181-9220-5538076C3FFE}" srcOrd="0" destOrd="3" presId="urn:microsoft.com/office/officeart/2005/8/layout/hProcess4"/>
    <dgm:cxn modelId="{725DD37B-123A-466A-846D-534742620D9F}" type="presOf" srcId="{CA1FFB2A-9AB8-4099-9C20-9F5196C6ACF5}" destId="{D30A34E2-6E8A-4F56-B6AC-7463C8D76CB4}" srcOrd="1" destOrd="0" presId="urn:microsoft.com/office/officeart/2005/8/layout/hProcess4"/>
    <dgm:cxn modelId="{328E6264-8544-425D-BC36-21C700EE9321}" srcId="{545691AB-ACB7-46B5-9A8A-92DC89619866}" destId="{089A6746-B6A7-4E90-84B8-CABD32E97081}" srcOrd="0" destOrd="0" parTransId="{70F431BE-6DD4-4E91-90DB-16621D8B441E}" sibTransId="{A47B2456-053D-486D-AD5A-2C00BC1C1447}"/>
    <dgm:cxn modelId="{4E8D061A-13FD-4E5E-85AE-C1A45194478F}" type="presOf" srcId="{D21DB18C-ED6D-4C4B-B488-5933CF860079}" destId="{B9ED70A5-8510-42E1-87EB-AA2DD7AB3637}" srcOrd="0" destOrd="1" presId="urn:microsoft.com/office/officeart/2005/8/layout/hProcess4"/>
    <dgm:cxn modelId="{6062B524-41C7-430F-880C-134AACF3B0B1}" srcId="{089A6746-B6A7-4E90-84B8-CABD32E97081}" destId="{353503A2-6279-4053-97AD-74CA3AC77D87}" srcOrd="1" destOrd="0" parTransId="{F3CFD3EC-15B0-4C7E-848D-1477E01E9A16}" sibTransId="{316EAE2C-F806-4A58-AFED-B780008FFFD9}"/>
    <dgm:cxn modelId="{D440730D-06FE-4225-B514-78C28F3B49AB}" type="presOf" srcId="{545691AB-ACB7-46B5-9A8A-92DC89619866}" destId="{93A27396-839D-4E05-82AE-A65EB3F01C6B}" srcOrd="0" destOrd="0" presId="urn:microsoft.com/office/officeart/2005/8/layout/hProcess4"/>
    <dgm:cxn modelId="{A2E6CFA5-C17E-4679-85FC-558EE3C3B783}" type="presOf" srcId="{408D998E-66BD-45B2-82E6-3A1B3135CB2A}" destId="{3E3348F8-5235-4939-9F9E-C466FD3F7CF2}" srcOrd="1" destOrd="1" presId="urn:microsoft.com/office/officeart/2005/8/layout/hProcess4"/>
    <dgm:cxn modelId="{0EE343E3-3475-4869-BD56-21C2BBA26934}" type="presOf" srcId="{3C61C06F-1732-4DBE-8EA1-1B9C7A95CEE5}" destId="{E2B885D9-E487-408D-B913-47C514F5FE95}" srcOrd="0" destOrd="0" presId="urn:microsoft.com/office/officeart/2005/8/layout/hProcess4"/>
    <dgm:cxn modelId="{AD91C9BC-95D7-4859-B855-7A5C1F529D47}" type="presOf" srcId="{01BDF464-A558-4654-9DB2-739C5DAD6B60}" destId="{09E7DF08-9F92-4F93-B599-6F5C080A728B}" srcOrd="1" destOrd="2" presId="urn:microsoft.com/office/officeart/2005/8/layout/hProcess4"/>
    <dgm:cxn modelId="{6A7A288A-DFC9-4250-B373-4A6538C19325}" srcId="{545691AB-ACB7-46B5-9A8A-92DC89619866}" destId="{E4559140-9927-4E2C-91DD-6056ED2E43A6}" srcOrd="1" destOrd="0" parTransId="{1810D87F-E7FA-4263-A1A8-A1A7FF733899}" sibTransId="{31DC8C97-4139-414A-8364-ABAD47388E67}"/>
    <dgm:cxn modelId="{DEF445F7-C50C-4FB4-8A77-408ED1CFCB7A}" type="presOf" srcId="{2D40456D-4D24-423B-BFD6-938B31B00476}" destId="{3E3348F8-5235-4939-9F9E-C466FD3F7CF2}" srcOrd="1" destOrd="0" presId="urn:microsoft.com/office/officeart/2005/8/layout/hProcess4"/>
    <dgm:cxn modelId="{2EE8F88C-77A3-490D-8BB2-6F86E0B69647}" type="presParOf" srcId="{93A27396-839D-4E05-82AE-A65EB3F01C6B}" destId="{1AF12589-A7E8-4DD1-82E8-C71CFB812330}" srcOrd="0" destOrd="0" presId="urn:microsoft.com/office/officeart/2005/8/layout/hProcess4"/>
    <dgm:cxn modelId="{A0DC8C72-9784-4D05-A401-5F2238AD65EB}" type="presParOf" srcId="{93A27396-839D-4E05-82AE-A65EB3F01C6B}" destId="{06C79BDD-53EC-4CB1-BC73-F8387ADDD006}" srcOrd="1" destOrd="0" presId="urn:microsoft.com/office/officeart/2005/8/layout/hProcess4"/>
    <dgm:cxn modelId="{468070A8-9AE8-4CE2-85ED-7BD5F8FF376E}" type="presParOf" srcId="{93A27396-839D-4E05-82AE-A65EB3F01C6B}" destId="{E7FDD73B-098C-4E25-BE14-78884B65565E}" srcOrd="2" destOrd="0" presId="urn:microsoft.com/office/officeart/2005/8/layout/hProcess4"/>
    <dgm:cxn modelId="{B4C6C99E-59C9-450C-8AB2-97459E692F56}" type="presParOf" srcId="{E7FDD73B-098C-4E25-BE14-78884B65565E}" destId="{B1F67BB5-98E9-4DD6-A4E3-2DDC14ABCF74}" srcOrd="0" destOrd="0" presId="urn:microsoft.com/office/officeart/2005/8/layout/hProcess4"/>
    <dgm:cxn modelId="{1D8CDE5C-85B2-4B81-8FF5-3BF33AFA097E}" type="presParOf" srcId="{B1F67BB5-98E9-4DD6-A4E3-2DDC14ABCF74}" destId="{176DF68C-921C-48A8-90AB-C99DEFB4E050}" srcOrd="0" destOrd="0" presId="urn:microsoft.com/office/officeart/2005/8/layout/hProcess4"/>
    <dgm:cxn modelId="{06FD01CB-34CC-4724-AB90-891AD0D43357}" type="presParOf" srcId="{B1F67BB5-98E9-4DD6-A4E3-2DDC14ABCF74}" destId="{FA612C78-EDCB-4181-9220-5538076C3FFE}" srcOrd="1" destOrd="0" presId="urn:microsoft.com/office/officeart/2005/8/layout/hProcess4"/>
    <dgm:cxn modelId="{C84CA544-53A1-4064-AFA2-FA5D870745FC}" type="presParOf" srcId="{B1F67BB5-98E9-4DD6-A4E3-2DDC14ABCF74}" destId="{09E7DF08-9F92-4F93-B599-6F5C080A728B}" srcOrd="2" destOrd="0" presId="urn:microsoft.com/office/officeart/2005/8/layout/hProcess4"/>
    <dgm:cxn modelId="{89CA261F-C47D-49F0-9BF9-3E582C6F3724}" type="presParOf" srcId="{B1F67BB5-98E9-4DD6-A4E3-2DDC14ABCF74}" destId="{F94C418C-6E37-4105-AEDA-008A758690A4}" srcOrd="3" destOrd="0" presId="urn:microsoft.com/office/officeart/2005/8/layout/hProcess4"/>
    <dgm:cxn modelId="{AF5F0AA0-E1EE-415E-94AD-C631095C93C5}" type="presParOf" srcId="{B1F67BB5-98E9-4DD6-A4E3-2DDC14ABCF74}" destId="{41127B92-813E-48A6-9026-CC3EB68F96AB}" srcOrd="4" destOrd="0" presId="urn:microsoft.com/office/officeart/2005/8/layout/hProcess4"/>
    <dgm:cxn modelId="{E97122DD-3583-4ABC-BEDC-0E21F1DBDF23}" type="presParOf" srcId="{E7FDD73B-098C-4E25-BE14-78884B65565E}" destId="{3EF6F7B3-06D1-4858-A5B2-5771D188F91D}" srcOrd="1" destOrd="0" presId="urn:microsoft.com/office/officeart/2005/8/layout/hProcess4"/>
    <dgm:cxn modelId="{CAFE7E99-4909-4F88-8ABD-6F9DE6B0C1C6}" type="presParOf" srcId="{E7FDD73B-098C-4E25-BE14-78884B65565E}" destId="{08703EF6-9C0C-445E-A692-DE95E005F1F6}" srcOrd="2" destOrd="0" presId="urn:microsoft.com/office/officeart/2005/8/layout/hProcess4"/>
    <dgm:cxn modelId="{CC0E0EA3-C489-4BBA-96E7-819A39A1C5A2}" type="presParOf" srcId="{08703EF6-9C0C-445E-A692-DE95E005F1F6}" destId="{66346464-9228-41E9-8043-D1746D342FBB}" srcOrd="0" destOrd="0" presId="urn:microsoft.com/office/officeart/2005/8/layout/hProcess4"/>
    <dgm:cxn modelId="{9637D58A-58DF-4BB8-BDF3-B646E46CBD5D}" type="presParOf" srcId="{08703EF6-9C0C-445E-A692-DE95E005F1F6}" destId="{5E6BE99D-74AC-41E2-9BBA-151390284E40}" srcOrd="1" destOrd="0" presId="urn:microsoft.com/office/officeart/2005/8/layout/hProcess4"/>
    <dgm:cxn modelId="{DB2BB3BC-B766-4352-8316-D4BD7B37A1D0}" type="presParOf" srcId="{08703EF6-9C0C-445E-A692-DE95E005F1F6}" destId="{3E3348F8-5235-4939-9F9E-C466FD3F7CF2}" srcOrd="2" destOrd="0" presId="urn:microsoft.com/office/officeart/2005/8/layout/hProcess4"/>
    <dgm:cxn modelId="{12FB5A94-3219-4194-AA2E-35E7E119502B}" type="presParOf" srcId="{08703EF6-9C0C-445E-A692-DE95E005F1F6}" destId="{9983391C-377A-444E-9425-411F512D3D02}" srcOrd="3" destOrd="0" presId="urn:microsoft.com/office/officeart/2005/8/layout/hProcess4"/>
    <dgm:cxn modelId="{7E163135-F120-41FF-A2BA-6FC7D99DF448}" type="presParOf" srcId="{08703EF6-9C0C-445E-A692-DE95E005F1F6}" destId="{54AC6499-207A-4DC0-A01E-430B8B715687}" srcOrd="4" destOrd="0" presId="urn:microsoft.com/office/officeart/2005/8/layout/hProcess4"/>
    <dgm:cxn modelId="{1363F711-5CA8-4A96-92BE-75C0CC37D969}" type="presParOf" srcId="{E7FDD73B-098C-4E25-BE14-78884B65565E}" destId="{B05D5A01-C105-42AD-BC97-C48806C68026}" srcOrd="3" destOrd="0" presId="urn:microsoft.com/office/officeart/2005/8/layout/hProcess4"/>
    <dgm:cxn modelId="{52FBC886-7196-4EBA-9C3B-23AC5E4B901F}" type="presParOf" srcId="{E7FDD73B-098C-4E25-BE14-78884B65565E}" destId="{CB14C961-58BE-46E7-A058-66C1636E76CE}" srcOrd="4" destOrd="0" presId="urn:microsoft.com/office/officeart/2005/8/layout/hProcess4"/>
    <dgm:cxn modelId="{6A4D13A8-2D66-4FB6-B78B-2D8CB0AD492F}" type="presParOf" srcId="{CB14C961-58BE-46E7-A058-66C1636E76CE}" destId="{1A69531F-6867-4848-A384-F775DABE9E1E}" srcOrd="0" destOrd="0" presId="urn:microsoft.com/office/officeart/2005/8/layout/hProcess4"/>
    <dgm:cxn modelId="{115130AF-55B0-48F3-945D-2EA916C692BA}" type="presParOf" srcId="{CB14C961-58BE-46E7-A058-66C1636E76CE}" destId="{B9ED70A5-8510-42E1-87EB-AA2DD7AB3637}" srcOrd="1" destOrd="0" presId="urn:microsoft.com/office/officeart/2005/8/layout/hProcess4"/>
    <dgm:cxn modelId="{6341CBDB-EEBA-46CC-A1D8-857658448FF1}" type="presParOf" srcId="{CB14C961-58BE-46E7-A058-66C1636E76CE}" destId="{D30A34E2-6E8A-4F56-B6AC-7463C8D76CB4}" srcOrd="2" destOrd="0" presId="urn:microsoft.com/office/officeart/2005/8/layout/hProcess4"/>
    <dgm:cxn modelId="{78041640-19AD-47EE-BB13-F33112804F6F}" type="presParOf" srcId="{CB14C961-58BE-46E7-A058-66C1636E76CE}" destId="{E2B885D9-E487-408D-B913-47C514F5FE95}" srcOrd="3" destOrd="0" presId="urn:microsoft.com/office/officeart/2005/8/layout/hProcess4"/>
    <dgm:cxn modelId="{8227CABA-CF15-4DDA-9D53-278EA41C8F73}" type="presParOf" srcId="{CB14C961-58BE-46E7-A058-66C1636E76CE}" destId="{20C1CC13-A340-4579-9F42-FAAA3F5118F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49280-E64D-42F4-8023-816D7A10EC87}" type="datetimeFigureOut">
              <a:rPr lang="es-ES" smtClean="0"/>
              <a:t>28/09/2016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F5618-4726-4E4C-99A7-6E02630BAA20}" type="slidenum">
              <a:rPr lang="es-ES" smtClean="0"/>
              <a:t>‹Nº›</a:t>
            </a:fld>
            <a:endParaRPr lang="es-ES"/>
          </a:p>
        </p:txBody>
      </p:sp>
    </p:spTree>
    <p:extLst>
      <p:ext uri="{BB962C8B-B14F-4D97-AF65-F5344CB8AC3E}">
        <p14:creationId xmlns:p14="http://schemas.microsoft.com/office/powerpoint/2010/main" val="421361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iglib.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1D77015D-561A-4A0D-91D1-F9B5B35D2F12}" type="slidenum">
              <a:rPr lang="es-ES_tradnl" altLang="es-ES_tradnl" smtClean="0">
                <a:ea typeface="MS PGothic" panose="020B0600070205080204" pitchFamily="34" charset="-128"/>
              </a:rPr>
              <a:pPr>
                <a:spcBef>
                  <a:spcPct val="0"/>
                </a:spcBef>
                <a:defRPr/>
              </a:pPr>
              <a:t>34</a:t>
            </a:fld>
            <a:endParaRPr lang="es-ES_tradnl" altLang="es-ES_tradnl" smtClean="0">
              <a:ea typeface="MS PGothic" panose="020B0600070205080204" pitchFamily="34" charset="-128"/>
            </a:endParaRPr>
          </a:p>
        </p:txBody>
      </p:sp>
      <p:sp>
        <p:nvSpPr>
          <p:cNvPr id="179203" name="Slide Image Placeholder 1"/>
          <p:cNvSpPr>
            <a:spLocks noGrp="1" noRot="1" noChangeAspect="1" noTextEdit="1"/>
          </p:cNvSpPr>
          <p:nvPr>
            <p:ph type="sldImg"/>
          </p:nvPr>
        </p:nvSpPr>
        <p:spPr>
          <a:xfrm>
            <a:off x="-2547938" y="1122363"/>
            <a:ext cx="9956801" cy="5602287"/>
          </a:xfrm>
          <a:ln/>
        </p:spPr>
      </p:sp>
      <p:sp>
        <p:nvSpPr>
          <p:cNvPr id="179204"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9040" tIns="49521" rIns="99040" bIns="49521"/>
          <a:lstStyle/>
          <a:p>
            <a:pPr eaLnBrk="1" hangingPunct="1">
              <a:spcBef>
                <a:spcPct val="0"/>
              </a:spcBef>
              <a:defRPr/>
            </a:pPr>
            <a:r>
              <a:rPr lang="en-GB" altLang="es-ES_tradnl" smtClean="0">
                <a:latin typeface="Arial" panose="020B0604020202020204" pitchFamily="34" charset="0"/>
              </a:rPr>
              <a:t>For qualitative data or small-scale surveys, the documentation might exist only in your head. Take the time to write it down while it is fresh in your mind.</a:t>
            </a:r>
          </a:p>
          <a:p>
            <a:pPr eaLnBrk="1" hangingPunct="1">
              <a:spcBef>
                <a:spcPct val="0"/>
              </a:spcBef>
              <a:defRPr/>
            </a:pPr>
            <a:r>
              <a:rPr lang="en-GB" altLang="es-ES_tradnl" smtClean="0">
                <a:latin typeface="Arial" panose="020B0604020202020204" pitchFamily="34" charset="0"/>
              </a:rPr>
              <a:t>This may include writing methodology reports, creating codebooks with full variable and value labels, documenting decisions about software, tracking changes to different versions of the dataset, recording assumptions made during analysis.</a:t>
            </a:r>
          </a:p>
          <a:p>
            <a:pPr eaLnBrk="1" hangingPunct="1">
              <a:spcBef>
                <a:spcPct val="0"/>
              </a:spcBef>
              <a:defRPr/>
            </a:pPr>
            <a:endParaRPr lang="en-GB" altLang="es-ES_tradnl" smtClean="0">
              <a:latin typeface="Arial" panose="020B0604020202020204" pitchFamily="34" charset="0"/>
            </a:endParaRPr>
          </a:p>
        </p:txBody>
      </p:sp>
      <p:sp>
        <p:nvSpPr>
          <p:cNvPr id="195589" name="Slide Number Placeholder 3"/>
          <p:cNvSpPr txBox="1">
            <a:spLocks noGrp="1"/>
          </p:cNvSpPr>
          <p:nvPr/>
        </p:nvSpPr>
        <p:spPr bwMode="auto">
          <a:xfrm>
            <a:off x="2753640" y="14196809"/>
            <a:ext cx="2106812" cy="7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1" rIns="99040" bIns="49521" anchor="b"/>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EEDC5D7-F05F-4BD2-8889-A0EAF191FE3C}" type="slidenum">
              <a:rPr lang="es-ES" altLang="es-ES_tradnl" sz="1300">
                <a:latin typeface="Times New Roman" panose="02020603050405020304" pitchFamily="18" charset="0"/>
                <a:ea typeface="MS PGothic" panose="020B0600070205080204" pitchFamily="34" charset="-128"/>
              </a:rPr>
              <a:pPr algn="r" eaLnBrk="1" hangingPunct="1">
                <a:spcBef>
                  <a:spcPct val="0"/>
                </a:spcBef>
              </a:pPr>
              <a:t>34</a:t>
            </a:fld>
            <a:endParaRPr lang="es-ES" altLang="es-ES_tradnl" sz="130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18285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426D14F0-D9B1-46C6-A326-6CC327863841}" type="slidenum">
              <a:rPr lang="es-ES_tradnl" altLang="es-ES_tradnl" smtClean="0">
                <a:ea typeface="MS PGothic" panose="020B0600070205080204" pitchFamily="34" charset="-128"/>
              </a:rPr>
              <a:pPr>
                <a:spcBef>
                  <a:spcPct val="0"/>
                </a:spcBef>
                <a:defRPr/>
              </a:pPr>
              <a:t>35</a:t>
            </a:fld>
            <a:endParaRPr lang="es-ES_tradnl" altLang="es-ES_tradnl" smtClean="0">
              <a:ea typeface="MS PGothic" panose="020B0600070205080204" pitchFamily="34" charset="-128"/>
            </a:endParaRPr>
          </a:p>
        </p:txBody>
      </p:sp>
      <p:sp>
        <p:nvSpPr>
          <p:cNvPr id="181251" name="Slide Image Placeholder 1"/>
          <p:cNvSpPr>
            <a:spLocks noGrp="1" noRot="1" noChangeAspect="1" noTextEdit="1"/>
          </p:cNvSpPr>
          <p:nvPr>
            <p:ph type="sldImg"/>
          </p:nvPr>
        </p:nvSpPr>
        <p:spPr>
          <a:xfrm>
            <a:off x="-2547938" y="1122363"/>
            <a:ext cx="9956801" cy="5602287"/>
          </a:xfrm>
          <a:ln/>
        </p:spPr>
      </p:sp>
      <p:sp>
        <p:nvSpPr>
          <p:cNvPr id="18125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9040" tIns="49521" rIns="99040" bIns="49521"/>
          <a:lstStyle/>
          <a:p>
            <a:pPr eaLnBrk="1" hangingPunct="1">
              <a:spcBef>
                <a:spcPct val="0"/>
              </a:spcBef>
              <a:defRPr/>
            </a:pPr>
            <a:r>
              <a:rPr lang="en-GB" altLang="es-ES_tradnl" smtClean="0">
                <a:latin typeface="Arial" panose="020B0604020202020204" pitchFamily="34" charset="0"/>
              </a:rPr>
              <a:t>METS, a </a:t>
            </a:r>
            <a:r>
              <a:rPr lang="en-GB" altLang="es-ES_tradnl" smtClean="0">
                <a:latin typeface="Arial" panose="020B0604020202020204" pitchFamily="34" charset="0"/>
                <a:hlinkClick r:id="rId3"/>
              </a:rPr>
              <a:t>Digital Library Federation</a:t>
            </a:r>
            <a:r>
              <a:rPr lang="en-GB" altLang="es-ES_tradnl" smtClean="0">
                <a:latin typeface="Arial" panose="020B0604020202020204" pitchFamily="34" charset="0"/>
              </a:rPr>
              <a:t> initiative, attempts to build upon the work of MOA2 and provide an XML document format for encoding metadata necessary for both management of digital library objects within a repository and exchange of such objects between repositories (or between repositories and their users)</a:t>
            </a:r>
          </a:p>
          <a:p>
            <a:pPr eaLnBrk="1" hangingPunct="1">
              <a:spcBef>
                <a:spcPct val="0"/>
              </a:spcBef>
              <a:defRPr/>
            </a:pPr>
            <a:endParaRPr lang="en-GB" altLang="es-ES_tradnl" smtClean="0">
              <a:latin typeface="Arial" panose="020B0604020202020204" pitchFamily="34" charset="0"/>
            </a:endParaRPr>
          </a:p>
          <a:p>
            <a:pPr eaLnBrk="1" hangingPunct="1">
              <a:spcBef>
                <a:spcPct val="0"/>
              </a:spcBef>
              <a:defRPr/>
            </a:pPr>
            <a:r>
              <a:rPr lang="en-GB" altLang="es-ES_tradnl" smtClean="0">
                <a:latin typeface="Arial" panose="020B0604020202020204" pitchFamily="34" charset="0"/>
              </a:rPr>
              <a:t>Administrative metadata provides information necessary to allow a repository to manage objects, such as when, how and by whom a resource was created and how it can be accessed.</a:t>
            </a:r>
          </a:p>
          <a:p>
            <a:pPr eaLnBrk="1" hangingPunct="1">
              <a:spcBef>
                <a:spcPct val="0"/>
              </a:spcBef>
              <a:defRPr/>
            </a:pPr>
            <a:endParaRPr lang="en-GB" altLang="es-ES_tradnl" smtClean="0">
              <a:latin typeface="Arial" panose="020B0604020202020204" pitchFamily="34" charset="0"/>
            </a:endParaRPr>
          </a:p>
          <a:p>
            <a:pPr eaLnBrk="1" hangingPunct="1">
              <a:spcBef>
                <a:spcPct val="0"/>
              </a:spcBef>
              <a:defRPr/>
            </a:pPr>
            <a:r>
              <a:rPr lang="en-GB" altLang="es-ES_tradnl" smtClean="0">
                <a:latin typeface="Arial" panose="020B0604020202020204" pitchFamily="34" charset="0"/>
              </a:rPr>
              <a:t>Provenance and licensing</a:t>
            </a:r>
          </a:p>
        </p:txBody>
      </p:sp>
      <p:sp>
        <p:nvSpPr>
          <p:cNvPr id="197637" name="Slide Number Placeholder 3"/>
          <p:cNvSpPr txBox="1">
            <a:spLocks noGrp="1"/>
          </p:cNvSpPr>
          <p:nvPr/>
        </p:nvSpPr>
        <p:spPr bwMode="auto">
          <a:xfrm>
            <a:off x="2753640" y="14196809"/>
            <a:ext cx="2106812" cy="7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1" rIns="99040" bIns="49521" anchor="b"/>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B82C15C-7D2D-4D29-8BE8-8D572FE3DBED}" type="slidenum">
              <a:rPr lang="es-ES" altLang="es-ES_tradnl" sz="1300">
                <a:latin typeface="Times New Roman" panose="02020603050405020304" pitchFamily="18" charset="0"/>
                <a:ea typeface="MS PGothic" panose="020B0600070205080204" pitchFamily="34" charset="-128"/>
              </a:rPr>
              <a:pPr algn="r" eaLnBrk="1" hangingPunct="1">
                <a:spcBef>
                  <a:spcPct val="0"/>
                </a:spcBef>
              </a:pPr>
              <a:t>35</a:t>
            </a:fld>
            <a:endParaRPr lang="es-ES" altLang="es-ES_tradnl" sz="130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23801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E0187E55-8AAB-4C92-B69E-B0DF926494F9}" type="slidenum">
              <a:rPr lang="es-ES_tradnl" altLang="es-ES_tradnl" smtClean="0">
                <a:ea typeface="MS PGothic" panose="020B0600070205080204" pitchFamily="34" charset="-128"/>
              </a:rPr>
              <a:pPr>
                <a:spcBef>
                  <a:spcPct val="0"/>
                </a:spcBef>
                <a:defRPr/>
              </a:pPr>
              <a:t>36</a:t>
            </a:fld>
            <a:endParaRPr lang="es-ES_tradnl" altLang="es-ES_tradnl" smtClean="0">
              <a:ea typeface="MS PGothic" panose="020B0600070205080204" pitchFamily="34" charset="-128"/>
            </a:endParaRPr>
          </a:p>
        </p:txBody>
      </p:sp>
      <p:sp>
        <p:nvSpPr>
          <p:cNvPr id="96259" name="Slide Image Placeholder 1"/>
          <p:cNvSpPr>
            <a:spLocks noGrp="1" noRot="1" noChangeAspect="1" noTextEdit="1"/>
          </p:cNvSpPr>
          <p:nvPr>
            <p:ph type="sldImg"/>
          </p:nvPr>
        </p:nvSpPr>
        <p:spPr>
          <a:xfrm>
            <a:off x="-2547938" y="1122363"/>
            <a:ext cx="9956801" cy="5602287"/>
          </a:xfrm>
          <a:ln/>
        </p:spPr>
      </p:sp>
      <p:sp>
        <p:nvSpPr>
          <p:cNvPr id="9626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9040" tIns="49521" rIns="99040" bIns="49521"/>
          <a:lstStyle/>
          <a:p>
            <a:pPr eaLnBrk="1" hangingPunct="1">
              <a:spcBef>
                <a:spcPct val="0"/>
              </a:spcBef>
              <a:defRPr/>
            </a:pPr>
            <a:r>
              <a:rPr lang="en-GB" altLang="es-ES_tradnl" dirty="0" smtClean="0">
                <a:latin typeface="Arial" panose="020B0604020202020204" pitchFamily="34" charset="0"/>
              </a:rPr>
              <a:t>The three key areas to data storage have been covered in other parts of the course, but they can be summarised as follows:</a:t>
            </a:r>
          </a:p>
          <a:p>
            <a:pPr eaLnBrk="1" hangingPunct="1">
              <a:spcBef>
                <a:spcPct val="0"/>
              </a:spcBef>
              <a:defRPr/>
            </a:pPr>
            <a:endParaRPr lang="en-GB" altLang="es-ES_tradnl" dirty="0" smtClean="0">
              <a:latin typeface="Arial" panose="020B0604020202020204" pitchFamily="34" charset="0"/>
            </a:endParaRPr>
          </a:p>
          <a:p>
            <a:pPr eaLnBrk="1" hangingPunct="1">
              <a:spcBef>
                <a:spcPct val="0"/>
              </a:spcBef>
              <a:defRPr/>
            </a:pPr>
            <a:r>
              <a:rPr lang="en-GB" altLang="es-ES_tradnl" dirty="0" smtClean="0">
                <a:latin typeface="Arial" panose="020B0604020202020204" pitchFamily="34" charset="0"/>
              </a:rPr>
              <a:t>Firstly, choosing where to store data. Perhaps on the local hard disk of a desktop or laptop computer; on a network drive on a departmental server; or using a cloud service where the data may be stored on a server or servers anywhere on the internet. The principal issues to consider here are the capacity requirements (how much data are to be stored), and the need for easy access by co-workers and collaborators. It goes without saying that local policies and legal issues must also be taken into consideration, particularly if the data are sensitive in nature.</a:t>
            </a:r>
          </a:p>
          <a:p>
            <a:pPr eaLnBrk="1" hangingPunct="1">
              <a:spcBef>
                <a:spcPct val="0"/>
              </a:spcBef>
              <a:defRPr/>
            </a:pPr>
            <a:endParaRPr lang="en-GB" altLang="es-ES_tradnl" dirty="0" smtClean="0">
              <a:latin typeface="Arial" panose="020B0604020202020204" pitchFamily="34" charset="0"/>
            </a:endParaRPr>
          </a:p>
          <a:p>
            <a:pPr eaLnBrk="1" hangingPunct="1">
              <a:spcBef>
                <a:spcPct val="0"/>
              </a:spcBef>
              <a:defRPr/>
            </a:pPr>
            <a:r>
              <a:rPr lang="en-GB" altLang="es-ES_tradnl" dirty="0" smtClean="0">
                <a:latin typeface="Arial" panose="020B0604020202020204" pitchFamily="34" charset="0"/>
              </a:rPr>
              <a:t>Secondly, data backup must be considered. Disaster recovery or business continuity needs may require backups to be taken daily or even hourly depending on the rate of data change, but long term backup must also be considered. This of course leads to the realm  of archiving which introduces additional problems, some of which will be covered in the examples later.</a:t>
            </a:r>
          </a:p>
          <a:p>
            <a:pPr eaLnBrk="1" hangingPunct="1">
              <a:spcBef>
                <a:spcPct val="0"/>
              </a:spcBef>
              <a:defRPr/>
            </a:pPr>
            <a:endParaRPr lang="en-GB" altLang="es-ES_tradnl" dirty="0" smtClean="0">
              <a:latin typeface="Arial" panose="020B0604020202020204" pitchFamily="34" charset="0"/>
            </a:endParaRPr>
          </a:p>
          <a:p>
            <a:pPr eaLnBrk="1" hangingPunct="1">
              <a:spcBef>
                <a:spcPct val="0"/>
              </a:spcBef>
              <a:defRPr/>
            </a:pPr>
            <a:r>
              <a:rPr lang="en-GB" altLang="es-ES_tradnl" dirty="0" smtClean="0">
                <a:latin typeface="Arial" panose="020B0604020202020204" pitchFamily="34" charset="0"/>
              </a:rPr>
              <a:t>Thirdly, data security must be considered. This itself can be broken down into two separate issues – dealing with data corruption or loss (believe it or not, people do delete files unintentionally), and dealing with data confidentiality, for example personal or patient data, or intellectual property data.</a:t>
            </a:r>
            <a:endParaRPr lang="en-US" altLang="es-ES_tradnl" dirty="0" smtClean="0">
              <a:latin typeface="Arial" panose="020B0604020202020204" pitchFamily="34" charset="0"/>
            </a:endParaRPr>
          </a:p>
        </p:txBody>
      </p:sp>
      <p:sp>
        <p:nvSpPr>
          <p:cNvPr id="102405" name="Footer Placeholder 4"/>
          <p:cNvSpPr txBox="1">
            <a:spLocks noGrp="1"/>
          </p:cNvSpPr>
          <p:nvPr/>
        </p:nvSpPr>
        <p:spPr bwMode="auto">
          <a:xfrm>
            <a:off x="0" y="14196809"/>
            <a:ext cx="2106812" cy="74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1" rIns="99040" bIns="49521" anchor="b"/>
          <a:lstStyle>
            <a:lvl1pPr defTabSz="495300">
              <a:spcBef>
                <a:spcPct val="30000"/>
              </a:spcBef>
              <a:defRPr sz="1200">
                <a:solidFill>
                  <a:schemeClr val="tx1"/>
                </a:solidFill>
                <a:latin typeface="Arial" panose="020B0604020202020204" pitchFamily="34" charset="0"/>
              </a:defRPr>
            </a:lvl1pPr>
            <a:lvl2pPr marL="742950" indent="-285750" defTabSz="495300">
              <a:spcBef>
                <a:spcPct val="30000"/>
              </a:spcBef>
              <a:defRPr sz="1200">
                <a:solidFill>
                  <a:schemeClr val="tx1"/>
                </a:solidFill>
                <a:latin typeface="Arial" panose="020B0604020202020204" pitchFamily="34" charset="0"/>
              </a:defRPr>
            </a:lvl2pPr>
            <a:lvl3pPr marL="1143000" indent="-228600" defTabSz="495300">
              <a:spcBef>
                <a:spcPct val="30000"/>
              </a:spcBef>
              <a:defRPr sz="1200">
                <a:solidFill>
                  <a:schemeClr val="tx1"/>
                </a:solidFill>
                <a:latin typeface="Arial" panose="020B0604020202020204" pitchFamily="34" charset="0"/>
              </a:defRPr>
            </a:lvl3pPr>
            <a:lvl4pPr marL="1600200" indent="-228600" defTabSz="495300">
              <a:spcBef>
                <a:spcPct val="30000"/>
              </a:spcBef>
              <a:defRPr sz="1200">
                <a:solidFill>
                  <a:schemeClr val="tx1"/>
                </a:solidFill>
                <a:latin typeface="Arial" panose="020B0604020202020204" pitchFamily="34" charset="0"/>
              </a:defRPr>
            </a:lvl4pPr>
            <a:lvl5pPr marL="2057400" indent="-228600" defTabSz="495300">
              <a:spcBef>
                <a:spcPct val="30000"/>
              </a:spcBef>
              <a:defRPr sz="1200">
                <a:solidFill>
                  <a:schemeClr val="tx1"/>
                </a:solidFill>
                <a:latin typeface="Arial" panose="020B0604020202020204" pitchFamily="34" charset="0"/>
              </a:defRPr>
            </a:lvl5pPr>
            <a:lvl6pPr marL="2514600" indent="-228600" defTabSz="4953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953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953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953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s-ES_tradnl" sz="1300">
                <a:ea typeface="MS PGothic" panose="020B0600070205080204" pitchFamily="34" charset="-128"/>
              </a:rPr>
              <a:t>© The University of Edinburgh</a:t>
            </a:r>
          </a:p>
        </p:txBody>
      </p:sp>
    </p:spTree>
    <p:extLst>
      <p:ext uri="{BB962C8B-B14F-4D97-AF65-F5344CB8AC3E}">
        <p14:creationId xmlns:p14="http://schemas.microsoft.com/office/powerpoint/2010/main" val="232769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Marcador de imagen de diapositiva 1"/>
          <p:cNvSpPr>
            <a:spLocks noGrp="1" noRot="1" noChangeAspect="1" noTextEdit="1"/>
          </p:cNvSpPr>
          <p:nvPr>
            <p:ph type="sldImg"/>
          </p:nvPr>
        </p:nvSpPr>
        <p:spPr>
          <a:ln/>
        </p:spPr>
      </p:sp>
      <p:sp>
        <p:nvSpPr>
          <p:cNvPr id="166915" name="Marcador de nota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s-ES_tradnl" altLang="es-ES_tradnl" smtClean="0">
              <a:latin typeface="Arial" panose="020B0604020202020204" pitchFamily="34" charset="0"/>
            </a:endParaRPr>
          </a:p>
        </p:txBody>
      </p:sp>
      <p:sp>
        <p:nvSpPr>
          <p:cNvPr id="166916" name="Marcador de número de diapositiva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44BF5317-92CA-416E-B387-9B395390B0F3}" type="slidenum">
              <a:rPr lang="es-ES_tradnl" altLang="es-ES_tradnl" smtClean="0"/>
              <a:pPr>
                <a:defRPr/>
              </a:pPr>
              <a:t>49</a:t>
            </a:fld>
            <a:endParaRPr lang="es-ES_tradnl" altLang="es-ES_tradnl" smtClean="0"/>
          </a:p>
        </p:txBody>
      </p:sp>
    </p:spTree>
    <p:extLst>
      <p:ext uri="{BB962C8B-B14F-4D97-AF65-F5344CB8AC3E}">
        <p14:creationId xmlns:p14="http://schemas.microsoft.com/office/powerpoint/2010/main" val="408213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C28AA29-1103-48A1-BC8F-668F47976308}" type="datetimeFigureOut">
              <a:rPr lang="es-ES" smtClean="0"/>
              <a:t>28/09/2016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323864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C28AA29-1103-48A1-BC8F-668F47976308}" type="datetimeFigureOut">
              <a:rPr lang="es-ES" smtClean="0"/>
              <a:t>28/09/2016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115634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C28AA29-1103-48A1-BC8F-668F47976308}" type="datetimeFigureOut">
              <a:rPr lang="es-ES" smtClean="0"/>
              <a:t>28/09/2016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185368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C28AA29-1103-48A1-BC8F-668F47976308}" type="datetimeFigureOut">
              <a:rPr lang="es-ES" smtClean="0"/>
              <a:t>28/09/2016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371395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C28AA29-1103-48A1-BC8F-668F47976308}" type="datetimeFigureOut">
              <a:rPr lang="es-ES" smtClean="0"/>
              <a:t>28/09/2016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2897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C28AA29-1103-48A1-BC8F-668F47976308}" type="datetimeFigureOut">
              <a:rPr lang="es-ES" smtClean="0"/>
              <a:t>28/09/2016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79144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C28AA29-1103-48A1-BC8F-668F47976308}" type="datetimeFigureOut">
              <a:rPr lang="es-ES" smtClean="0"/>
              <a:t>28/09/2016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74215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C28AA29-1103-48A1-BC8F-668F47976308}" type="datetimeFigureOut">
              <a:rPr lang="es-ES" smtClean="0"/>
              <a:t>28/09/2016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251925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C28AA29-1103-48A1-BC8F-668F47976308}" type="datetimeFigureOut">
              <a:rPr lang="es-ES" smtClean="0"/>
              <a:t>28/09/2016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12724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C28AA29-1103-48A1-BC8F-668F47976308}" type="datetimeFigureOut">
              <a:rPr lang="es-ES" smtClean="0"/>
              <a:t>28/09/2016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236421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C28AA29-1103-48A1-BC8F-668F47976308}" type="datetimeFigureOut">
              <a:rPr lang="es-ES" smtClean="0"/>
              <a:t>28/09/2016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D779FCF-7AD6-4494-BA4E-F3C63B8DD280}" type="slidenum">
              <a:rPr lang="es-ES" smtClean="0"/>
              <a:t>‹Nº›</a:t>
            </a:fld>
            <a:endParaRPr lang="es-ES"/>
          </a:p>
        </p:txBody>
      </p:sp>
    </p:spTree>
    <p:extLst>
      <p:ext uri="{BB962C8B-B14F-4D97-AF65-F5344CB8AC3E}">
        <p14:creationId xmlns:p14="http://schemas.microsoft.com/office/powerpoint/2010/main" val="357453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8AA29-1103-48A1-BC8F-668F47976308}" type="datetimeFigureOut">
              <a:rPr lang="es-ES" smtClean="0"/>
              <a:t>28/09/2016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79FCF-7AD6-4494-BA4E-F3C63B8DD280}" type="slidenum">
              <a:rPr lang="es-ES" smtClean="0"/>
              <a:t>‹Nº›</a:t>
            </a:fld>
            <a:endParaRPr lang="es-ES"/>
          </a:p>
        </p:txBody>
      </p:sp>
      <p:pic>
        <p:nvPicPr>
          <p:cNvPr id="7" name="Shape 64"/>
          <p:cNvPicPr preferRelativeResize="0"/>
          <p:nvPr userDrawn="1"/>
        </p:nvPicPr>
        <p:blipFill>
          <a:blip r:embed="rId13">
            <a:alphaModFix/>
          </a:blip>
          <a:stretch>
            <a:fillRect/>
          </a:stretch>
        </p:blipFill>
        <p:spPr>
          <a:xfrm>
            <a:off x="117566" y="5660024"/>
            <a:ext cx="431074" cy="421688"/>
          </a:xfrm>
          <a:prstGeom prst="rect">
            <a:avLst/>
          </a:prstGeom>
          <a:noFill/>
          <a:ln>
            <a:noFill/>
          </a:ln>
        </p:spPr>
      </p:pic>
    </p:spTree>
    <p:extLst>
      <p:ext uri="{BB962C8B-B14F-4D97-AF65-F5344CB8AC3E}">
        <p14:creationId xmlns:p14="http://schemas.microsoft.com/office/powerpoint/2010/main" val="300100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aims.fao.org/" TargetMode="External"/><Relationship Id="rId7" Type="http://schemas.openxmlformats.org/officeDocument/2006/relationships/image" Target="../media/image5.jpeg"/><Relationship Id="rId2" Type="http://schemas.openxmlformats.org/officeDocument/2006/relationships/hyperlink" Target="http://www.datasea.es/"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giXU2Nq8z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hmrc.gov.au/grants-funding/policy/nhmrc-statement-data-sharing" TargetMode="External"/><Relationship Id="rId1" Type="http://schemas.openxmlformats.org/officeDocument/2006/relationships/slideLayout" Target="../slideLayouts/slideLayout2.xml"/><Relationship Id="rId4" Type="http://schemas.openxmlformats.org/officeDocument/2006/relationships/image" Target="http://www.nhmrc.gov.au/_files_nhmrc/image/grants/Flow-Chart_nhmrc_v3.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labguru.com/"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s.webofknowledge.com/full_record.do?product=DRCI&amp;search_mode=AdvancedSearch&amp;qid=92&amp;SID=Z1Zcn1Gc7SgheiOGabs&amp;page=1&amp;doc=3" TargetMode="External"/><Relationship Id="rId2" Type="http://schemas.openxmlformats.org/officeDocument/2006/relationships/hyperlink" Target="https://youtu.be/HLKW3yd2k-g"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apps.webofknowledge.com/full_record.do?product=DRCI&amp;search_mode=AdvancedSearch&amp;qid=92&amp;SID=Z1Zcn1Gc7SgheiOGabs&amp;page=1&amp;doc=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apps.webofknowledge.com/full_record.do?product=DRCI&amp;search_mode=AdvancedSearch&amp;qid=92&amp;SID=Z1Zcn1Gc7SgheiOGabs&amp;page=1&amp;doc=2" TargetMode="External"/><Relationship Id="rId4" Type="http://schemas.openxmlformats.org/officeDocument/2006/relationships/hyperlink" Target="https://apps.webofknowledge.com/full_record.do?product=DRCI&amp;search_mode=AdvancedSearch&amp;qid=92&amp;SID=Z1Zcn1Gc7SgheiOGabs&amp;page=1&amp;doc=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hyperlink" Target="http://elementascience.org/" TargetMode="External"/><Relationship Id="rId18" Type="http://schemas.openxmlformats.org/officeDocument/2006/relationships/hyperlink" Target="http://highwire.stanford.edu/" TargetMode="External"/><Relationship Id="rId26" Type="http://schemas.openxmlformats.org/officeDocument/2006/relationships/hyperlink" Target="http://www.plos.org/" TargetMode="External"/><Relationship Id="rId3" Type="http://schemas.openxmlformats.org/officeDocument/2006/relationships/hyperlink" Target="http://www.amnat.org/home.html" TargetMode="External"/><Relationship Id="rId21" Type="http://schemas.openxmlformats.org/officeDocument/2006/relationships/hyperlink" Target="http://www.sciencedirect.com/science/journal/10557903" TargetMode="External"/><Relationship Id="rId7" Type="http://schemas.openxmlformats.org/officeDocument/2006/relationships/hyperlink" Target="http://bmjopen.bmj.com/" TargetMode="External"/><Relationship Id="rId12" Type="http://schemas.openxmlformats.org/officeDocument/2006/relationships/hyperlink" Target="http://www.esa.org/" TargetMode="External"/><Relationship Id="rId17" Type="http://schemas.openxmlformats.org/officeDocument/2006/relationships/hyperlink" Target="http://www.zbmed.de/en/" TargetMode="External"/><Relationship Id="rId25" Type="http://schemas.openxmlformats.org/officeDocument/2006/relationships/hyperlink" Target="http://www.pensoft.net/journals/" TargetMode="External"/><Relationship Id="rId33" Type="http://schemas.openxmlformats.org/officeDocument/2006/relationships/image" Target="../media/image29.png"/><Relationship Id="rId2" Type="http://schemas.openxmlformats.org/officeDocument/2006/relationships/hyperlink" Target="http://www.sciencemag.org/" TargetMode="External"/><Relationship Id="rId16" Type="http://schemas.openxmlformats.org/officeDocument/2006/relationships/hyperlink" Target="http://www.nature.com/hdy/" TargetMode="External"/><Relationship Id="rId20" Type="http://schemas.openxmlformats.org/officeDocument/2006/relationships/hyperlink" Target="http://onlinelibrary.wiley.com/journal/10.1111/(ISSN)1755-0998" TargetMode="External"/><Relationship Id="rId29" Type="http://schemas.openxmlformats.org/officeDocument/2006/relationships/hyperlink" Target="http://cms.gogrid.evolutionsociety.org/" TargetMode="External"/><Relationship Id="rId1" Type="http://schemas.openxmlformats.org/officeDocument/2006/relationships/slideLayout" Target="../slideLayouts/slideLayout4.xml"/><Relationship Id="rId6" Type="http://schemas.openxmlformats.org/officeDocument/2006/relationships/hyperlink" Target="http://www.britishecologicalsociety.org/" TargetMode="External"/><Relationship Id="rId11" Type="http://schemas.openxmlformats.org/officeDocument/2006/relationships/hyperlink" Target="http://www.wiley.com/bw/journal.asp?ref=1461-023x" TargetMode="External"/><Relationship Id="rId24" Type="http://schemas.openxmlformats.org/officeDocument/2006/relationships/hyperlink" Target="http://www.paleosoc.org/" TargetMode="External"/><Relationship Id="rId32" Type="http://schemas.openxmlformats.org/officeDocument/2006/relationships/hyperlink" Target="http://olabout.wiley.com/WileyCDA/Section/id-406089.html" TargetMode="External"/><Relationship Id="rId5" Type="http://schemas.openxmlformats.org/officeDocument/2006/relationships/hyperlink" Target="http://www.botany.org/" TargetMode="External"/><Relationship Id="rId15" Type="http://schemas.openxmlformats.org/officeDocument/2006/relationships/hyperlink" Target="http://www.blackwellpublishing.com/eva_enhanced/" TargetMode="External"/><Relationship Id="rId23" Type="http://schemas.openxmlformats.org/officeDocument/2006/relationships/hyperlink" Target="http://www.oup.com/" TargetMode="External"/><Relationship Id="rId28" Type="http://schemas.openxmlformats.org/officeDocument/2006/relationships/hyperlink" Target="http://mbe.oxfordjournals.org/" TargetMode="External"/><Relationship Id="rId10" Type="http://schemas.openxmlformats.org/officeDocument/2006/relationships/hyperlink" Target="http://www.cambridge.org/" TargetMode="External"/><Relationship Id="rId19" Type="http://schemas.openxmlformats.org/officeDocument/2006/relationships/hyperlink" Target="http://www.blackwellpublishing.com/journal.asp?ref=0962-1083&amp;site=1" TargetMode="External"/><Relationship Id="rId31" Type="http://schemas.openxmlformats.org/officeDocument/2006/relationships/hyperlink" Target="http://www.fws.gov/science/publicationsys.html" TargetMode="External"/><Relationship Id="rId4" Type="http://schemas.openxmlformats.org/officeDocument/2006/relationships/hyperlink" Target="http://www.theaga.org/" TargetMode="External"/><Relationship Id="rId9" Type="http://schemas.openxmlformats.org/officeDocument/2006/relationships/hyperlink" Target="http://www.biomedcentral.com/" TargetMode="External"/><Relationship Id="rId14" Type="http://schemas.openxmlformats.org/officeDocument/2006/relationships/hyperlink" Target="http://www.eseb.org/" TargetMode="External"/><Relationship Id="rId22" Type="http://schemas.openxmlformats.org/officeDocument/2006/relationships/hyperlink" Target="http://onlinelibrary.wiley.com/journal/10.1111/(ISSN)1600-0706" TargetMode="External"/><Relationship Id="rId27" Type="http://schemas.openxmlformats.org/officeDocument/2006/relationships/hyperlink" Target="http://rsbl.royalsocietypublishing.org/" TargetMode="External"/><Relationship Id="rId30" Type="http://schemas.openxmlformats.org/officeDocument/2006/relationships/hyperlink" Target="http://systbiol.org/" TargetMode="External"/><Relationship Id="rId8" Type="http://schemas.openxmlformats.org/officeDocument/2006/relationships/hyperlink" Target="http://www.interscience.wiley.com/jpages/0024-406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dd.uab.cat/record/150829" TargetMode="External"/><Relationship Id="rId2" Type="http://schemas.openxmlformats.org/officeDocument/2006/relationships/hyperlink" Target="http://ddd.uab.cat/search?f=title&amp;p=Repositorios%20multidisciplinares%20para%20datos%20en%20acceso%20abierto&amp;sc=1&amp;ln=ca"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datasea.es/dt/index.php/resultados/gestiona-y-comparte-datos-de-investigacion-guia-datasea-para-investigadores/presentacion" TargetMode="External"/><Relationship Id="rId5" Type="http://schemas.openxmlformats.org/officeDocument/2006/relationships/image" Target="../media/image35.jpe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rd-alliance.github.io/metadata-director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en.wikipedia.org/wiki/Comparison_of_online_backup_services"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http://dmp.consorciomadrono.es/assets/pagoda_logo.jpg" TargetMode="External"/><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http://dmp.consorciomadrono.es/assets/logo.jpg" TargetMode="Externa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rio.pensoft.net/browse_user_collection_documents.php?collection_id=3&amp;journal_id=17" TargetMode="External"/><Relationship Id="rId2" Type="http://schemas.openxmlformats.org/officeDocument/2006/relationships/hyperlink" Target="http://www.dcc.ac.uk/resources/data-management-plans/guidance-examples" TargetMode="External"/><Relationship Id="rId1" Type="http://schemas.openxmlformats.org/officeDocument/2006/relationships/slideLayout" Target="../slideLayouts/slideLayout2.xml"/><Relationship Id="rId6" Type="http://schemas.openxmlformats.org/officeDocument/2006/relationships/hyperlink" Target="https://dmptool.org/guidance?method=get&amp;scope1=all" TargetMode="External"/><Relationship Id="rId5" Type="http://schemas.openxmlformats.org/officeDocument/2006/relationships/hyperlink" Target="https://dmptool.org/public_dmps?e=z&amp;public:page=1&amp;s=a" TargetMode="External"/><Relationship Id="rId4" Type="http://schemas.openxmlformats.org/officeDocument/2006/relationships/hyperlink" Target="https://dmptool.org/public_dmp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EZEdDwpA6eg"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datalib.edina.ac.uk/mantr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datasea.es/" TargetMode="External"/><Relationship Id="rId2" Type="http://schemas.openxmlformats.org/officeDocument/2006/relationships/hyperlink" Target="mailto:mpesetm@upv.es" TargetMode="Externa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hyperlink" Target="https://polimedia.upv.es/visor/?id=a48abcad-21bc-ab4a-ac6a-af987b3e7f1a" TargetMode="External"/><Relationship Id="rId4" Type="http://schemas.openxmlformats.org/officeDocument/2006/relationships/hyperlink" Target="http://www.datasea.es/dt/index.php/resultados/publicacion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6649" y="2330944"/>
            <a:ext cx="10118035" cy="2387600"/>
          </a:xfrm>
        </p:spPr>
        <p:txBody>
          <a:bodyPr>
            <a:noAutofit/>
          </a:bodyPr>
          <a:lstStyle/>
          <a:p>
            <a:r>
              <a:rPr lang="es-ES" sz="4400" b="1" dirty="0"/>
              <a:t>Manos a la obra: </a:t>
            </a:r>
            <a:r>
              <a:rPr lang="es-ES" sz="4400" b="1" dirty="0" smtClean="0"/>
              <a:t/>
            </a:r>
            <a:br>
              <a:rPr lang="es-ES" sz="4400" b="1" dirty="0" smtClean="0"/>
            </a:br>
            <a:r>
              <a:rPr lang="es-ES" sz="4400" b="1" dirty="0"/>
              <a:t/>
            </a:r>
            <a:br>
              <a:rPr lang="es-ES" sz="4400" b="1" dirty="0"/>
            </a:br>
            <a:r>
              <a:rPr lang="es-ES" sz="4400" b="1" dirty="0" smtClean="0"/>
              <a:t>cómo </a:t>
            </a:r>
            <a:r>
              <a:rPr lang="es-ES" sz="4400" b="1" dirty="0"/>
              <a:t>abrir los datos de investigación agropecuarios.</a:t>
            </a:r>
            <a:endParaRPr lang="es-ES" sz="4000" b="1" dirty="0"/>
          </a:p>
        </p:txBody>
      </p:sp>
      <p:sp>
        <p:nvSpPr>
          <p:cNvPr id="3" name="Subtítulo 2"/>
          <p:cNvSpPr>
            <a:spLocks noGrp="1"/>
          </p:cNvSpPr>
          <p:nvPr>
            <p:ph type="subTitle" idx="1"/>
          </p:nvPr>
        </p:nvSpPr>
        <p:spPr>
          <a:xfrm>
            <a:off x="1524001" y="4778693"/>
            <a:ext cx="9144000" cy="1655762"/>
          </a:xfrm>
        </p:spPr>
        <p:txBody>
          <a:bodyPr>
            <a:noAutofit/>
          </a:bodyPr>
          <a:lstStyle/>
          <a:p>
            <a:r>
              <a:rPr lang="es-ES" sz="1200" dirty="0" smtClean="0"/>
              <a:t>Bogotá, 29 de septiembre de 2016</a:t>
            </a:r>
          </a:p>
          <a:p>
            <a:r>
              <a:rPr lang="es-ES" sz="1200" dirty="0" smtClean="0"/>
              <a:t>Dra</a:t>
            </a:r>
            <a:r>
              <a:rPr lang="es-ES" sz="1200" dirty="0" smtClean="0"/>
              <a:t>. Fernanda Peset</a:t>
            </a:r>
          </a:p>
          <a:p>
            <a:r>
              <a:rPr lang="es-ES" sz="1200" dirty="0" smtClean="0"/>
              <a:t>Universidad Politécnica de Valencia-FAO</a:t>
            </a:r>
          </a:p>
          <a:p>
            <a:r>
              <a:rPr lang="es-ES" sz="1200" dirty="0" smtClean="0">
                <a:hlinkClick r:id="rId2"/>
              </a:rPr>
              <a:t>http://www.datasea.es</a:t>
            </a:r>
            <a:endParaRPr lang="es-ES" sz="1200" dirty="0" smtClean="0"/>
          </a:p>
          <a:p>
            <a:r>
              <a:rPr lang="es-ES" sz="1200" dirty="0">
                <a:hlinkClick r:id="rId3"/>
              </a:rPr>
              <a:t>http://aims.fao.org</a:t>
            </a:r>
            <a:r>
              <a:rPr lang="es-ES" sz="1200" dirty="0" smtClean="0">
                <a:hlinkClick r:id="rId3"/>
              </a:rPr>
              <a:t>/</a:t>
            </a:r>
            <a:r>
              <a:rPr lang="es-ES" sz="1200" dirty="0" smtClean="0"/>
              <a:t> </a:t>
            </a:r>
            <a:endParaRPr lang="es-ES" sz="1200" dirty="0"/>
          </a:p>
        </p:txBody>
      </p:sp>
      <p:pic>
        <p:nvPicPr>
          <p:cNvPr id="4" name="Imagen 3"/>
          <p:cNvPicPr>
            <a:picLocks noChangeAspect="1"/>
          </p:cNvPicPr>
          <p:nvPr/>
        </p:nvPicPr>
        <p:blipFill>
          <a:blip r:embed="rId4"/>
          <a:srcRect/>
          <a:stretch>
            <a:fillRect/>
          </a:stretch>
        </p:blipFill>
        <p:spPr bwMode="auto">
          <a:xfrm>
            <a:off x="176695" y="6359663"/>
            <a:ext cx="1117600" cy="393700"/>
          </a:xfrm>
          <a:prstGeom prst="rect">
            <a:avLst/>
          </a:prstGeom>
          <a:noFill/>
          <a:ln w="9525">
            <a:noFill/>
            <a:miter lim="800000"/>
            <a:headEnd/>
            <a:tailEnd/>
          </a:ln>
        </p:spPr>
      </p:pic>
      <p:pic>
        <p:nvPicPr>
          <p:cNvPr id="5" name="Picture 10" descr="C:\Users\collec\Desktop\Logo Maredata 3.png"/>
          <p:cNvPicPr>
            <a:picLocks noChangeAspect="1" noChangeArrowheads="1"/>
          </p:cNvPicPr>
          <p:nvPr/>
        </p:nvPicPr>
        <p:blipFill>
          <a:blip r:embed="rId5" cstate="print"/>
          <a:srcRect/>
          <a:stretch>
            <a:fillRect/>
          </a:stretch>
        </p:blipFill>
        <p:spPr bwMode="auto">
          <a:xfrm>
            <a:off x="91645" y="4958167"/>
            <a:ext cx="1287699" cy="460993"/>
          </a:xfrm>
          <a:prstGeom prst="rect">
            <a:avLst/>
          </a:prstGeom>
          <a:noFill/>
        </p:spPr>
      </p:pic>
      <p:pic>
        <p:nvPicPr>
          <p:cNvPr id="6" name="0 Imagen" descr="data_sea_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2523" y="5771667"/>
            <a:ext cx="1669774" cy="25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4026" y="6434455"/>
            <a:ext cx="989146" cy="30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294295" y="6233347"/>
            <a:ext cx="3763617" cy="646331"/>
          </a:xfrm>
          <a:prstGeom prst="rect">
            <a:avLst/>
          </a:prstGeom>
        </p:spPr>
        <p:txBody>
          <a:bodyPr wrap="square">
            <a:spAutoFit/>
          </a:bodyPr>
          <a:lstStyle/>
          <a:p>
            <a:r>
              <a:rPr lang="es-ES" sz="900" dirty="0" smtClean="0"/>
              <a:t>Citar como: Peset</a:t>
            </a:r>
            <a:r>
              <a:rPr lang="es-ES" sz="900" dirty="0"/>
              <a:t>, Fernanda (2016). Desarrollo del sector agropecuario a través de la ciencia abierta: los datos de investigación en su dimensión internacional. En 3° Congreso sobre Innovación e Información Agropecuaria, 29-30 septiembre, Bogotá (Colombia)</a:t>
            </a:r>
          </a:p>
        </p:txBody>
      </p:sp>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21" y="9577"/>
            <a:ext cx="12346926" cy="2251992"/>
          </a:xfrm>
          <a:prstGeom prst="rect">
            <a:avLst/>
          </a:prstGeom>
        </p:spPr>
      </p:pic>
    </p:spTree>
    <p:extLst>
      <p:ext uri="{BB962C8B-B14F-4D97-AF65-F5344CB8AC3E}">
        <p14:creationId xmlns:p14="http://schemas.microsoft.com/office/powerpoint/2010/main" val="292050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s-ES" altLang="es-ES" smtClean="0"/>
          </a:p>
        </p:txBody>
      </p:sp>
      <p:sp>
        <p:nvSpPr>
          <p:cNvPr id="15363" name="Rectangle 3"/>
          <p:cNvSpPr>
            <a:spLocks noGrp="1" noChangeArrowheads="1"/>
          </p:cNvSpPr>
          <p:nvPr>
            <p:ph type="body" idx="1"/>
          </p:nvPr>
        </p:nvSpPr>
        <p:spPr/>
        <p:txBody>
          <a:bodyPr/>
          <a:lstStyle/>
          <a:p>
            <a:pPr eaLnBrk="1" hangingPunct="1"/>
            <a:endParaRPr lang="es-ES" altLang="es-ES" smtClean="0"/>
          </a:p>
        </p:txBody>
      </p:sp>
      <p:pic>
        <p:nvPicPr>
          <p:cNvPr id="15364" name="Picture 4" descr="pantalla_Figs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34" y="765176"/>
            <a:ext cx="9935633"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015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dirty="0" smtClean="0"/>
              <a:t>Introducción a </a:t>
            </a:r>
            <a:r>
              <a:rPr lang="es-ES" dirty="0" err="1" smtClean="0"/>
              <a:t>Figshare</a:t>
            </a:r>
            <a:r>
              <a:rPr lang="es-ES" dirty="0" smtClean="0"/>
              <a:t> (Curso FAO)</a:t>
            </a:r>
          </a:p>
          <a:p>
            <a:pPr marL="0" indent="0">
              <a:buNone/>
            </a:pPr>
            <a:endParaRPr lang="es-ES" dirty="0"/>
          </a:p>
          <a:p>
            <a:pPr marL="0" indent="0">
              <a:buNone/>
            </a:pPr>
            <a:endParaRPr lang="es-ES" dirty="0" smtClean="0"/>
          </a:p>
          <a:p>
            <a:pPr marL="0" indent="0">
              <a:buNone/>
            </a:pPr>
            <a:r>
              <a:rPr lang="es-ES" dirty="0">
                <a:hlinkClick r:id="rId2"/>
              </a:rPr>
              <a:t>https://www.youtube.com/watch?v=giXU2Nq8zDU</a:t>
            </a: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2380171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r>
              <a:rPr lang="es-ES" altLang="es-ES" smtClean="0"/>
              <a:t>2 ELN: datos en producción</a:t>
            </a:r>
          </a:p>
        </p:txBody>
      </p:sp>
      <p:sp>
        <p:nvSpPr>
          <p:cNvPr id="16387" name="Marcador de contenido 2"/>
          <p:cNvSpPr>
            <a:spLocks noGrp="1"/>
          </p:cNvSpPr>
          <p:nvPr>
            <p:ph idx="1"/>
          </p:nvPr>
        </p:nvSpPr>
        <p:spPr>
          <a:xfrm>
            <a:off x="812801" y="5373689"/>
            <a:ext cx="8464551" cy="668337"/>
          </a:xfrm>
        </p:spPr>
        <p:txBody>
          <a:bodyPr>
            <a:normAutofit fontScale="77500" lnSpcReduction="20000"/>
          </a:bodyPr>
          <a:lstStyle/>
          <a:p>
            <a:r>
              <a:rPr lang="en-GB" altLang="es-ES" i="1" smtClean="0"/>
              <a:t>Data during the research life-cycle. </a:t>
            </a:r>
            <a:r>
              <a:rPr lang="es-ES" altLang="es-ES" smtClean="0">
                <a:hlinkClick r:id="rId2"/>
              </a:rPr>
              <a:t>http://www.nhmrc.gov.au/grants-funding/policy/nhmrc-statement-data-sharing</a:t>
            </a:r>
            <a:endParaRPr lang="es-ES" altLang="es-ES" smtClean="0"/>
          </a:p>
          <a:p>
            <a:endParaRPr lang="es-ES" altLang="es-ES" smtClean="0"/>
          </a:p>
        </p:txBody>
      </p:sp>
      <p:sp>
        <p:nvSpPr>
          <p:cNvPr id="16388"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endParaRPr lang="es-ES" altLang="es-ES">
              <a:solidFill>
                <a:schemeClr val="tx1"/>
              </a:solidFill>
              <a:latin typeface="Arial" charset="0"/>
            </a:endParaRPr>
          </a:p>
        </p:txBody>
      </p:sp>
      <p:pic>
        <p:nvPicPr>
          <p:cNvPr id="16389" name="Picture 1" descr="http://www.nhmrc.gov.au/_files_nhmrc/image/grants/Flow-Chart_nhmrc_v3.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59617" y="1557339"/>
            <a:ext cx="7076016"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043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S" altLang="es-ES" smtClean="0"/>
          </a:p>
        </p:txBody>
      </p:sp>
      <p:sp>
        <p:nvSpPr>
          <p:cNvPr id="17411" name="Marcador de contenido 2"/>
          <p:cNvSpPr>
            <a:spLocks noGrp="1"/>
          </p:cNvSpPr>
          <p:nvPr>
            <p:ph idx="1"/>
          </p:nvPr>
        </p:nvSpPr>
        <p:spPr>
          <a:xfrm>
            <a:off x="334434" y="1052514"/>
            <a:ext cx="8464551" cy="3881437"/>
          </a:xfrm>
        </p:spPr>
        <p:txBody>
          <a:bodyPr>
            <a:normAutofit fontScale="92500" lnSpcReduction="20000"/>
          </a:bodyPr>
          <a:lstStyle/>
          <a:p>
            <a:pPr marL="0" indent="0">
              <a:buFont typeface="Wingdings 3" pitchFamily="18" charset="2"/>
              <a:buNone/>
            </a:pPr>
            <a:endParaRPr lang="es-ES" altLang="es-ES" smtClean="0"/>
          </a:p>
          <a:p>
            <a:pPr marL="0" indent="0">
              <a:buFont typeface="Wingdings 3" pitchFamily="18" charset="2"/>
              <a:buNone/>
            </a:pPr>
            <a:r>
              <a:rPr lang="es-ES" altLang="es-ES" smtClean="0"/>
              <a:t>Almacenamiento, gestión del ciclo de vida y la preservación de los objetos de investigación. LabArchives</a:t>
            </a:r>
            <a:r>
              <a:rPr lang="es-ES" altLang="es-ES" b="1" smtClean="0"/>
              <a:t>  </a:t>
            </a:r>
            <a:r>
              <a:rPr lang="es-ES" altLang="es-ES" smtClean="0"/>
              <a:t>http://www.labarchives.com/ y</a:t>
            </a:r>
            <a:r>
              <a:rPr lang="es-ES" altLang="es-ES" b="1" smtClean="0"/>
              <a:t> </a:t>
            </a:r>
            <a:r>
              <a:rPr lang="es-ES" altLang="es-ES" smtClean="0"/>
              <a:t>Labguru </a:t>
            </a:r>
            <a:r>
              <a:rPr lang="es-ES" altLang="es-ES" b="1" smtClean="0"/>
              <a:t> </a:t>
            </a:r>
            <a:r>
              <a:rPr lang="es-ES" altLang="es-ES" u="sng" smtClean="0">
                <a:hlinkClick r:id="rId2"/>
              </a:rPr>
              <a:t>http://www.labguru.com/</a:t>
            </a:r>
            <a:r>
              <a:rPr lang="es-ES" altLang="es-ES" u="sng" smtClean="0"/>
              <a:t> de</a:t>
            </a:r>
            <a:r>
              <a:rPr lang="es-ES" altLang="es-ES" smtClean="0"/>
              <a:t> empresas privadas de servicios para laboratorios en la nube: LabArchives LCC y Biodata, de Digital Science. ROHub  se define como un prototipo de biblioteca digital para RO. El modelo se ha construido en torno a una ontología (semántica) que proporciona la estructura básica para la descripción de los recursos y sus anotaciones, además de unas extensiones para describir la evolución de los objetos (Palma et al., 2014)</a:t>
            </a:r>
          </a:p>
          <a:p>
            <a:pPr marL="0" indent="0">
              <a:buFont typeface="Wingdings 3" pitchFamily="18" charset="2"/>
              <a:buNone/>
            </a:pPr>
            <a:endParaRPr lang="es-ES" altLang="es-ES" smtClean="0"/>
          </a:p>
        </p:txBody>
      </p:sp>
      <p:pic>
        <p:nvPicPr>
          <p:cNvPr id="17412" name="Imagen 8"/>
          <p:cNvPicPr>
            <a:picLocks noChangeAspect="1" noChangeArrowheads="1"/>
          </p:cNvPicPr>
          <p:nvPr/>
        </p:nvPicPr>
        <p:blipFill>
          <a:blip r:embed="rId3">
            <a:extLst>
              <a:ext uri="{28A0092B-C50C-407E-A947-70E740481C1C}">
                <a14:useLocalDpi xmlns:a14="http://schemas.microsoft.com/office/drawing/2010/main" val="0"/>
              </a:ext>
            </a:extLst>
          </a:blip>
          <a:srcRect l="14" t="11111" r="2461" b="29713"/>
          <a:stretch>
            <a:fillRect/>
          </a:stretch>
        </p:blipFill>
        <p:spPr bwMode="auto">
          <a:xfrm>
            <a:off x="2256368" y="5272088"/>
            <a:ext cx="330623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agen 9"/>
          <p:cNvPicPr>
            <a:picLocks noChangeAspect="1" noChangeArrowheads="1"/>
          </p:cNvPicPr>
          <p:nvPr/>
        </p:nvPicPr>
        <p:blipFill>
          <a:blip r:embed="rId4">
            <a:extLst>
              <a:ext uri="{28A0092B-C50C-407E-A947-70E740481C1C}">
                <a14:useLocalDpi xmlns:a14="http://schemas.microsoft.com/office/drawing/2010/main" val="0"/>
              </a:ext>
            </a:extLst>
          </a:blip>
          <a:srcRect l="6" t="13959" r="4141" b="23837"/>
          <a:stretch>
            <a:fillRect/>
          </a:stretch>
        </p:blipFill>
        <p:spPr bwMode="auto">
          <a:xfrm>
            <a:off x="6000751" y="5272089"/>
            <a:ext cx="298873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magen 10"/>
          <p:cNvPicPr>
            <a:picLocks noChangeAspect="1" noChangeArrowheads="1"/>
          </p:cNvPicPr>
          <p:nvPr/>
        </p:nvPicPr>
        <p:blipFill>
          <a:blip r:embed="rId5">
            <a:extLst>
              <a:ext uri="{28A0092B-C50C-407E-A947-70E740481C1C}">
                <a14:useLocalDpi xmlns:a14="http://schemas.microsoft.com/office/drawing/2010/main" val="0"/>
              </a:ext>
            </a:extLst>
          </a:blip>
          <a:srcRect l="2135" t="11111" r="4584" b="9140"/>
          <a:stretch>
            <a:fillRect/>
          </a:stretch>
        </p:blipFill>
        <p:spPr bwMode="auto">
          <a:xfrm>
            <a:off x="8671984" y="1484314"/>
            <a:ext cx="3520016"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04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ES" altLang="es-ES" smtClean="0"/>
              <a:t>Proyecto en proceso: colecciones en Dataverse</a:t>
            </a:r>
          </a:p>
        </p:txBody>
      </p:sp>
      <p:sp>
        <p:nvSpPr>
          <p:cNvPr id="18435" name="Rectangle 3"/>
          <p:cNvSpPr>
            <a:spLocks noGrp="1" noChangeArrowheads="1"/>
          </p:cNvSpPr>
          <p:nvPr>
            <p:ph type="body" idx="1"/>
          </p:nvPr>
        </p:nvSpPr>
        <p:spPr/>
        <p:txBody>
          <a:bodyPr>
            <a:normAutofit lnSpcReduction="10000"/>
          </a:bodyPr>
          <a:lstStyle/>
          <a:p>
            <a:pPr eaLnBrk="1" hangingPunct="1">
              <a:lnSpc>
                <a:spcPct val="80000"/>
              </a:lnSpc>
              <a:buClr>
                <a:schemeClr val="tx2"/>
              </a:buClr>
            </a:pPr>
            <a:r>
              <a:rPr lang="es-ES" altLang="es-ES" sz="1600" dirty="0" err="1" smtClean="0"/>
              <a:t>Institute</a:t>
            </a:r>
            <a:r>
              <a:rPr lang="es-ES" altLang="es-ES" sz="1600" dirty="0" smtClean="0"/>
              <a:t> </a:t>
            </a:r>
            <a:r>
              <a:rPr lang="es-ES" altLang="es-ES" sz="1600" dirty="0" err="1" smtClean="0"/>
              <a:t>for</a:t>
            </a:r>
            <a:r>
              <a:rPr lang="es-ES" altLang="es-ES" sz="1600" dirty="0" smtClean="0"/>
              <a:t> </a:t>
            </a:r>
            <a:r>
              <a:rPr lang="es-ES" altLang="es-ES" sz="1600" dirty="0" err="1" smtClean="0"/>
              <a:t>Quantitative</a:t>
            </a:r>
            <a:r>
              <a:rPr lang="es-ES" altLang="es-ES" sz="1600" dirty="0" smtClean="0"/>
              <a:t> Social </a:t>
            </a:r>
            <a:r>
              <a:rPr lang="es-ES" altLang="es-ES" sz="1600" dirty="0" err="1" smtClean="0"/>
              <a:t>Science</a:t>
            </a:r>
            <a:r>
              <a:rPr lang="es-ES" altLang="es-ES" sz="1600" dirty="0" smtClean="0"/>
              <a:t> (IQSS) de la Universidad de Harvard. 1987 comienza. En 2006 se abre. Puede servirse en la institución o en Harvard. </a:t>
            </a:r>
          </a:p>
          <a:p>
            <a:pPr eaLnBrk="1" hangingPunct="1">
              <a:lnSpc>
                <a:spcPct val="80000"/>
              </a:lnSpc>
              <a:buClr>
                <a:schemeClr val="tx2"/>
              </a:buClr>
            </a:pPr>
            <a:r>
              <a:rPr lang="es-ES" altLang="es-ES" sz="1600" dirty="0" smtClean="0"/>
              <a:t>Protocolos estandarizados. Se organiza por colecciones de numerosas instituciones y revistas (65 11enero 16). Un investigador individual puede tener su comunidad siempre que los contenidos queden en abierto. </a:t>
            </a:r>
          </a:p>
          <a:p>
            <a:pPr eaLnBrk="1" hangingPunct="1">
              <a:lnSpc>
                <a:spcPct val="80000"/>
              </a:lnSpc>
              <a:buClr>
                <a:schemeClr val="tx2"/>
              </a:buClr>
            </a:pPr>
            <a:r>
              <a:rPr lang="es-ES" altLang="es-ES" sz="1600" dirty="0" smtClean="0"/>
              <a:t>Roles y privilegios de colaboradores, </a:t>
            </a:r>
            <a:r>
              <a:rPr lang="es-ES" altLang="es-ES" sz="1600" i="1" dirty="0" err="1" smtClean="0"/>
              <a:t>curators</a:t>
            </a:r>
            <a:r>
              <a:rPr lang="es-ES" altLang="es-ES" sz="1600" dirty="0" smtClean="0"/>
              <a:t> y administradores. Ofrece flujos para trabajar de manera regular, abierta y en modo wiki, versiones... </a:t>
            </a:r>
          </a:p>
          <a:p>
            <a:pPr eaLnBrk="1" hangingPunct="1">
              <a:lnSpc>
                <a:spcPct val="80000"/>
              </a:lnSpc>
              <a:buClr>
                <a:schemeClr val="tx2"/>
              </a:buClr>
            </a:pPr>
            <a:r>
              <a:rPr lang="es-ES" altLang="es-ES" sz="1600" dirty="0" smtClean="0"/>
              <a:t>Destacan algunos servicios adicionales como la tabulación del </a:t>
            </a:r>
            <a:r>
              <a:rPr lang="es-ES" altLang="es-ES" sz="1600" i="1" dirty="0" err="1" smtClean="0"/>
              <a:t>datasets</a:t>
            </a:r>
            <a:r>
              <a:rPr lang="es-ES" altLang="es-ES" sz="1600" dirty="0" smtClean="0"/>
              <a:t> subido en otros sistemas estadísticos, su análisis y mediciones. También, </a:t>
            </a:r>
            <a:r>
              <a:rPr lang="es-ES" altLang="es-ES" sz="1600" dirty="0" err="1" smtClean="0"/>
              <a:t>Dataverse</a:t>
            </a:r>
            <a:r>
              <a:rPr lang="es-ES" altLang="es-ES" sz="1600" dirty="0" smtClean="0"/>
              <a:t> genera una citación formal de datos con un identificador persistente, URL y UNF (</a:t>
            </a:r>
            <a:r>
              <a:rPr lang="es-ES" altLang="es-ES" sz="1600" i="1" dirty="0" smtClean="0"/>
              <a:t>Universal </a:t>
            </a:r>
            <a:r>
              <a:rPr lang="es-ES" altLang="es-ES" sz="1600" i="1" dirty="0" err="1" smtClean="0"/>
              <a:t>Numerical</a:t>
            </a:r>
            <a:r>
              <a:rPr lang="es-ES" altLang="es-ES" sz="1600" i="1" dirty="0" smtClean="0"/>
              <a:t> </a:t>
            </a:r>
            <a:r>
              <a:rPr lang="es-ES" altLang="es-ES" sz="1600" i="1" dirty="0" err="1" smtClean="0"/>
              <a:t>Fingerprint</a:t>
            </a:r>
            <a:r>
              <a:rPr lang="es-ES" altLang="es-ES" sz="1600" dirty="0" smtClean="0"/>
              <a:t>) para la verificación del </a:t>
            </a:r>
            <a:r>
              <a:rPr lang="es-ES" altLang="es-ES" sz="1600" i="1" dirty="0" err="1" smtClean="0"/>
              <a:t>dataset</a:t>
            </a:r>
            <a:r>
              <a:rPr lang="es-ES" altLang="es-ES" sz="1600" dirty="0" smtClean="0"/>
              <a:t>.</a:t>
            </a:r>
          </a:p>
          <a:p>
            <a:pPr eaLnBrk="1" hangingPunct="1">
              <a:lnSpc>
                <a:spcPct val="80000"/>
              </a:lnSpc>
            </a:pPr>
            <a:endParaRPr lang="es-ES" altLang="es-ES" sz="1600" dirty="0" smtClean="0">
              <a:hlinkClick r:id=""/>
            </a:endParaRPr>
          </a:p>
          <a:p>
            <a:pPr marL="0" indent="0">
              <a:lnSpc>
                <a:spcPct val="80000"/>
              </a:lnSpc>
              <a:buNone/>
            </a:pPr>
            <a:r>
              <a:rPr lang="es-ES" altLang="es-ES" sz="1600" dirty="0" smtClean="0">
                <a:hlinkClick r:id=""/>
              </a:rPr>
              <a:t>DATAVERSE IFPRI https://www.youtube.com/watch?v=nnL3LaIuT0k</a:t>
            </a:r>
            <a:r>
              <a:rPr lang="es-ES" altLang="es-ES" sz="1600" dirty="0" smtClean="0"/>
              <a:t>  (Curso FAO) y </a:t>
            </a:r>
            <a:r>
              <a:rPr lang="es-ES" sz="1600" dirty="0"/>
              <a:t>Peset, F (2016). </a:t>
            </a:r>
            <a:r>
              <a:rPr lang="es-ES" sz="1600" dirty="0" err="1"/>
              <a:t>Dataverse</a:t>
            </a:r>
            <a:r>
              <a:rPr lang="es-ES" sz="1600" dirty="0"/>
              <a:t>: uso institucional. </a:t>
            </a:r>
            <a:r>
              <a:rPr lang="es-ES" sz="1600" dirty="0">
                <a:hlinkClick r:id="rId2"/>
              </a:rPr>
              <a:t>http://youtu.be/HLKW3yd2k-g</a:t>
            </a:r>
            <a:endParaRPr lang="es-ES" sz="1600" dirty="0"/>
          </a:p>
          <a:p>
            <a:pPr marL="0" indent="0" eaLnBrk="1" hangingPunct="1">
              <a:lnSpc>
                <a:spcPct val="80000"/>
              </a:lnSpc>
              <a:buNone/>
            </a:pPr>
            <a:endParaRPr lang="es-ES" altLang="es-ES" sz="1600" dirty="0" smtClean="0"/>
          </a:p>
          <a:p>
            <a:pPr marL="0" indent="0" eaLnBrk="1" hangingPunct="1">
              <a:lnSpc>
                <a:spcPct val="80000"/>
              </a:lnSpc>
              <a:buNone/>
            </a:pPr>
            <a:endParaRPr lang="es-ES" altLang="es-ES" sz="1600" dirty="0"/>
          </a:p>
          <a:p>
            <a:pPr marL="0" indent="0">
              <a:lnSpc>
                <a:spcPct val="80000"/>
              </a:lnSpc>
              <a:buNone/>
            </a:pPr>
            <a:r>
              <a:rPr lang="es-ES" altLang="es-ES" sz="1600" dirty="0" smtClean="0"/>
              <a:t>También </a:t>
            </a:r>
            <a:r>
              <a:rPr lang="de-AT" sz="1600" u="sng" dirty="0">
                <a:hlinkClick r:id="rId3"/>
              </a:rPr>
              <a:t>CGIAR Research Program on Forests, Trees and </a:t>
            </a:r>
            <a:r>
              <a:rPr lang="de-AT" sz="1600" u="sng" dirty="0" smtClean="0">
                <a:hlinkClick r:id="rId3"/>
              </a:rPr>
              <a:t>Agroforestry</a:t>
            </a:r>
          </a:p>
          <a:p>
            <a:pPr marL="0" lvl="0" indent="0">
              <a:lnSpc>
                <a:spcPct val="80000"/>
              </a:lnSpc>
              <a:buNone/>
            </a:pPr>
            <a:r>
              <a:rPr lang="de-AT"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4"/>
              </a:rPr>
              <a:t>AfricaRice. </a:t>
            </a:r>
            <a:endParaRPr lang="es-ES" sz="800" dirty="0"/>
          </a:p>
          <a:p>
            <a:pPr marL="0" indent="0">
              <a:lnSpc>
                <a:spcPct val="80000"/>
              </a:lnSpc>
              <a:buNone/>
            </a:pPr>
            <a:r>
              <a:rPr lang="de-AT" sz="1600" u="sng" dirty="0" smtClean="0">
                <a:hlinkClick r:id="rId3"/>
              </a:rPr>
              <a:t> </a:t>
            </a:r>
            <a:endParaRPr lang="es-ES" sz="1600" dirty="0"/>
          </a:p>
          <a:p>
            <a:pPr marL="0" indent="0" eaLnBrk="1" hangingPunct="1">
              <a:lnSpc>
                <a:spcPct val="80000"/>
              </a:lnSpc>
              <a:buNone/>
            </a:pPr>
            <a:endParaRPr lang="es-ES" altLang="es-ES" sz="1600" dirty="0" smtClean="0"/>
          </a:p>
        </p:txBody>
      </p:sp>
      <p:pic>
        <p:nvPicPr>
          <p:cNvPr id="2" name="Imagen 1"/>
          <p:cNvPicPr>
            <a:picLocks noChangeAspect="1"/>
          </p:cNvPicPr>
          <p:nvPr/>
        </p:nvPicPr>
        <p:blipFill rotWithShape="1">
          <a:blip r:embed="rId5"/>
          <a:srcRect l="3193" t="13411" r="58442" b="62692"/>
          <a:stretch/>
        </p:blipFill>
        <p:spPr>
          <a:xfrm>
            <a:off x="6689338" y="4951827"/>
            <a:ext cx="4818033" cy="1688123"/>
          </a:xfrm>
          <a:prstGeom prst="rect">
            <a:avLst/>
          </a:prstGeom>
        </p:spPr>
      </p:pic>
    </p:spTree>
    <p:extLst>
      <p:ext uri="{BB962C8B-B14F-4D97-AF65-F5344CB8AC3E}">
        <p14:creationId xmlns:p14="http://schemas.microsoft.com/office/powerpoint/2010/main" val="2780663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2440" y="856520"/>
            <a:ext cx="10515600" cy="453341"/>
          </a:xfrm>
        </p:spPr>
        <p:txBody>
          <a:bodyPr>
            <a:normAutofit lnSpcReduction="10000"/>
          </a:bodyPr>
          <a:lstStyle/>
          <a:p>
            <a:pPr marL="0" indent="0">
              <a:buNone/>
            </a:pPr>
            <a:r>
              <a:rPr lang="es-ES" dirty="0" smtClean="0"/>
              <a:t>Otros cosechados por DCI</a:t>
            </a:r>
            <a:endParaRPr lang="es-ES" dirty="0"/>
          </a:p>
        </p:txBody>
      </p:sp>
      <p:pic>
        <p:nvPicPr>
          <p:cNvPr id="1032" name="Grafik 31" descr="View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Grafik 3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 t="4784" r="51217" b="22440"/>
          <a:stretch/>
        </p:blipFill>
        <p:spPr bwMode="auto">
          <a:xfrm>
            <a:off x="7760677" y="4993870"/>
            <a:ext cx="2785403" cy="16740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Grafik 30" descr="View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Grafik 29" descr="View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912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Grafik 28" descr="View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075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afik 27" descr="View Abs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0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2152356" y="46723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Agricultural and Environmental Data Archive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Edited by: Freshwater Biological Association</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Agricultural and Environmental Data Archive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Source URL: </a:t>
            </a:r>
            <a:r>
              <a:rPr kumimoji="0" lang="de-AT" sz="1200" b="0" i="0" u="none" strike="noStrike" cap="none" normalizeH="0" baseline="0" dirty="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http://www.environmentdata.org</a:t>
            </a: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Document Type: Repository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168812" y="29445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ZALF Open Research Data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Group Author(s): Leibniz Centre for Agricultural Landscape Research (ZALF)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ZALF Open Research Data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Source URL: </a:t>
            </a:r>
            <a:r>
              <a:rPr kumimoji="0" lang="de-AT" sz="1200" b="0" i="0" u="none" strike="noStrike" cap="none" normalizeH="0" baseline="0" dirty="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http://open-research-data.de/</a:t>
            </a: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Document Type: Repository </a:t>
            </a:r>
            <a:endParaRPr kumimoji="0" lang="es-E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6"/>
          <p:cNvSpPr>
            <a:spLocks noChangeArrowheads="1"/>
          </p:cNvSpPr>
          <p:nvPr/>
        </p:nvSpPr>
        <p:spPr bwMode="auto">
          <a:xfrm>
            <a:off x="-7047914" y="46245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21"/>
          <p:cNvSpPr>
            <a:spLocks noChangeArrowheads="1"/>
          </p:cNvSpPr>
          <p:nvPr/>
        </p:nvSpPr>
        <p:spPr bwMode="auto">
          <a:xfrm>
            <a:off x="0" y="8320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7" name="Imagen 16"/>
          <p:cNvPicPr>
            <a:picLocks noChangeAspect="1"/>
          </p:cNvPicPr>
          <p:nvPr/>
        </p:nvPicPr>
        <p:blipFill rotWithShape="1">
          <a:blip r:embed="rId6"/>
          <a:srcRect l="423" t="19359" r="39058" b="50898"/>
          <a:stretch/>
        </p:blipFill>
        <p:spPr>
          <a:xfrm>
            <a:off x="5355680" y="1246258"/>
            <a:ext cx="5190400" cy="1434906"/>
          </a:xfrm>
          <a:prstGeom prst="rect">
            <a:avLst/>
          </a:prstGeom>
        </p:spPr>
      </p:pic>
    </p:spTree>
    <p:extLst>
      <p:ext uri="{BB962C8B-B14F-4D97-AF65-F5344CB8AC3E}">
        <p14:creationId xmlns:p14="http://schemas.microsoft.com/office/powerpoint/2010/main" val="925864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s-ES" altLang="es-ES" smtClean="0"/>
          </a:p>
        </p:txBody>
      </p:sp>
      <p:sp>
        <p:nvSpPr>
          <p:cNvPr id="19459" name="Rectangle 3"/>
          <p:cNvSpPr>
            <a:spLocks noGrp="1" noChangeArrowheads="1"/>
          </p:cNvSpPr>
          <p:nvPr>
            <p:ph type="body" idx="1"/>
          </p:nvPr>
        </p:nvSpPr>
        <p:spPr/>
        <p:txBody>
          <a:bodyPr/>
          <a:lstStyle/>
          <a:p>
            <a:endParaRPr lang="es-ES" altLang="es-ES" smtClean="0"/>
          </a:p>
        </p:txBody>
      </p:sp>
      <p:pic>
        <p:nvPicPr>
          <p:cNvPr id="19460" name="Picture 5" descr="pantalla_DataverseDetails"/>
          <p:cNvPicPr>
            <a:picLocks noChangeAspect="1" noChangeArrowheads="1"/>
          </p:cNvPicPr>
          <p:nvPr/>
        </p:nvPicPr>
        <p:blipFill>
          <a:blip r:embed="rId2">
            <a:extLst>
              <a:ext uri="{28A0092B-C50C-407E-A947-70E740481C1C}">
                <a14:useLocalDpi xmlns:a14="http://schemas.microsoft.com/office/drawing/2010/main" val="0"/>
              </a:ext>
            </a:extLst>
          </a:blip>
          <a:srcRect t="26923" b="3079"/>
          <a:stretch>
            <a:fillRect/>
          </a:stretch>
        </p:blipFill>
        <p:spPr bwMode="auto">
          <a:xfrm>
            <a:off x="4078818" y="174626"/>
            <a:ext cx="5467349" cy="6683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22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34433" y="609600"/>
            <a:ext cx="11042651" cy="1320800"/>
          </a:xfrm>
        </p:spPr>
        <p:txBody>
          <a:bodyPr/>
          <a:lstStyle/>
          <a:p>
            <a:r>
              <a:rPr lang="es-ES" altLang="es-ES" dirty="0" smtClean="0"/>
              <a:t>3 Datos financiados: </a:t>
            </a:r>
            <a:r>
              <a:rPr lang="es-ES" altLang="es-ES" dirty="0" smtClean="0">
                <a:latin typeface="Arial" charset="0"/>
              </a:rPr>
              <a:t>NSF</a:t>
            </a:r>
          </a:p>
        </p:txBody>
      </p:sp>
      <p:sp>
        <p:nvSpPr>
          <p:cNvPr id="20483" name="Rectangle 3"/>
          <p:cNvSpPr>
            <a:spLocks noGrp="1" noChangeArrowheads="1"/>
          </p:cNvSpPr>
          <p:nvPr>
            <p:ph type="body" idx="4294967295"/>
          </p:nvPr>
        </p:nvSpPr>
        <p:spPr>
          <a:xfrm>
            <a:off x="440268" y="1522414"/>
            <a:ext cx="10530417" cy="2300287"/>
          </a:xfrm>
        </p:spPr>
        <p:txBody>
          <a:bodyPr/>
          <a:lstStyle/>
          <a:p>
            <a:pPr>
              <a:lnSpc>
                <a:spcPct val="80000"/>
              </a:lnSpc>
            </a:pPr>
            <a:endParaRPr lang="es-ES" altLang="es-ES" sz="2200" dirty="0" smtClean="0">
              <a:latin typeface="Arial" charset="0"/>
            </a:endParaRPr>
          </a:p>
        </p:txBody>
      </p:sp>
      <p:sp>
        <p:nvSpPr>
          <p:cNvPr id="2" name="Rectángulo 1"/>
          <p:cNvSpPr/>
          <p:nvPr/>
        </p:nvSpPr>
        <p:spPr>
          <a:xfrm>
            <a:off x="1123951" y="3763963"/>
            <a:ext cx="10731500" cy="1200329"/>
          </a:xfrm>
          <a:prstGeom prst="rect">
            <a:avLst/>
          </a:prstGeom>
          <a:ln w="57150" cmpd="sng">
            <a:solidFill>
              <a:schemeClr val="bg2">
                <a:lumMod val="50000"/>
              </a:schemeClr>
            </a:solidFill>
          </a:ln>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r>
              <a:rPr lang="en-US" b="1" dirty="0">
                <a:latin typeface="Microsoft Sans Serif" panose="020B0604020202020204" pitchFamily="34" charset="0"/>
                <a:cs typeface="Microsoft Sans Serif" panose="020B0604020202020204" pitchFamily="34" charset="0"/>
              </a:rPr>
              <a:t>National Science Foundation</a:t>
            </a:r>
            <a:r>
              <a:rPr lang="en-US" dirty="0">
                <a:latin typeface="Microsoft Sans Serif" panose="020B0604020202020204" pitchFamily="34" charset="0"/>
                <a:cs typeface="Microsoft Sans Serif" panose="020B0604020202020204" pitchFamily="34" charset="0"/>
              </a:rPr>
              <a:t>: “[NSF] expects PIs to share with other researchers, at no more than incremental cost and within a reasonable time, the data, samples, physical collections and other supporting materials created or gathered in the course of the work.”</a:t>
            </a:r>
            <a:r>
              <a:rPr lang="es-ES" dirty="0"/>
              <a:t> </a:t>
            </a:r>
            <a:r>
              <a:rPr lang="es-ES" dirty="0">
                <a:latin typeface="Microsoft Sans Serif" panose="020B0604020202020204" pitchFamily="34" charset="0"/>
                <a:cs typeface="Microsoft Sans Serif" panose="020B0604020202020204" pitchFamily="34" charset="0"/>
              </a:rPr>
              <a:t>. Datos primarios y otros materiales de apoyo (</a:t>
            </a:r>
            <a:r>
              <a:rPr lang="es-ES" dirty="0" err="1">
                <a:latin typeface="Microsoft Sans Serif" panose="020B0604020202020204" pitchFamily="34" charset="0"/>
                <a:cs typeface="Microsoft Sans Serif" panose="020B0604020202020204" pitchFamily="34" charset="0"/>
              </a:rPr>
              <a:t>Dissemination</a:t>
            </a:r>
            <a:r>
              <a:rPr lang="es-ES" dirty="0">
                <a:latin typeface="Microsoft Sans Serif" panose="020B0604020202020204" pitchFamily="34" charset="0"/>
                <a:cs typeface="Microsoft Sans Serif" panose="020B0604020202020204" pitchFamily="34" charset="0"/>
              </a:rPr>
              <a:t>). </a:t>
            </a:r>
          </a:p>
        </p:txBody>
      </p:sp>
      <p:pic>
        <p:nvPicPr>
          <p:cNvPr id="9"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579" y="1710584"/>
            <a:ext cx="1979577" cy="15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049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a:xfrm>
            <a:off x="624417" y="933451"/>
            <a:ext cx="4011083" cy="596900"/>
          </a:xfrm>
        </p:spPr>
        <p:txBody>
          <a:bodyPr/>
          <a:lstStyle/>
          <a:p>
            <a:pPr>
              <a:defRPr/>
            </a:pPr>
            <a:endParaRPr lang="es-ES_tradnl" altLang="es-ES_tradnl" smtClean="0"/>
          </a:p>
        </p:txBody>
      </p:sp>
      <p:sp>
        <p:nvSpPr>
          <p:cNvPr id="65539" name="2 Marcador de contenido"/>
          <p:cNvSpPr>
            <a:spLocks noGrp="1"/>
          </p:cNvSpPr>
          <p:nvPr>
            <p:ph idx="1"/>
          </p:nvPr>
        </p:nvSpPr>
        <p:spPr>
          <a:xfrm>
            <a:off x="4766733" y="2180167"/>
            <a:ext cx="6815667" cy="4057651"/>
          </a:xfrm>
        </p:spPr>
        <p:txBody>
          <a:bodyPr/>
          <a:lstStyle/>
          <a:p>
            <a:pPr>
              <a:defRPr/>
            </a:pPr>
            <a:r>
              <a:rPr lang="es-ES" altLang="es-ES"/>
              <a:t>Modelos de publicación</a:t>
            </a:r>
          </a:p>
          <a:p>
            <a:pPr>
              <a:defRPr/>
            </a:pPr>
            <a:r>
              <a:rPr lang="es-ES" altLang="es-ES"/>
              <a:t>Recomendaciones de revistas (extranjeras); </a:t>
            </a:r>
            <a:r>
              <a:rPr lang="es-ES_tradnl" altLang="es-ES"/>
              <a:t>recomendaciones de NISO de 2013 sobre material suplementario (Integral vs. Adicional)</a:t>
            </a:r>
          </a:p>
          <a:p>
            <a:pPr>
              <a:defRPr/>
            </a:pPr>
            <a:r>
              <a:rPr lang="es-ES_tradnl" altLang="es-ES"/>
              <a:t>Directorio ODiSEA</a:t>
            </a:r>
            <a:endParaRPr lang="es-ES" altLang="es-ES"/>
          </a:p>
        </p:txBody>
      </p:sp>
      <p:sp>
        <p:nvSpPr>
          <p:cNvPr id="65540" name="3 Marcador de texto"/>
          <p:cNvSpPr>
            <a:spLocks noGrp="1"/>
          </p:cNvSpPr>
          <p:nvPr>
            <p:ph type="body" sz="half" idx="2"/>
          </p:nvPr>
        </p:nvSpPr>
        <p:spPr>
          <a:xfrm>
            <a:off x="624417" y="1604433"/>
            <a:ext cx="4011083" cy="4633384"/>
          </a:xfrm>
        </p:spPr>
        <p:txBody>
          <a:bodyPr/>
          <a:lstStyle/>
          <a:p>
            <a:pPr>
              <a:defRPr/>
            </a:pPr>
            <a:endParaRPr lang="es-ES" altLang="es-ES_tradnl" smtClean="0"/>
          </a:p>
          <a:p>
            <a:pPr>
              <a:defRPr/>
            </a:pPr>
            <a:endParaRPr lang="es-ES" altLang="es-ES_tradnl" smtClean="0"/>
          </a:p>
          <a:p>
            <a:pPr>
              <a:defRPr/>
            </a:pPr>
            <a:endParaRPr lang="es-ES" altLang="es-ES_tradnl" smtClean="0"/>
          </a:p>
          <a:p>
            <a:pPr>
              <a:defRPr/>
            </a:pPr>
            <a:endParaRPr lang="es-ES" altLang="es-ES_tradnl" smtClean="0"/>
          </a:p>
        </p:txBody>
      </p:sp>
      <p:pic>
        <p:nvPicPr>
          <p:cNvPr id="71685" name="Picture 8" descr="http://www.nature.com/nature/journal/v525/n7567/images/cover_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4" y="5060951"/>
            <a:ext cx="1056217" cy="13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0" descr="Ini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285" y="6053667"/>
            <a:ext cx="2880783"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Imagen 1"/>
          <p:cNvPicPr>
            <a:picLocks noChangeAspect="1"/>
          </p:cNvPicPr>
          <p:nvPr/>
        </p:nvPicPr>
        <p:blipFill>
          <a:blip r:embed="rId4">
            <a:extLst>
              <a:ext uri="{28A0092B-C50C-407E-A947-70E740481C1C}">
                <a14:useLocalDpi xmlns:a14="http://schemas.microsoft.com/office/drawing/2010/main" val="0"/>
              </a:ext>
            </a:extLst>
          </a:blip>
          <a:srcRect l="6451" t="19788" r="50964" b="69029"/>
          <a:stretch>
            <a:fillRect/>
          </a:stretch>
        </p:blipFill>
        <p:spPr bwMode="auto">
          <a:xfrm>
            <a:off x="1767418" y="4870451"/>
            <a:ext cx="2601383" cy="38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Content Placeholder 3"/>
          <p:cNvPicPr>
            <a:picLocks noGrp="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8217" y="3141134"/>
            <a:ext cx="1623483" cy="12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bwMode="auto">
          <a:xfrm>
            <a:off x="304801" y="260351"/>
            <a:ext cx="713528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2000" b="1">
                <a:solidFill>
                  <a:srgbClr val="1E4649"/>
                </a:solidFill>
                <a:latin typeface="+mj-lt"/>
                <a:ea typeface="+mj-ea"/>
                <a:cs typeface="+mj-cs"/>
              </a:defRPr>
            </a:lvl1pPr>
            <a:lvl2pPr algn="r" rtl="0" eaLnBrk="0" fontAlgn="base" hangingPunct="0">
              <a:spcBef>
                <a:spcPct val="0"/>
              </a:spcBef>
              <a:spcAft>
                <a:spcPct val="0"/>
              </a:spcAft>
              <a:defRPr sz="2800" b="1">
                <a:solidFill>
                  <a:srgbClr val="1E4649"/>
                </a:solidFill>
                <a:latin typeface="Arial" charset="0"/>
              </a:defRPr>
            </a:lvl2pPr>
            <a:lvl3pPr algn="r" rtl="0" eaLnBrk="0" fontAlgn="base" hangingPunct="0">
              <a:spcBef>
                <a:spcPct val="0"/>
              </a:spcBef>
              <a:spcAft>
                <a:spcPct val="0"/>
              </a:spcAft>
              <a:defRPr sz="2800" b="1">
                <a:solidFill>
                  <a:srgbClr val="1E4649"/>
                </a:solidFill>
                <a:latin typeface="Arial" charset="0"/>
              </a:defRPr>
            </a:lvl3pPr>
            <a:lvl4pPr algn="r" rtl="0" eaLnBrk="0" fontAlgn="base" hangingPunct="0">
              <a:spcBef>
                <a:spcPct val="0"/>
              </a:spcBef>
              <a:spcAft>
                <a:spcPct val="0"/>
              </a:spcAft>
              <a:defRPr sz="2800" b="1">
                <a:solidFill>
                  <a:srgbClr val="1E4649"/>
                </a:solidFill>
                <a:latin typeface="Arial" charset="0"/>
              </a:defRPr>
            </a:lvl4pPr>
            <a:lvl5pPr algn="r" rtl="0" eaLnBrk="0" fontAlgn="base" hangingPunct="0">
              <a:spcBef>
                <a:spcPct val="0"/>
              </a:spcBef>
              <a:spcAft>
                <a:spcPct val="0"/>
              </a:spcAft>
              <a:defRPr sz="2800" b="1">
                <a:solidFill>
                  <a:srgbClr val="1E4649"/>
                </a:solidFill>
                <a:latin typeface="Arial" charset="0"/>
              </a:defRPr>
            </a:lvl5pPr>
            <a:lvl6pPr marL="457200" algn="r" rtl="0" fontAlgn="base">
              <a:spcBef>
                <a:spcPct val="0"/>
              </a:spcBef>
              <a:spcAft>
                <a:spcPct val="0"/>
              </a:spcAft>
              <a:defRPr sz="2800" b="1">
                <a:solidFill>
                  <a:srgbClr val="A40052"/>
                </a:solidFill>
                <a:latin typeface="Arial" charset="0"/>
              </a:defRPr>
            </a:lvl6pPr>
            <a:lvl7pPr marL="914400" algn="r" rtl="0" fontAlgn="base">
              <a:spcBef>
                <a:spcPct val="0"/>
              </a:spcBef>
              <a:spcAft>
                <a:spcPct val="0"/>
              </a:spcAft>
              <a:defRPr sz="2800" b="1">
                <a:solidFill>
                  <a:srgbClr val="A40052"/>
                </a:solidFill>
                <a:latin typeface="Arial" charset="0"/>
              </a:defRPr>
            </a:lvl7pPr>
            <a:lvl8pPr marL="1371600" algn="r" rtl="0" fontAlgn="base">
              <a:spcBef>
                <a:spcPct val="0"/>
              </a:spcBef>
              <a:spcAft>
                <a:spcPct val="0"/>
              </a:spcAft>
              <a:defRPr sz="2800" b="1">
                <a:solidFill>
                  <a:srgbClr val="A40052"/>
                </a:solidFill>
                <a:latin typeface="Arial" charset="0"/>
              </a:defRPr>
            </a:lvl8pPr>
            <a:lvl9pPr marL="1828800" algn="r" rtl="0" fontAlgn="base">
              <a:spcBef>
                <a:spcPct val="0"/>
              </a:spcBef>
              <a:spcAft>
                <a:spcPct val="0"/>
              </a:spcAft>
              <a:defRPr sz="2800" b="1">
                <a:solidFill>
                  <a:srgbClr val="A40052"/>
                </a:solidFill>
                <a:latin typeface="Arial" charset="0"/>
              </a:defRPr>
            </a:lvl9pPr>
          </a:lstStyle>
          <a:p>
            <a:pPr>
              <a:defRPr/>
            </a:pPr>
            <a:r>
              <a:rPr lang="es-ES" altLang="es-ES" sz="2667" kern="0" dirty="0" smtClean="0"/>
              <a:t>Recomendaciones </a:t>
            </a:r>
            <a:r>
              <a:rPr lang="es-ES" altLang="es-ES" sz="2667" kern="0" dirty="0"/>
              <a:t>de revistas</a:t>
            </a:r>
          </a:p>
        </p:txBody>
      </p:sp>
    </p:spTree>
    <p:extLst>
      <p:ext uri="{BB962C8B-B14F-4D97-AF65-F5344CB8AC3E}">
        <p14:creationId xmlns:p14="http://schemas.microsoft.com/office/powerpoint/2010/main" val="194153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altLang="es-ES" dirty="0" err="1" smtClean="0"/>
              <a:t>Zenodo</a:t>
            </a:r>
            <a:r>
              <a:rPr lang="es-ES" altLang="es-ES" dirty="0" smtClean="0"/>
              <a:t>, el huérfano también</a:t>
            </a:r>
          </a:p>
        </p:txBody>
      </p:sp>
      <p:sp>
        <p:nvSpPr>
          <p:cNvPr id="21507" name="Rectangle 3"/>
          <p:cNvSpPr>
            <a:spLocks noGrp="1" noChangeArrowheads="1"/>
          </p:cNvSpPr>
          <p:nvPr>
            <p:ph type="body" idx="1"/>
          </p:nvPr>
        </p:nvSpPr>
        <p:spPr/>
        <p:txBody>
          <a:bodyPr/>
          <a:lstStyle/>
          <a:p>
            <a:pPr eaLnBrk="1" hangingPunct="1">
              <a:lnSpc>
                <a:spcPct val="80000"/>
              </a:lnSpc>
              <a:buClr>
                <a:schemeClr val="tx2"/>
              </a:buClr>
            </a:pPr>
            <a:r>
              <a:rPr lang="es-ES" altLang="es-ES" sz="2000" smtClean="0"/>
              <a:t>desarrollado como repositorio huérfano por el CERN sobre Invenio. </a:t>
            </a:r>
          </a:p>
          <a:p>
            <a:pPr eaLnBrk="1" hangingPunct="1">
              <a:lnSpc>
                <a:spcPct val="80000"/>
              </a:lnSpc>
              <a:buClr>
                <a:schemeClr val="tx2"/>
              </a:buClr>
            </a:pPr>
            <a:r>
              <a:rPr lang="es-ES" altLang="es-ES" sz="2000" smtClean="0"/>
              <a:t>OpenAIREplus y probado con datasets del </a:t>
            </a:r>
            <a:r>
              <a:rPr lang="es-ES" altLang="es-ES" sz="2000" i="1" smtClean="0"/>
              <a:t>Wellcome Trust</a:t>
            </a:r>
            <a:r>
              <a:rPr lang="es-ES" altLang="es-ES" sz="2000" smtClean="0"/>
              <a:t> (Príncipe, 2013). </a:t>
            </a:r>
          </a:p>
          <a:p>
            <a:pPr eaLnBrk="1" hangingPunct="1">
              <a:lnSpc>
                <a:spcPct val="80000"/>
              </a:lnSpc>
              <a:buClr>
                <a:schemeClr val="tx2"/>
              </a:buClr>
            </a:pPr>
            <a:r>
              <a:rPr lang="es-ES" altLang="es-ES" sz="2000" smtClean="0"/>
              <a:t>Conectado con Dropbox para el proceso de subida. Admite todo tipo de ficheros</a:t>
            </a:r>
          </a:p>
          <a:p>
            <a:pPr eaLnBrk="1" hangingPunct="1">
              <a:lnSpc>
                <a:spcPct val="80000"/>
              </a:lnSpc>
              <a:buClr>
                <a:schemeClr val="tx2"/>
              </a:buClr>
            </a:pPr>
            <a:r>
              <a:rPr lang="es-ES" altLang="es-ES" sz="2000" smtClean="0"/>
              <a:t>Destacado: verifica que los ficheros estén relacionados con una investigación; asegura un control descentralizado de los datos; y por último permite crear comunidades de usuarios finales.</a:t>
            </a:r>
          </a:p>
        </p:txBody>
      </p:sp>
    </p:spTree>
    <p:extLst>
      <p:ext uri="{BB962C8B-B14F-4D97-AF65-F5344CB8AC3E}">
        <p14:creationId xmlns:p14="http://schemas.microsoft.com/office/powerpoint/2010/main" val="151040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t>¿Cómo se abren los datos </a:t>
            </a:r>
            <a:r>
              <a:rPr lang="es-ES" dirty="0"/>
              <a:t>de </a:t>
            </a:r>
            <a:r>
              <a:rPr lang="es-ES" dirty="0" smtClean="0"/>
              <a:t>investigación y </a:t>
            </a:r>
            <a:r>
              <a:rPr lang="es-ES" dirty="0"/>
              <a:t>obligaciones sobre ellos? </a:t>
            </a:r>
            <a:endParaRPr lang="es-ES" dirty="0" smtClean="0"/>
          </a:p>
          <a:p>
            <a:pPr marL="514350" indent="-514350">
              <a:buFont typeface="+mj-lt"/>
              <a:buAutoNum type="arabicPeriod"/>
            </a:pPr>
            <a:r>
              <a:rPr lang="es-ES" dirty="0" smtClean="0">
                <a:solidFill>
                  <a:schemeClr val="bg1">
                    <a:lumMod val="65000"/>
                  </a:schemeClr>
                </a:solidFill>
              </a:rPr>
              <a:t>¿</a:t>
            </a:r>
            <a:r>
              <a:rPr lang="es-ES" dirty="0">
                <a:solidFill>
                  <a:schemeClr val="bg1">
                    <a:lumMod val="65000"/>
                  </a:schemeClr>
                </a:solidFill>
              </a:rPr>
              <a:t>Qué </a:t>
            </a:r>
            <a:r>
              <a:rPr lang="es-ES" dirty="0" smtClean="0">
                <a:solidFill>
                  <a:schemeClr val="bg1">
                    <a:lumMod val="65000"/>
                  </a:schemeClr>
                </a:solidFill>
              </a:rPr>
              <a:t>datos tenemos y bancos </a:t>
            </a:r>
            <a:r>
              <a:rPr lang="es-ES" dirty="0">
                <a:solidFill>
                  <a:schemeClr val="bg1">
                    <a:lumMod val="65000"/>
                  </a:schemeClr>
                </a:solidFill>
              </a:rPr>
              <a:t>/ revistas </a:t>
            </a:r>
            <a:r>
              <a:rPr lang="es-ES" dirty="0" smtClean="0">
                <a:solidFill>
                  <a:schemeClr val="bg1">
                    <a:lumMod val="65000"/>
                  </a:schemeClr>
                </a:solidFill>
              </a:rPr>
              <a:t>encontramos?</a:t>
            </a:r>
          </a:p>
          <a:p>
            <a:pPr marL="514350" indent="-514350">
              <a:buFont typeface="+mj-lt"/>
              <a:buAutoNum type="arabicPeriod"/>
            </a:pPr>
            <a:r>
              <a:rPr lang="es-ES" dirty="0" smtClean="0">
                <a:solidFill>
                  <a:schemeClr val="bg1">
                    <a:lumMod val="65000"/>
                  </a:schemeClr>
                </a:solidFill>
              </a:rPr>
              <a:t>¿Cómo seleccionar un depósito?</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¿Cómo preparar el </a:t>
            </a:r>
            <a:r>
              <a:rPr lang="es-ES" dirty="0" smtClean="0">
                <a:solidFill>
                  <a:schemeClr val="bg1">
                    <a:lumMod val="65000"/>
                  </a:schemeClr>
                </a:solidFill>
              </a:rPr>
              <a:t>material? Guías</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Caso Plan de gestión de datos: DMP pagoda</a:t>
            </a:r>
          </a:p>
          <a:p>
            <a:pPr marL="514350" indent="-514350">
              <a:buFont typeface="+mj-lt"/>
              <a:buAutoNum type="arabicPeriod"/>
            </a:pPr>
            <a:r>
              <a:rPr lang="es-ES" dirty="0" smtClean="0">
                <a:solidFill>
                  <a:schemeClr val="bg1">
                    <a:lumMod val="65000"/>
                  </a:schemeClr>
                </a:solidFill>
              </a:rPr>
              <a:t>Caso DCI</a:t>
            </a:r>
          </a:p>
          <a:p>
            <a:pPr marL="514350" indent="-514350">
              <a:buFont typeface="+mj-lt"/>
              <a:buAutoNum type="arabicPeriod"/>
            </a:pPr>
            <a:r>
              <a:rPr lang="es-ES" dirty="0" smtClean="0">
                <a:solidFill>
                  <a:schemeClr val="bg1">
                    <a:lumMod val="65000"/>
                  </a:schemeClr>
                </a:solidFill>
              </a:rPr>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2882118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s-ES" altLang="es-ES" smtClean="0"/>
          </a:p>
        </p:txBody>
      </p:sp>
      <p:sp>
        <p:nvSpPr>
          <p:cNvPr id="22531" name="Rectangle 3"/>
          <p:cNvSpPr>
            <a:spLocks noGrp="1" noChangeArrowheads="1"/>
          </p:cNvSpPr>
          <p:nvPr>
            <p:ph type="body" idx="1"/>
          </p:nvPr>
        </p:nvSpPr>
        <p:spPr/>
        <p:txBody>
          <a:bodyPr/>
          <a:lstStyle/>
          <a:p>
            <a:pPr eaLnBrk="1" hangingPunct="1"/>
            <a:endParaRPr lang="es-ES" altLang="es-ES" smtClean="0"/>
          </a:p>
        </p:txBody>
      </p:sp>
      <p:pic>
        <p:nvPicPr>
          <p:cNvPr id="22532" name="Picture 4" descr="Figura4zenodo"/>
          <p:cNvPicPr>
            <a:picLocks noChangeAspect="1" noChangeArrowheads="1"/>
          </p:cNvPicPr>
          <p:nvPr/>
        </p:nvPicPr>
        <p:blipFill>
          <a:blip r:embed="rId2">
            <a:extLst>
              <a:ext uri="{28A0092B-C50C-407E-A947-70E740481C1C}">
                <a14:useLocalDpi xmlns:a14="http://schemas.microsoft.com/office/drawing/2010/main" val="0"/>
              </a:ext>
            </a:extLst>
          </a:blip>
          <a:srcRect b="33952"/>
          <a:stretch>
            <a:fillRect/>
          </a:stretch>
        </p:blipFill>
        <p:spPr bwMode="auto">
          <a:xfrm>
            <a:off x="0" y="1"/>
            <a:ext cx="6536267" cy="933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65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7249228" y="1464624"/>
            <a:ext cx="4963939" cy="1320800"/>
          </a:xfrm>
        </p:spPr>
        <p:txBody>
          <a:bodyPr>
            <a:noAutofit/>
          </a:bodyPr>
          <a:lstStyle/>
          <a:p>
            <a:r>
              <a:rPr lang="es-ES" altLang="es-ES" sz="2800" dirty="0" err="1"/>
              <a:t>Dryad</a:t>
            </a:r>
            <a:r>
              <a:rPr lang="es-ES" altLang="es-ES" sz="2800" dirty="0"/>
              <a:t>, sobre </a:t>
            </a:r>
            <a:r>
              <a:rPr lang="es-ES" altLang="es-ES" sz="2800" dirty="0" err="1"/>
              <a:t>Dspace</a:t>
            </a:r>
            <a:r>
              <a:rPr lang="es-ES" altLang="es-ES" sz="2800" dirty="0"/>
              <a:t> </a:t>
            </a:r>
            <a:br>
              <a:rPr lang="es-ES" altLang="es-ES" sz="2800" dirty="0"/>
            </a:br>
            <a:r>
              <a:rPr lang="es-ES" altLang="es-ES" sz="2800" dirty="0"/>
              <a:t>500 revistas (11000 </a:t>
            </a:r>
            <a:r>
              <a:rPr lang="es-ES" altLang="es-ES" sz="2800" dirty="0" err="1"/>
              <a:t>regs</a:t>
            </a:r>
            <a:r>
              <a:rPr lang="es-ES" altLang="es-ES" sz="2800" dirty="0" smtClean="0"/>
              <a:t>.)</a:t>
            </a:r>
            <a:r>
              <a:rPr lang="es-ES" altLang="es-ES" sz="2800" dirty="0"/>
              <a:t/>
            </a:r>
            <a:br>
              <a:rPr lang="es-ES" altLang="es-ES" sz="2800" dirty="0"/>
            </a:br>
            <a:endParaRPr lang="es-ES" altLang="es-ES" sz="2800" dirty="0" smtClean="0">
              <a:solidFill>
                <a:schemeClr val="tx1"/>
              </a:solidFill>
            </a:endParaRPr>
          </a:p>
        </p:txBody>
      </p:sp>
      <p:sp>
        <p:nvSpPr>
          <p:cNvPr id="3" name="Marcador de contenido 2"/>
          <p:cNvSpPr>
            <a:spLocks noGrp="1"/>
          </p:cNvSpPr>
          <p:nvPr>
            <p:ph sz="half" idx="1"/>
          </p:nvPr>
        </p:nvSpPr>
        <p:spPr>
          <a:xfrm>
            <a:off x="184151" y="2160589"/>
            <a:ext cx="4116916" cy="3881437"/>
          </a:xfrm>
        </p:spPr>
        <p:txBody>
          <a:bodyPr>
            <a:normAutofit fontScale="32500" lnSpcReduction="20000"/>
          </a:bodyPr>
          <a:lstStyle/>
          <a:p>
            <a:pPr marL="0" indent="0">
              <a:buFont typeface="Wingdings 3" pitchFamily="18" charset="2"/>
              <a:buNone/>
              <a:defRPr/>
            </a:pPr>
            <a:r>
              <a:rPr lang="es-ES" altLang="es-ES" sz="4500" dirty="0">
                <a:solidFill>
                  <a:schemeClr val="tx1"/>
                </a:solidFill>
              </a:rPr>
              <a:t>Miembros dic.15 </a:t>
            </a:r>
            <a:endParaRPr lang="es-ES" altLang="es-ES" sz="4500" dirty="0" smtClean="0">
              <a:solidFill>
                <a:schemeClr val="tx1"/>
              </a:solidFill>
            </a:endParaRPr>
          </a:p>
          <a:p>
            <a:pPr>
              <a:buClr>
                <a:schemeClr val="tx2"/>
              </a:buClr>
              <a:defRPr/>
            </a:pPr>
            <a:r>
              <a:rPr lang="en-GB" u="sng" dirty="0" smtClean="0">
                <a:solidFill>
                  <a:schemeClr val="tx1"/>
                </a:solidFill>
                <a:hlinkClick r:id="rId2"/>
              </a:rPr>
              <a:t>American </a:t>
            </a:r>
            <a:r>
              <a:rPr lang="en-GB" u="sng" dirty="0">
                <a:solidFill>
                  <a:schemeClr val="tx1"/>
                </a:solidFill>
                <a:hlinkClick r:id="rId2"/>
              </a:rPr>
              <a:t>Association for the Advancement of Science</a:t>
            </a:r>
            <a:r>
              <a:rPr lang="en-GB" dirty="0">
                <a:solidFill>
                  <a:schemeClr val="tx1"/>
                </a:solidFill>
              </a:rPr>
              <a:t> *</a:t>
            </a:r>
            <a:endParaRPr lang="es-ES" dirty="0">
              <a:solidFill>
                <a:schemeClr val="tx1"/>
              </a:solidFill>
            </a:endParaRPr>
          </a:p>
          <a:p>
            <a:pPr>
              <a:buClr>
                <a:schemeClr val="tx2"/>
              </a:buClr>
              <a:defRPr/>
            </a:pPr>
            <a:r>
              <a:rPr lang="es-ES" u="sng" dirty="0">
                <a:hlinkClick r:id="rId3"/>
              </a:rPr>
              <a:t>American </a:t>
            </a:r>
            <a:r>
              <a:rPr lang="es-ES" u="sng" dirty="0" err="1">
                <a:hlinkClick r:id="rId3"/>
              </a:rPr>
              <a:t>Society</a:t>
            </a:r>
            <a:r>
              <a:rPr lang="es-ES" u="sng" dirty="0">
                <a:hlinkClick r:id="rId3"/>
              </a:rPr>
              <a:t> of </a:t>
            </a:r>
            <a:r>
              <a:rPr lang="es-ES" u="sng" dirty="0" err="1">
                <a:hlinkClick r:id="rId3"/>
              </a:rPr>
              <a:t>Naturalists</a:t>
            </a:r>
            <a:r>
              <a:rPr lang="es-ES" dirty="0"/>
              <a:t> *</a:t>
            </a:r>
          </a:p>
          <a:p>
            <a:pPr>
              <a:buClr>
                <a:schemeClr val="tx2"/>
              </a:buClr>
              <a:defRPr/>
            </a:pPr>
            <a:r>
              <a:rPr lang="es-ES" u="sng" dirty="0" err="1">
                <a:hlinkClick r:id="rId4"/>
              </a:rPr>
              <a:t>The</a:t>
            </a:r>
            <a:r>
              <a:rPr lang="es-ES" u="sng" dirty="0">
                <a:hlinkClick r:id="rId4"/>
              </a:rPr>
              <a:t> American </a:t>
            </a:r>
            <a:r>
              <a:rPr lang="es-ES" u="sng" dirty="0" err="1">
                <a:hlinkClick r:id="rId4"/>
              </a:rPr>
              <a:t>Genetic</a:t>
            </a:r>
            <a:r>
              <a:rPr lang="es-ES" u="sng" dirty="0">
                <a:hlinkClick r:id="rId4"/>
              </a:rPr>
              <a:t> </a:t>
            </a:r>
            <a:r>
              <a:rPr lang="es-ES" u="sng" dirty="0" err="1">
                <a:hlinkClick r:id="rId4"/>
              </a:rPr>
              <a:t>Association</a:t>
            </a:r>
            <a:r>
              <a:rPr lang="es-ES" u="sng" dirty="0">
                <a:hlinkClick r:id="rId4"/>
              </a:rPr>
              <a:t> </a:t>
            </a:r>
            <a:r>
              <a:rPr lang="es-ES" dirty="0"/>
              <a:t>*</a:t>
            </a:r>
          </a:p>
          <a:p>
            <a:pPr>
              <a:buClr>
                <a:schemeClr val="tx2"/>
              </a:buClr>
              <a:defRPr/>
            </a:pPr>
            <a:r>
              <a:rPr lang="es-ES" u="sng" dirty="0" err="1">
                <a:hlinkClick r:id="rId5"/>
              </a:rPr>
              <a:t>Botanical</a:t>
            </a:r>
            <a:r>
              <a:rPr lang="es-ES" u="sng" dirty="0">
                <a:hlinkClick r:id="rId5"/>
              </a:rPr>
              <a:t> </a:t>
            </a:r>
            <a:r>
              <a:rPr lang="es-ES" u="sng" dirty="0" err="1">
                <a:hlinkClick r:id="rId5"/>
              </a:rPr>
              <a:t>Society</a:t>
            </a:r>
            <a:r>
              <a:rPr lang="es-ES" u="sng" dirty="0">
                <a:hlinkClick r:id="rId5"/>
              </a:rPr>
              <a:t> of </a:t>
            </a:r>
            <a:r>
              <a:rPr lang="es-ES" u="sng" dirty="0" err="1">
                <a:hlinkClick r:id="rId5"/>
              </a:rPr>
              <a:t>America</a:t>
            </a:r>
            <a:endParaRPr lang="es-ES" dirty="0"/>
          </a:p>
          <a:p>
            <a:pPr>
              <a:buClr>
                <a:schemeClr val="tx2"/>
              </a:buClr>
              <a:defRPr/>
            </a:pPr>
            <a:r>
              <a:rPr lang="es-ES" u="sng" dirty="0">
                <a:hlinkClick r:id="rId6"/>
              </a:rPr>
              <a:t>British </a:t>
            </a:r>
            <a:r>
              <a:rPr lang="es-ES" u="sng" dirty="0" err="1">
                <a:hlinkClick r:id="rId6"/>
              </a:rPr>
              <a:t>Ecological</a:t>
            </a:r>
            <a:r>
              <a:rPr lang="es-ES" u="sng" dirty="0">
                <a:hlinkClick r:id="rId6"/>
              </a:rPr>
              <a:t> </a:t>
            </a:r>
            <a:r>
              <a:rPr lang="es-ES" u="sng" dirty="0" err="1">
                <a:hlinkClick r:id="rId6"/>
              </a:rPr>
              <a:t>Society</a:t>
            </a:r>
            <a:r>
              <a:rPr lang="es-ES" dirty="0"/>
              <a:t> *</a:t>
            </a:r>
          </a:p>
          <a:p>
            <a:pPr>
              <a:buClr>
                <a:schemeClr val="tx2"/>
              </a:buClr>
              <a:defRPr/>
            </a:pPr>
            <a:r>
              <a:rPr lang="es-ES" u="sng" dirty="0">
                <a:hlinkClick r:id="rId7"/>
              </a:rPr>
              <a:t>BMJ Publishing </a:t>
            </a:r>
            <a:r>
              <a:rPr lang="es-ES" u="sng" dirty="0" err="1">
                <a:hlinkClick r:id="rId7"/>
              </a:rPr>
              <a:t>Group</a:t>
            </a:r>
            <a:r>
              <a:rPr lang="es-ES" u="sng" dirty="0">
                <a:hlinkClick r:id="rId7"/>
              </a:rPr>
              <a:t>, Ltd.</a:t>
            </a:r>
            <a:r>
              <a:rPr lang="es-ES" dirty="0"/>
              <a:t> *</a:t>
            </a:r>
          </a:p>
          <a:p>
            <a:pPr>
              <a:buClr>
                <a:schemeClr val="tx2"/>
              </a:buClr>
              <a:defRPr/>
            </a:pPr>
            <a:r>
              <a:rPr lang="en-GB" u="sng" dirty="0">
                <a:hlinkClick r:id="rId8"/>
              </a:rPr>
              <a:t>The Biological Journal of the </a:t>
            </a:r>
            <a:r>
              <a:rPr lang="en-GB" u="sng" dirty="0" err="1">
                <a:hlinkClick r:id="rId8"/>
              </a:rPr>
              <a:t>Linnean</a:t>
            </a:r>
            <a:r>
              <a:rPr lang="en-GB" u="sng" dirty="0">
                <a:hlinkClick r:id="rId8"/>
              </a:rPr>
              <a:t> Society</a:t>
            </a:r>
            <a:r>
              <a:rPr lang="en-GB" dirty="0"/>
              <a:t> (</a:t>
            </a:r>
            <a:r>
              <a:rPr lang="en-GB" dirty="0" err="1"/>
              <a:t>Linnean</a:t>
            </a:r>
            <a:r>
              <a:rPr lang="en-GB" dirty="0"/>
              <a:t> Society of London) *</a:t>
            </a:r>
            <a:endParaRPr lang="es-ES" dirty="0"/>
          </a:p>
          <a:p>
            <a:pPr>
              <a:buClr>
                <a:schemeClr val="tx2"/>
              </a:buClr>
              <a:defRPr/>
            </a:pPr>
            <a:r>
              <a:rPr lang="es-ES" u="sng" dirty="0" err="1">
                <a:hlinkClick r:id="rId9"/>
              </a:rPr>
              <a:t>BioMed</a:t>
            </a:r>
            <a:r>
              <a:rPr lang="es-ES" u="sng" dirty="0">
                <a:hlinkClick r:id="rId9"/>
              </a:rPr>
              <a:t> Central</a:t>
            </a:r>
            <a:r>
              <a:rPr lang="es-ES" dirty="0"/>
              <a:t> *</a:t>
            </a:r>
          </a:p>
          <a:p>
            <a:pPr>
              <a:buClr>
                <a:schemeClr val="tx2"/>
              </a:buClr>
              <a:defRPr/>
            </a:pPr>
            <a:r>
              <a:rPr lang="es-ES" u="sng" dirty="0">
                <a:hlinkClick r:id="rId10"/>
              </a:rPr>
              <a:t>Cambridge </a:t>
            </a:r>
            <a:r>
              <a:rPr lang="es-ES" u="sng" dirty="0" err="1">
                <a:hlinkClick r:id="rId10"/>
              </a:rPr>
              <a:t>University</a:t>
            </a:r>
            <a:r>
              <a:rPr lang="es-ES" u="sng" dirty="0">
                <a:hlinkClick r:id="rId10"/>
              </a:rPr>
              <a:t> </a:t>
            </a:r>
            <a:r>
              <a:rPr lang="es-ES" u="sng" dirty="0" err="1">
                <a:hlinkClick r:id="rId10"/>
              </a:rPr>
              <a:t>Press</a:t>
            </a:r>
            <a:endParaRPr lang="es-ES" dirty="0"/>
          </a:p>
          <a:p>
            <a:pPr>
              <a:buClr>
                <a:schemeClr val="tx2"/>
              </a:buClr>
              <a:defRPr/>
            </a:pPr>
            <a:r>
              <a:rPr lang="es-ES" u="sng" dirty="0" err="1">
                <a:hlinkClick r:id="rId11"/>
              </a:rPr>
              <a:t>Ecology</a:t>
            </a:r>
            <a:r>
              <a:rPr lang="es-ES" u="sng" dirty="0">
                <a:hlinkClick r:id="rId11"/>
              </a:rPr>
              <a:t> </a:t>
            </a:r>
            <a:r>
              <a:rPr lang="es-ES" u="sng" dirty="0" err="1">
                <a:hlinkClick r:id="rId11"/>
              </a:rPr>
              <a:t>Letters</a:t>
            </a:r>
            <a:r>
              <a:rPr lang="es-ES" dirty="0"/>
              <a:t> *</a:t>
            </a:r>
          </a:p>
          <a:p>
            <a:pPr>
              <a:buClr>
                <a:schemeClr val="tx2"/>
              </a:buClr>
              <a:defRPr/>
            </a:pPr>
            <a:r>
              <a:rPr lang="es-ES" u="sng" dirty="0" err="1">
                <a:hlinkClick r:id="rId12"/>
              </a:rPr>
              <a:t>Ecological</a:t>
            </a:r>
            <a:r>
              <a:rPr lang="es-ES" u="sng" dirty="0">
                <a:hlinkClick r:id="rId12"/>
              </a:rPr>
              <a:t> </a:t>
            </a:r>
            <a:r>
              <a:rPr lang="es-ES" u="sng" dirty="0" err="1">
                <a:hlinkClick r:id="rId12"/>
              </a:rPr>
              <a:t>Society</a:t>
            </a:r>
            <a:r>
              <a:rPr lang="es-ES" u="sng" dirty="0">
                <a:hlinkClick r:id="rId12"/>
              </a:rPr>
              <a:t> of </a:t>
            </a:r>
            <a:r>
              <a:rPr lang="es-ES" u="sng" dirty="0" err="1">
                <a:hlinkClick r:id="rId12"/>
              </a:rPr>
              <a:t>America</a:t>
            </a:r>
            <a:r>
              <a:rPr lang="es-ES" dirty="0"/>
              <a:t> *</a:t>
            </a:r>
          </a:p>
          <a:p>
            <a:pPr>
              <a:buClr>
                <a:schemeClr val="tx2"/>
              </a:buClr>
              <a:defRPr/>
            </a:pPr>
            <a:r>
              <a:rPr lang="es-ES" u="sng" dirty="0">
                <a:hlinkClick r:id="rId13"/>
              </a:rPr>
              <a:t>Elementa: </a:t>
            </a:r>
            <a:r>
              <a:rPr lang="es-ES" u="sng" dirty="0" err="1">
                <a:hlinkClick r:id="rId13"/>
              </a:rPr>
              <a:t>Science</a:t>
            </a:r>
            <a:r>
              <a:rPr lang="es-ES" u="sng" dirty="0">
                <a:hlinkClick r:id="rId13"/>
              </a:rPr>
              <a:t> of </a:t>
            </a:r>
            <a:r>
              <a:rPr lang="es-ES" u="sng" dirty="0" err="1">
                <a:hlinkClick r:id="rId13"/>
              </a:rPr>
              <a:t>the</a:t>
            </a:r>
            <a:r>
              <a:rPr lang="es-ES" u="sng" dirty="0">
                <a:hlinkClick r:id="rId13"/>
              </a:rPr>
              <a:t> </a:t>
            </a:r>
            <a:r>
              <a:rPr lang="es-ES" u="sng" dirty="0" err="1">
                <a:hlinkClick r:id="rId13"/>
              </a:rPr>
              <a:t>Anthropocene</a:t>
            </a:r>
            <a:endParaRPr lang="es-ES" dirty="0"/>
          </a:p>
          <a:p>
            <a:pPr>
              <a:buClr>
                <a:schemeClr val="tx2"/>
              </a:buClr>
              <a:defRPr/>
            </a:pPr>
            <a:r>
              <a:rPr lang="en-GB" u="sng" dirty="0">
                <a:hlinkClick r:id="rId14"/>
              </a:rPr>
              <a:t>European Society for Evolutionary Biology</a:t>
            </a:r>
            <a:r>
              <a:rPr lang="en-GB" dirty="0"/>
              <a:t> *</a:t>
            </a:r>
            <a:endParaRPr lang="es-ES" dirty="0"/>
          </a:p>
          <a:p>
            <a:pPr>
              <a:buClr>
                <a:schemeClr val="tx2"/>
              </a:buClr>
              <a:defRPr/>
            </a:pPr>
            <a:r>
              <a:rPr lang="es-ES" u="sng" dirty="0" err="1">
                <a:hlinkClick r:id="rId15"/>
              </a:rPr>
              <a:t>Evolutionary</a:t>
            </a:r>
            <a:r>
              <a:rPr lang="es-ES" u="sng" dirty="0">
                <a:hlinkClick r:id="rId15"/>
              </a:rPr>
              <a:t> </a:t>
            </a:r>
            <a:r>
              <a:rPr lang="es-ES" u="sng" dirty="0" err="1">
                <a:hlinkClick r:id="rId15"/>
              </a:rPr>
              <a:t>Applications</a:t>
            </a:r>
            <a:r>
              <a:rPr lang="es-ES" dirty="0"/>
              <a:t> </a:t>
            </a:r>
            <a:r>
              <a:rPr lang="es-ES" dirty="0" smtClean="0"/>
              <a:t>*</a:t>
            </a:r>
            <a:endParaRPr lang="es-ES" dirty="0"/>
          </a:p>
        </p:txBody>
      </p:sp>
      <p:sp>
        <p:nvSpPr>
          <p:cNvPr id="5" name="Marcador de contenido 4"/>
          <p:cNvSpPr>
            <a:spLocks noGrp="1"/>
          </p:cNvSpPr>
          <p:nvPr>
            <p:ph sz="half" idx="2"/>
          </p:nvPr>
        </p:nvSpPr>
        <p:spPr>
          <a:xfrm>
            <a:off x="4440768" y="2149475"/>
            <a:ext cx="4119033" cy="3879850"/>
          </a:xfrm>
        </p:spPr>
        <p:txBody>
          <a:bodyPr>
            <a:normAutofit fontScale="32500" lnSpcReduction="20000"/>
          </a:bodyPr>
          <a:lstStyle/>
          <a:p>
            <a:pPr>
              <a:buClr>
                <a:schemeClr val="tx2"/>
              </a:buClr>
              <a:defRPr/>
            </a:pPr>
            <a:r>
              <a:rPr lang="es-ES" u="sng" dirty="0" err="1">
                <a:hlinkClick r:id="rId16"/>
              </a:rPr>
              <a:t>The</a:t>
            </a:r>
            <a:r>
              <a:rPr lang="es-ES" u="sng" dirty="0">
                <a:hlinkClick r:id="rId16"/>
              </a:rPr>
              <a:t> </a:t>
            </a:r>
            <a:r>
              <a:rPr lang="es-ES" u="sng" dirty="0" err="1">
                <a:hlinkClick r:id="rId16"/>
              </a:rPr>
              <a:t>Genetics</a:t>
            </a:r>
            <a:r>
              <a:rPr lang="es-ES" u="sng" dirty="0">
                <a:hlinkClick r:id="rId16"/>
              </a:rPr>
              <a:t> </a:t>
            </a:r>
            <a:r>
              <a:rPr lang="es-ES" u="sng" dirty="0" err="1">
                <a:hlinkClick r:id="rId16"/>
              </a:rPr>
              <a:t>Society</a:t>
            </a:r>
            <a:r>
              <a:rPr lang="es-ES" dirty="0"/>
              <a:t> *</a:t>
            </a:r>
          </a:p>
          <a:p>
            <a:pPr>
              <a:buClr>
                <a:schemeClr val="tx2"/>
              </a:buClr>
              <a:defRPr/>
            </a:pPr>
            <a:r>
              <a:rPr lang="es-ES" u="sng" dirty="0">
                <a:hlinkClick r:id="rId17"/>
              </a:rPr>
              <a:t>German </a:t>
            </a:r>
            <a:r>
              <a:rPr lang="es-ES" u="sng" dirty="0" err="1">
                <a:hlinkClick r:id="rId17"/>
              </a:rPr>
              <a:t>National</a:t>
            </a:r>
            <a:r>
              <a:rPr lang="es-ES" u="sng" dirty="0">
                <a:hlinkClick r:id="rId17"/>
              </a:rPr>
              <a:t> </a:t>
            </a:r>
            <a:r>
              <a:rPr lang="es-ES" u="sng" dirty="0" err="1">
                <a:hlinkClick r:id="rId17"/>
              </a:rPr>
              <a:t>Libary</a:t>
            </a:r>
            <a:r>
              <a:rPr lang="es-ES" u="sng" dirty="0">
                <a:hlinkClick r:id="rId17"/>
              </a:rPr>
              <a:t> of Medicine</a:t>
            </a:r>
            <a:endParaRPr lang="es-ES" dirty="0"/>
          </a:p>
          <a:p>
            <a:pPr>
              <a:buClr>
                <a:schemeClr val="tx2"/>
              </a:buClr>
              <a:defRPr/>
            </a:pPr>
            <a:r>
              <a:rPr lang="es-ES" u="sng" dirty="0" err="1">
                <a:hlinkClick r:id="rId18"/>
              </a:rPr>
              <a:t>HighWire</a:t>
            </a:r>
            <a:endParaRPr lang="es-ES" dirty="0"/>
          </a:p>
          <a:p>
            <a:pPr>
              <a:buClr>
                <a:schemeClr val="tx2"/>
              </a:buClr>
              <a:defRPr/>
            </a:pPr>
            <a:r>
              <a:rPr lang="es-ES" u="sng" dirty="0">
                <a:hlinkClick r:id="rId19"/>
              </a:rPr>
              <a:t>Molecular </a:t>
            </a:r>
            <a:r>
              <a:rPr lang="es-ES" u="sng" dirty="0" err="1">
                <a:hlinkClick r:id="rId19"/>
              </a:rPr>
              <a:t>Ecology</a:t>
            </a:r>
            <a:r>
              <a:rPr lang="es-ES" dirty="0"/>
              <a:t> *</a:t>
            </a:r>
          </a:p>
          <a:p>
            <a:pPr>
              <a:buClr>
                <a:schemeClr val="tx2"/>
              </a:buClr>
              <a:defRPr/>
            </a:pPr>
            <a:r>
              <a:rPr lang="es-ES" u="sng" dirty="0">
                <a:hlinkClick r:id="rId20"/>
              </a:rPr>
              <a:t>Molecular </a:t>
            </a:r>
            <a:r>
              <a:rPr lang="es-ES" u="sng" dirty="0" err="1">
                <a:hlinkClick r:id="rId20"/>
              </a:rPr>
              <a:t>Ecology</a:t>
            </a:r>
            <a:r>
              <a:rPr lang="es-ES" u="sng" dirty="0">
                <a:hlinkClick r:id="rId20"/>
              </a:rPr>
              <a:t> </a:t>
            </a:r>
            <a:r>
              <a:rPr lang="es-ES" u="sng" dirty="0" err="1">
                <a:hlinkClick r:id="rId20"/>
              </a:rPr>
              <a:t>Resources</a:t>
            </a:r>
            <a:r>
              <a:rPr lang="es-ES" dirty="0"/>
              <a:t> *</a:t>
            </a:r>
          </a:p>
          <a:p>
            <a:pPr>
              <a:buClr>
                <a:schemeClr val="tx2"/>
              </a:buClr>
              <a:defRPr/>
            </a:pPr>
            <a:r>
              <a:rPr lang="es-ES" u="sng" dirty="0">
                <a:hlinkClick r:id="rId21"/>
              </a:rPr>
              <a:t>Molecular </a:t>
            </a:r>
            <a:r>
              <a:rPr lang="es-ES" u="sng" dirty="0" err="1">
                <a:hlinkClick r:id="rId21"/>
              </a:rPr>
              <a:t>Phylogenetics</a:t>
            </a:r>
            <a:r>
              <a:rPr lang="es-ES" u="sng" dirty="0">
                <a:hlinkClick r:id="rId21"/>
              </a:rPr>
              <a:t> and </a:t>
            </a:r>
            <a:r>
              <a:rPr lang="es-ES" u="sng" dirty="0" err="1">
                <a:hlinkClick r:id="rId21"/>
              </a:rPr>
              <a:t>Evolution</a:t>
            </a:r>
            <a:r>
              <a:rPr lang="es-ES" dirty="0"/>
              <a:t> *</a:t>
            </a:r>
          </a:p>
          <a:p>
            <a:pPr>
              <a:buClr>
                <a:schemeClr val="tx2"/>
              </a:buClr>
              <a:defRPr/>
            </a:pPr>
            <a:r>
              <a:rPr lang="es-ES" u="sng" dirty="0" err="1">
                <a:hlinkClick r:id="rId22"/>
              </a:rPr>
              <a:t>Oikos</a:t>
            </a:r>
            <a:r>
              <a:rPr lang="es-ES" dirty="0"/>
              <a:t> *</a:t>
            </a:r>
          </a:p>
          <a:p>
            <a:pPr>
              <a:buClr>
                <a:schemeClr val="tx2"/>
              </a:buClr>
              <a:defRPr/>
            </a:pPr>
            <a:r>
              <a:rPr lang="es-ES" u="sng" dirty="0">
                <a:hlinkClick r:id="rId23"/>
              </a:rPr>
              <a:t>Oxford </a:t>
            </a:r>
            <a:r>
              <a:rPr lang="es-ES" u="sng" dirty="0" err="1">
                <a:hlinkClick r:id="rId23"/>
              </a:rPr>
              <a:t>University</a:t>
            </a:r>
            <a:r>
              <a:rPr lang="es-ES" u="sng" dirty="0">
                <a:hlinkClick r:id="rId23"/>
              </a:rPr>
              <a:t> </a:t>
            </a:r>
            <a:r>
              <a:rPr lang="es-ES" u="sng" dirty="0" err="1">
                <a:hlinkClick r:id="rId23"/>
              </a:rPr>
              <a:t>Press</a:t>
            </a:r>
            <a:r>
              <a:rPr lang="es-ES" dirty="0"/>
              <a:t> *</a:t>
            </a:r>
          </a:p>
          <a:p>
            <a:pPr>
              <a:buClr>
                <a:schemeClr val="tx2"/>
              </a:buClr>
              <a:defRPr/>
            </a:pPr>
            <a:r>
              <a:rPr lang="es-ES" u="sng" dirty="0" err="1">
                <a:hlinkClick r:id="rId24"/>
              </a:rPr>
              <a:t>The</a:t>
            </a:r>
            <a:r>
              <a:rPr lang="es-ES" u="sng" dirty="0">
                <a:hlinkClick r:id="rId24"/>
              </a:rPr>
              <a:t> </a:t>
            </a:r>
            <a:r>
              <a:rPr lang="es-ES" u="sng" dirty="0" err="1">
                <a:hlinkClick r:id="rId24"/>
              </a:rPr>
              <a:t>Paleontological</a:t>
            </a:r>
            <a:r>
              <a:rPr lang="es-ES" u="sng" dirty="0">
                <a:hlinkClick r:id="rId24"/>
              </a:rPr>
              <a:t> </a:t>
            </a:r>
            <a:r>
              <a:rPr lang="es-ES" u="sng" dirty="0" err="1">
                <a:hlinkClick r:id="rId24"/>
              </a:rPr>
              <a:t>Society</a:t>
            </a:r>
            <a:r>
              <a:rPr lang="es-ES" dirty="0"/>
              <a:t> *</a:t>
            </a:r>
          </a:p>
          <a:p>
            <a:pPr>
              <a:buClr>
                <a:schemeClr val="tx2"/>
              </a:buClr>
              <a:defRPr/>
            </a:pPr>
            <a:r>
              <a:rPr lang="es-ES" u="sng" dirty="0" err="1">
                <a:hlinkClick r:id="rId25"/>
              </a:rPr>
              <a:t>Pensoft</a:t>
            </a:r>
            <a:r>
              <a:rPr lang="es-ES" u="sng" dirty="0">
                <a:hlinkClick r:id="rId25"/>
              </a:rPr>
              <a:t> </a:t>
            </a:r>
            <a:r>
              <a:rPr lang="es-ES" u="sng" dirty="0" err="1">
                <a:hlinkClick r:id="rId25"/>
              </a:rPr>
              <a:t>Publishers</a:t>
            </a:r>
            <a:r>
              <a:rPr lang="es-ES" dirty="0"/>
              <a:t> *</a:t>
            </a:r>
          </a:p>
          <a:p>
            <a:pPr>
              <a:buClr>
                <a:schemeClr val="tx2"/>
              </a:buClr>
              <a:defRPr/>
            </a:pPr>
            <a:r>
              <a:rPr lang="es-ES" u="sng" dirty="0">
                <a:hlinkClick r:id="rId26"/>
              </a:rPr>
              <a:t>PLOS</a:t>
            </a:r>
            <a:r>
              <a:rPr lang="es-ES" dirty="0"/>
              <a:t> *</a:t>
            </a:r>
          </a:p>
          <a:p>
            <a:pPr>
              <a:buClr>
                <a:schemeClr val="tx2"/>
              </a:buClr>
              <a:defRPr/>
            </a:pPr>
            <a:r>
              <a:rPr lang="es-ES" u="sng" dirty="0" err="1">
                <a:hlinkClick r:id="rId27"/>
              </a:rPr>
              <a:t>The</a:t>
            </a:r>
            <a:r>
              <a:rPr lang="es-ES" u="sng" dirty="0">
                <a:hlinkClick r:id="rId27"/>
              </a:rPr>
              <a:t> Royal </a:t>
            </a:r>
            <a:r>
              <a:rPr lang="es-ES" u="sng" dirty="0" err="1">
                <a:hlinkClick r:id="rId27"/>
              </a:rPr>
              <a:t>Society</a:t>
            </a:r>
            <a:endParaRPr lang="es-ES" dirty="0"/>
          </a:p>
          <a:p>
            <a:pPr>
              <a:buClr>
                <a:schemeClr val="tx2"/>
              </a:buClr>
              <a:defRPr/>
            </a:pPr>
            <a:r>
              <a:rPr lang="en-GB" u="sng" dirty="0">
                <a:hlinkClick r:id="rId28"/>
              </a:rPr>
              <a:t>Society for Molecular Biology and Evolution</a:t>
            </a:r>
            <a:r>
              <a:rPr lang="en-GB" dirty="0"/>
              <a:t> *</a:t>
            </a:r>
            <a:endParaRPr lang="es-ES" dirty="0"/>
          </a:p>
          <a:p>
            <a:pPr>
              <a:buClr>
                <a:schemeClr val="tx2"/>
              </a:buClr>
              <a:defRPr/>
            </a:pPr>
            <a:r>
              <a:rPr lang="en-GB" u="sng" dirty="0">
                <a:hlinkClick r:id="rId29"/>
              </a:rPr>
              <a:t>Society for the Study of Evolution</a:t>
            </a:r>
            <a:r>
              <a:rPr lang="en-GB" dirty="0"/>
              <a:t> *</a:t>
            </a:r>
            <a:endParaRPr lang="es-ES" dirty="0"/>
          </a:p>
          <a:p>
            <a:pPr>
              <a:buClr>
                <a:schemeClr val="tx2"/>
              </a:buClr>
              <a:defRPr/>
            </a:pPr>
            <a:r>
              <a:rPr lang="es-ES" u="sng" dirty="0" err="1">
                <a:hlinkClick r:id="rId30"/>
              </a:rPr>
              <a:t>Society</a:t>
            </a:r>
            <a:r>
              <a:rPr lang="es-ES" u="sng" dirty="0">
                <a:hlinkClick r:id="rId30"/>
              </a:rPr>
              <a:t> of </a:t>
            </a:r>
            <a:r>
              <a:rPr lang="es-ES" u="sng" dirty="0" err="1">
                <a:hlinkClick r:id="rId30"/>
              </a:rPr>
              <a:t>Systematic</a:t>
            </a:r>
            <a:r>
              <a:rPr lang="es-ES" u="sng" dirty="0">
                <a:hlinkClick r:id="rId30"/>
              </a:rPr>
              <a:t> </a:t>
            </a:r>
            <a:r>
              <a:rPr lang="es-ES" u="sng" dirty="0" err="1">
                <a:hlinkClick r:id="rId30"/>
              </a:rPr>
              <a:t>Biologists</a:t>
            </a:r>
            <a:r>
              <a:rPr lang="es-ES" dirty="0"/>
              <a:t> *</a:t>
            </a:r>
          </a:p>
          <a:p>
            <a:pPr>
              <a:buClr>
                <a:schemeClr val="tx2"/>
              </a:buClr>
              <a:defRPr/>
            </a:pPr>
            <a:r>
              <a:rPr lang="en-GB" u="sng" dirty="0">
                <a:hlinkClick r:id="rId31"/>
              </a:rPr>
              <a:t>United States Fish and Wildlife Service</a:t>
            </a:r>
            <a:r>
              <a:rPr lang="en-GB" dirty="0"/>
              <a:t> *</a:t>
            </a:r>
            <a:endParaRPr lang="es-ES" dirty="0"/>
          </a:p>
          <a:p>
            <a:pPr>
              <a:buClr>
                <a:schemeClr val="tx2"/>
              </a:buClr>
              <a:defRPr/>
            </a:pPr>
            <a:r>
              <a:rPr lang="es-ES" u="sng" dirty="0" err="1">
                <a:hlinkClick r:id="rId32"/>
              </a:rPr>
              <a:t>Wiley</a:t>
            </a:r>
            <a:r>
              <a:rPr lang="es-ES" dirty="0"/>
              <a:t> *</a:t>
            </a:r>
          </a:p>
          <a:p>
            <a:pPr marL="0" indent="0">
              <a:buFont typeface="Wingdings 3" pitchFamily="18" charset="2"/>
              <a:buNone/>
              <a:defRPr/>
            </a:pPr>
            <a:endParaRPr lang="es-ES" dirty="0"/>
          </a:p>
          <a:p>
            <a:pPr>
              <a:defRPr/>
            </a:pPr>
            <a:endParaRPr lang="es-ES" dirty="0"/>
          </a:p>
        </p:txBody>
      </p:sp>
      <p:pic>
        <p:nvPicPr>
          <p:cNvPr id="24581" name="Picture 4" descr="pantalla_Dryad"/>
          <p:cNvPicPr>
            <a:picLocks noChangeAspect="1" noChangeArrowheads="1"/>
          </p:cNvPicPr>
          <p:nvPr/>
        </p:nvPicPr>
        <p:blipFill>
          <a:blip r:embed="rId33" cstate="print">
            <a:extLst>
              <a:ext uri="{28A0092B-C50C-407E-A947-70E740481C1C}">
                <a14:useLocalDpi xmlns:a14="http://schemas.microsoft.com/office/drawing/2010/main" val="0"/>
              </a:ext>
            </a:extLst>
          </a:blip>
          <a:srcRect l="11542" r="12259" b="32152"/>
          <a:stretch>
            <a:fillRect/>
          </a:stretch>
        </p:blipFill>
        <p:spPr bwMode="auto">
          <a:xfrm>
            <a:off x="8619067" y="3359151"/>
            <a:ext cx="3594100" cy="3478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ES" dirty="0" smtClean="0"/>
              <a:t>4 Datos publicados</a:t>
            </a:r>
          </a:p>
        </p:txBody>
      </p:sp>
    </p:spTree>
    <p:extLst>
      <p:ext uri="{BB962C8B-B14F-4D97-AF65-F5344CB8AC3E}">
        <p14:creationId xmlns:p14="http://schemas.microsoft.com/office/powerpoint/2010/main" val="2896515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s-ES" altLang="es-ES" smtClean="0"/>
          </a:p>
        </p:txBody>
      </p:sp>
      <p:sp>
        <p:nvSpPr>
          <p:cNvPr id="25603" name="Rectangle 3"/>
          <p:cNvSpPr>
            <a:spLocks noGrp="1" noChangeArrowheads="1"/>
          </p:cNvSpPr>
          <p:nvPr>
            <p:ph type="body" idx="1"/>
          </p:nvPr>
        </p:nvSpPr>
        <p:spPr/>
        <p:txBody>
          <a:bodyPr/>
          <a:lstStyle/>
          <a:p>
            <a:pPr eaLnBrk="1" hangingPunct="1">
              <a:lnSpc>
                <a:spcPct val="90000"/>
              </a:lnSpc>
              <a:buClr>
                <a:schemeClr val="tx2"/>
              </a:buClr>
            </a:pPr>
            <a:r>
              <a:rPr lang="es-ES" altLang="es-ES" sz="2000" smtClean="0"/>
              <a:t>admite datos relacionados con publicaciones, incluso durante la fase de revisión si la revista está asociada a Dryad. Se trata de un proyecto colaborativo en Dspace, que comenzó en el área de salud vinculado con el mundo de las bibliotecas, sociedades científicas y editores. </a:t>
            </a:r>
            <a:r>
              <a:rPr lang="pt-BR" altLang="es-ES" sz="2000" smtClean="0"/>
              <a:t>Admite textos, hojas de cálculo, video, fotografías, código de software. </a:t>
            </a:r>
            <a:r>
              <a:rPr lang="es-ES" altLang="es-ES" sz="2000" smtClean="0"/>
              <a:t>Es de uso gratuito hasta 10Gb por fichero y asigna como DOI el del artículo. Garantiza la preservación de los datos al participar en CLOCKSS. Destaca la corrección de la cita bibliográfica, algo muy apreciado por los investigadores, y que cuenta con un proceso de validación adicional.</a:t>
            </a:r>
          </a:p>
        </p:txBody>
      </p:sp>
    </p:spTree>
    <p:extLst>
      <p:ext uri="{BB962C8B-B14F-4D97-AF65-F5344CB8AC3E}">
        <p14:creationId xmlns:p14="http://schemas.microsoft.com/office/powerpoint/2010/main" val="3955608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solidFill>
                  <a:schemeClr val="bg1">
                    <a:lumMod val="65000"/>
                  </a:schemeClr>
                </a:solidFill>
              </a:rPr>
              <a:t>¿Cómo se abren los datos </a:t>
            </a:r>
            <a:r>
              <a:rPr lang="es-ES" dirty="0">
                <a:solidFill>
                  <a:schemeClr val="bg1">
                    <a:lumMod val="65000"/>
                  </a:schemeClr>
                </a:solidFill>
              </a:rPr>
              <a:t>de </a:t>
            </a:r>
            <a:r>
              <a:rPr lang="es-ES" dirty="0" smtClean="0">
                <a:solidFill>
                  <a:schemeClr val="bg1">
                    <a:lumMod val="65000"/>
                  </a:schemeClr>
                </a:solidFill>
              </a:rPr>
              <a:t>investigación y </a:t>
            </a:r>
            <a:r>
              <a:rPr lang="es-ES" dirty="0">
                <a:solidFill>
                  <a:schemeClr val="bg1">
                    <a:lumMod val="65000"/>
                  </a:schemeClr>
                </a:solidFill>
              </a:rPr>
              <a:t>obligaciones sobre ellos? </a:t>
            </a:r>
            <a:endParaRPr lang="es-ES" dirty="0" smtClean="0">
              <a:solidFill>
                <a:schemeClr val="bg1">
                  <a:lumMod val="65000"/>
                </a:schemeClr>
              </a:solidFill>
            </a:endParaRPr>
          </a:p>
          <a:p>
            <a:pPr marL="514350" indent="-514350">
              <a:buFont typeface="+mj-lt"/>
              <a:buAutoNum type="arabicPeriod"/>
            </a:pPr>
            <a:r>
              <a:rPr lang="es-ES" dirty="0" smtClean="0">
                <a:solidFill>
                  <a:schemeClr val="bg1">
                    <a:lumMod val="65000"/>
                  </a:schemeClr>
                </a:solidFill>
              </a:rPr>
              <a:t>¿</a:t>
            </a:r>
            <a:r>
              <a:rPr lang="es-ES" dirty="0">
                <a:solidFill>
                  <a:schemeClr val="bg1">
                    <a:lumMod val="65000"/>
                  </a:schemeClr>
                </a:solidFill>
              </a:rPr>
              <a:t>Qué </a:t>
            </a:r>
            <a:r>
              <a:rPr lang="es-ES" dirty="0" smtClean="0">
                <a:solidFill>
                  <a:schemeClr val="bg1">
                    <a:lumMod val="65000"/>
                  </a:schemeClr>
                </a:solidFill>
              </a:rPr>
              <a:t>datos tenemos y bancos </a:t>
            </a:r>
            <a:r>
              <a:rPr lang="es-ES" dirty="0">
                <a:solidFill>
                  <a:schemeClr val="bg1">
                    <a:lumMod val="65000"/>
                  </a:schemeClr>
                </a:solidFill>
              </a:rPr>
              <a:t>/ revistas </a:t>
            </a:r>
            <a:r>
              <a:rPr lang="es-ES" dirty="0" smtClean="0">
                <a:solidFill>
                  <a:schemeClr val="bg1">
                    <a:lumMod val="65000"/>
                  </a:schemeClr>
                </a:solidFill>
              </a:rPr>
              <a:t>encontramos?</a:t>
            </a:r>
          </a:p>
          <a:p>
            <a:pPr marL="514350" indent="-514350">
              <a:buFont typeface="+mj-lt"/>
              <a:buAutoNum type="arabicPeriod"/>
            </a:pPr>
            <a:r>
              <a:rPr lang="es-ES" dirty="0" smtClean="0"/>
              <a:t>¿Cómo seleccionar un depósito?</a:t>
            </a:r>
            <a:endParaRPr lang="es-ES" dirty="0"/>
          </a:p>
          <a:p>
            <a:pPr marL="514350" indent="-514350">
              <a:buFont typeface="+mj-lt"/>
              <a:buAutoNum type="arabicPeriod"/>
            </a:pPr>
            <a:r>
              <a:rPr lang="es-ES" dirty="0">
                <a:solidFill>
                  <a:schemeClr val="bg1">
                    <a:lumMod val="65000"/>
                  </a:schemeClr>
                </a:solidFill>
              </a:rPr>
              <a:t>¿Cómo preparar el </a:t>
            </a:r>
            <a:r>
              <a:rPr lang="es-ES" dirty="0" smtClean="0">
                <a:solidFill>
                  <a:schemeClr val="bg1">
                    <a:lumMod val="65000"/>
                  </a:schemeClr>
                </a:solidFill>
              </a:rPr>
              <a:t>material? Guías</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Caso Plan de gestión de datos: DMP pagoda</a:t>
            </a:r>
          </a:p>
          <a:p>
            <a:pPr marL="514350" indent="-514350">
              <a:buFont typeface="+mj-lt"/>
              <a:buAutoNum type="arabicPeriod"/>
            </a:pPr>
            <a:r>
              <a:rPr lang="es-ES" dirty="0" smtClean="0">
                <a:solidFill>
                  <a:schemeClr val="bg1">
                    <a:lumMod val="65000"/>
                  </a:schemeClr>
                </a:solidFill>
              </a:rPr>
              <a:t>Caso DCI</a:t>
            </a:r>
          </a:p>
          <a:p>
            <a:pPr marL="514350" indent="-514350">
              <a:buFont typeface="+mj-lt"/>
              <a:buAutoNum type="arabicPeriod"/>
            </a:pPr>
            <a:r>
              <a:rPr lang="es-ES" dirty="0" smtClean="0">
                <a:solidFill>
                  <a:schemeClr val="bg1">
                    <a:lumMod val="65000"/>
                  </a:schemeClr>
                </a:solidFill>
              </a:rPr>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367448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pPr eaLnBrk="1" hangingPunct="1">
              <a:defRPr/>
            </a:pPr>
            <a:r>
              <a:rPr lang="es-ES" altLang="es-ES_tradnl"/>
              <a:t>Herramientas: especializadas y huérfanos</a:t>
            </a:r>
          </a:p>
        </p:txBody>
      </p:sp>
      <p:sp>
        <p:nvSpPr>
          <p:cNvPr id="108547" name="Rectangle 3"/>
          <p:cNvSpPr>
            <a:spLocks noGrp="1"/>
          </p:cNvSpPr>
          <p:nvPr>
            <p:ph idx="1"/>
          </p:nvPr>
        </p:nvSpPr>
        <p:spPr/>
        <p:txBody>
          <a:bodyPr/>
          <a:lstStyle/>
          <a:p>
            <a:pPr eaLnBrk="1" hangingPunct="1">
              <a:defRPr/>
            </a:pPr>
            <a:r>
              <a:rPr lang="es-ES" altLang="es-ES_tradnl" smtClean="0"/>
              <a:t>Figshare, Dryad, Dataverse o Zenodo </a:t>
            </a:r>
            <a:endParaRPr lang="es-ES" altLang="es-ES_tradnl" smtClean="0">
              <a:solidFill>
                <a:schemeClr val="accent1"/>
              </a:solidFill>
            </a:endParaRPr>
          </a:p>
          <a:p>
            <a:pPr eaLnBrk="1" hangingPunct="1">
              <a:defRPr/>
            </a:pPr>
            <a:r>
              <a:rPr lang="es-ES" altLang="es-ES_tradnl" smtClean="0">
                <a:solidFill>
                  <a:schemeClr val="accent1"/>
                </a:solidFill>
              </a:rPr>
              <a:t>Pangaea https://www.pangaea.de/</a:t>
            </a:r>
          </a:p>
          <a:p>
            <a:pPr eaLnBrk="1" hangingPunct="1">
              <a:defRPr/>
            </a:pPr>
            <a:r>
              <a:rPr lang="es-ES" altLang="es-ES_tradnl" sz="1600"/>
              <a:t>Pisos desiguales</a:t>
            </a:r>
            <a:r>
              <a:rPr lang="es-ES" altLang="es-ES_tradnl" smtClean="0"/>
              <a:t> </a:t>
            </a:r>
          </a:p>
          <a:p>
            <a:pPr eaLnBrk="1" hangingPunct="1">
              <a:defRPr/>
            </a:pPr>
            <a:endParaRPr lang="es-ES" altLang="es-ES_tradnl" smtClean="0"/>
          </a:p>
        </p:txBody>
      </p:sp>
      <p:pic>
        <p:nvPicPr>
          <p:cNvPr id="11469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833" y="3077634"/>
            <a:ext cx="9144000" cy="37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 Box 5"/>
          <p:cNvSpPr txBox="1">
            <a:spLocks noChangeArrowheads="1"/>
          </p:cNvSpPr>
          <p:nvPr/>
        </p:nvSpPr>
        <p:spPr bwMode="auto">
          <a:xfrm>
            <a:off x="10284885" y="3941234"/>
            <a:ext cx="1749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spcBef>
                <a:spcPct val="0"/>
              </a:spcBef>
              <a:buFontTx/>
              <a:buNone/>
            </a:pPr>
            <a:r>
              <a:rPr lang="es-ES" altLang="es-ES_tradnl">
                <a:solidFill>
                  <a:schemeClr val="accent1"/>
                </a:solidFill>
                <a:latin typeface="Arial Narrow" panose="020B0606020202030204" pitchFamily="34" charset="0"/>
                <a:ea typeface="ＭＳ Ｐゴシック" panose="020B0600070205080204" pitchFamily="34" charset="-128"/>
              </a:rPr>
              <a:t>Boulton, 2013</a:t>
            </a:r>
          </a:p>
        </p:txBody>
      </p:sp>
      <p:pic>
        <p:nvPicPr>
          <p:cNvPr id="114694" name="Picture 2" descr="download PANGAEA logo in high-re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1" y="2214033"/>
            <a:ext cx="1428751" cy="10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846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Trabajo del grupo de apoyo a la investigación del CSUC </a:t>
            </a:r>
            <a:r>
              <a:rPr lang="es-ES" dirty="0" smtClean="0"/>
              <a:t>(2016). </a:t>
            </a:r>
            <a:r>
              <a:rPr lang="es-ES" dirty="0">
                <a:hlinkClick r:id="rId2"/>
              </a:rPr>
              <a:t>Repositorios multidisciplinares para datos en acceso </a:t>
            </a:r>
            <a:r>
              <a:rPr lang="es-ES" dirty="0" smtClean="0">
                <a:hlinkClick r:id="rId2"/>
              </a:rPr>
              <a:t>abierto</a:t>
            </a:r>
            <a:r>
              <a:rPr lang="es-ES" dirty="0" smtClean="0"/>
              <a:t>. </a:t>
            </a:r>
            <a:r>
              <a:rPr lang="ca-ES" dirty="0" smtClean="0"/>
              <a:t>Tabla </a:t>
            </a:r>
            <a:r>
              <a:rPr lang="ca-ES" dirty="0"/>
              <a:t>comparativa </a:t>
            </a:r>
            <a:r>
              <a:rPr lang="ca-ES" dirty="0">
                <a:hlinkClick r:id="rId3"/>
              </a:rPr>
              <a:t>http://ddd.uab.cat/record/150829</a:t>
            </a:r>
            <a:endParaRPr lang="ca-E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44" t="15346" r="3588" b="15985"/>
          <a:stretch/>
        </p:blipFill>
        <p:spPr bwMode="auto">
          <a:xfrm>
            <a:off x="5617029" y="3063833"/>
            <a:ext cx="5581402" cy="329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480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endParaRPr lang="es-ES" smtClean="0"/>
          </a:p>
        </p:txBody>
      </p:sp>
      <p:sp>
        <p:nvSpPr>
          <p:cNvPr id="28675" name="Marcador de contenido 2"/>
          <p:cNvSpPr>
            <a:spLocks noGrp="1"/>
          </p:cNvSpPr>
          <p:nvPr>
            <p:ph idx="1"/>
          </p:nvPr>
        </p:nvSpPr>
        <p:spPr>
          <a:xfrm>
            <a:off x="3503613" y="5886450"/>
            <a:ext cx="6348412" cy="547688"/>
          </a:xfrm>
        </p:spPr>
        <p:txBody>
          <a:bodyPr>
            <a:normAutofit fontScale="70000" lnSpcReduction="20000"/>
          </a:bodyPr>
          <a:lstStyle/>
          <a:p>
            <a:pPr marL="0" indent="0">
              <a:buNone/>
            </a:pPr>
            <a:r>
              <a:rPr lang="es-ES" smtClean="0"/>
              <a:t>JM Rodríguez Gairín y varias universidades y colaboradores</a:t>
            </a:r>
          </a:p>
        </p:txBody>
      </p:sp>
      <p:pic>
        <p:nvPicPr>
          <p:cNvPr id="28676" name="Picture 2" descr="Ini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652964"/>
            <a:ext cx="8496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ttp://www.re3data.org/wp-content/uploads/2013/09/cropped-re3data_Logo_RGB_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2166938"/>
            <a:ext cx="9525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059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Datos, repositorios más numerosos en DCI</a:t>
            </a:r>
            <a:endParaRPr lang="es-ES" dirty="0"/>
          </a:p>
        </p:txBody>
      </p:sp>
      <p:sp>
        <p:nvSpPr>
          <p:cNvPr id="3" name="Marcador de contenido 2"/>
          <p:cNvSpPr>
            <a:spLocks noGrp="1"/>
          </p:cNvSpPr>
          <p:nvPr>
            <p:ph idx="1"/>
          </p:nvPr>
        </p:nvSpPr>
        <p:spPr/>
        <p:txBody>
          <a:bodyPr/>
          <a:lstStyle/>
          <a:p>
            <a:r>
              <a:rPr lang="es-ES" dirty="0" smtClean="0"/>
              <a:t>Para la materia agricultura reporta 850 resultados (agosto 2016)</a:t>
            </a: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432752114"/>
              </p:ext>
            </p:extLst>
          </p:nvPr>
        </p:nvGraphicFramePr>
        <p:xfrm>
          <a:off x="496173" y="2472187"/>
          <a:ext cx="10515600" cy="210312"/>
        </p:xfrm>
        <a:graphic>
          <a:graphicData uri="http://schemas.openxmlformats.org/drawingml/2006/table">
            <a:tbl>
              <a:tblPr firstRow="1" firstCol="1" bandRow="1">
                <a:tableStyleId>{5C22544A-7EE6-4342-B048-85BDC9FD1C3A}</a:tableStyleId>
              </a:tblPr>
              <a:tblGrid>
                <a:gridCol w="1314450"/>
                <a:gridCol w="1314450"/>
                <a:gridCol w="1314450"/>
                <a:gridCol w="1314450"/>
                <a:gridCol w="1314450"/>
                <a:gridCol w="1314450"/>
                <a:gridCol w="1314450"/>
                <a:gridCol w="1314450"/>
              </a:tblGrid>
              <a:tr h="0">
                <a:tc>
                  <a:txBody>
                    <a:bodyPr/>
                    <a:lstStyle/>
                    <a:p>
                      <a:pPr>
                        <a:lnSpc>
                          <a:spcPct val="115000"/>
                        </a:lnSpc>
                        <a:spcAft>
                          <a:spcPts val="0"/>
                        </a:spcAft>
                      </a:pPr>
                      <a:endParaRPr lang="de-A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de-AT" sz="1200">
                          <a:effectLst/>
                        </a:rPr>
                        <a:t>DATA SET (473)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endParaRPr lang="de-A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Aft>
                          <a:spcPts val="0"/>
                        </a:spcAft>
                      </a:pPr>
                      <a:endParaRPr lang="de-A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de-AT" sz="1200">
                          <a:effectLst/>
                        </a:rPr>
                        <a:t>DATA STUDY (372)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endParaRPr lang="de-A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15000"/>
                        </a:lnSpc>
                        <a:spcAft>
                          <a:spcPts val="0"/>
                        </a:spcAft>
                      </a:pPr>
                      <a:endParaRPr lang="de-A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0"/>
                        </a:spcAft>
                      </a:pPr>
                      <a:r>
                        <a:rPr lang="de-AT" sz="1200" dirty="0">
                          <a:effectLst/>
                        </a:rPr>
                        <a:t>REPOSITORY (5)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1026" name="Grafik 25" descr="https://images.webofknowledge.com/WOKRS522_2R1/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957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24" descr="https://images.webofknowledge.com/WOKRS522_2R1/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957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3"/>
          <p:cNvPicPr/>
          <p:nvPr/>
        </p:nvPicPr>
        <p:blipFill rotWithShape="1">
          <a:blip r:embed="rId3"/>
          <a:srcRect l="12155" t="23261" r="51252" b="39774"/>
          <a:stretch/>
        </p:blipFill>
        <p:spPr>
          <a:xfrm>
            <a:off x="2715279" y="2813002"/>
            <a:ext cx="6044812" cy="4044998"/>
          </a:xfrm>
          <a:prstGeom prst="rect">
            <a:avLst/>
          </a:prstGeom>
        </p:spPr>
      </p:pic>
    </p:spTree>
    <p:extLst>
      <p:ext uri="{BB962C8B-B14F-4D97-AF65-F5344CB8AC3E}">
        <p14:creationId xmlns:p14="http://schemas.microsoft.com/office/powerpoint/2010/main" val="4186321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S" altLang="es-ES" sz="4800"/>
              <a:t>Consejo final</a:t>
            </a:r>
          </a:p>
        </p:txBody>
      </p:sp>
      <p:sp>
        <p:nvSpPr>
          <p:cNvPr id="32771" name="Rectangle 3"/>
          <p:cNvSpPr>
            <a:spLocks noGrp="1" noChangeArrowheads="1"/>
          </p:cNvSpPr>
          <p:nvPr>
            <p:ph type="body" idx="1"/>
          </p:nvPr>
        </p:nvSpPr>
        <p:spPr/>
        <p:txBody>
          <a:bodyPr/>
          <a:lstStyle/>
          <a:p>
            <a:pPr eaLnBrk="1" hangingPunct="1">
              <a:lnSpc>
                <a:spcPct val="90000"/>
              </a:lnSpc>
            </a:pPr>
            <a:r>
              <a:rPr lang="es-ES" altLang="es-ES"/>
              <a:t>Monash University “adopta, adapta y en último término desarrolla”</a:t>
            </a:r>
          </a:p>
          <a:p>
            <a:pPr eaLnBrk="1" hangingPunct="1">
              <a:lnSpc>
                <a:spcPct val="90000"/>
              </a:lnSpc>
            </a:pPr>
            <a:r>
              <a:rPr lang="en-GB" altLang="es-ES"/>
              <a:t>“</a:t>
            </a:r>
            <a:r>
              <a:rPr lang="en-GB" altLang="es-ES" i="1"/>
              <a:t>Developing a new product may be expensive, costly to support, and could split researchers from their community</a:t>
            </a:r>
            <a:r>
              <a:rPr lang="en-GB" altLang="es-ES"/>
              <a:t>.” </a:t>
            </a:r>
            <a:r>
              <a:rPr lang="es-ES" altLang="es-ES"/>
              <a:t>La lealtad de los científicos con su comunidad es mayor que con su institución.</a:t>
            </a:r>
          </a:p>
          <a:p>
            <a:pPr eaLnBrk="1" hangingPunct="1">
              <a:lnSpc>
                <a:spcPct val="90000"/>
              </a:lnSpc>
            </a:pPr>
            <a:endParaRPr lang="es-ES_tradnl" altLang="ja-JP" sz="1400">
              <a:ea typeface="ＭＳ Ｐゴシック" panose="020B0600070205080204" pitchFamily="34" charset="-128"/>
            </a:endParaRPr>
          </a:p>
          <a:p>
            <a:pPr eaLnBrk="1" hangingPunct="1">
              <a:lnSpc>
                <a:spcPct val="90000"/>
              </a:lnSpc>
            </a:pPr>
            <a:endParaRPr lang="es-ES" altLang="es-ES" sz="3600"/>
          </a:p>
        </p:txBody>
      </p:sp>
    </p:spTree>
    <p:extLst>
      <p:ext uri="{BB962C8B-B14F-4D97-AF65-F5344CB8AC3E}">
        <p14:creationId xmlns:p14="http://schemas.microsoft.com/office/powerpoint/2010/main" val="2792019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solidFill>
                  <a:schemeClr val="bg1">
                    <a:lumMod val="65000"/>
                  </a:schemeClr>
                </a:solidFill>
              </a:rPr>
              <a:t>¿Cómo se abren los datos </a:t>
            </a:r>
            <a:r>
              <a:rPr lang="es-ES" dirty="0">
                <a:solidFill>
                  <a:schemeClr val="bg1">
                    <a:lumMod val="65000"/>
                  </a:schemeClr>
                </a:solidFill>
              </a:rPr>
              <a:t>de </a:t>
            </a:r>
            <a:r>
              <a:rPr lang="es-ES" dirty="0" smtClean="0">
                <a:solidFill>
                  <a:schemeClr val="bg1">
                    <a:lumMod val="65000"/>
                  </a:schemeClr>
                </a:solidFill>
              </a:rPr>
              <a:t>investigación y </a:t>
            </a:r>
            <a:r>
              <a:rPr lang="es-ES" dirty="0">
                <a:solidFill>
                  <a:schemeClr val="bg1">
                    <a:lumMod val="65000"/>
                  </a:schemeClr>
                </a:solidFill>
              </a:rPr>
              <a:t>obligaciones sobre ellos? </a:t>
            </a:r>
            <a:endParaRPr lang="es-ES" dirty="0" smtClean="0">
              <a:solidFill>
                <a:schemeClr val="bg1">
                  <a:lumMod val="65000"/>
                </a:schemeClr>
              </a:solidFill>
            </a:endParaRPr>
          </a:p>
          <a:p>
            <a:pPr marL="514350" indent="-514350">
              <a:buFont typeface="+mj-lt"/>
              <a:buAutoNum type="arabicPeriod"/>
            </a:pPr>
            <a:r>
              <a:rPr lang="es-ES" dirty="0" smtClean="0">
                <a:solidFill>
                  <a:schemeClr val="bg1">
                    <a:lumMod val="65000"/>
                  </a:schemeClr>
                </a:solidFill>
              </a:rPr>
              <a:t>¿</a:t>
            </a:r>
            <a:r>
              <a:rPr lang="es-ES" dirty="0">
                <a:solidFill>
                  <a:schemeClr val="bg1">
                    <a:lumMod val="65000"/>
                  </a:schemeClr>
                </a:solidFill>
              </a:rPr>
              <a:t>Qué </a:t>
            </a:r>
            <a:r>
              <a:rPr lang="es-ES" dirty="0" smtClean="0">
                <a:solidFill>
                  <a:schemeClr val="bg1">
                    <a:lumMod val="65000"/>
                  </a:schemeClr>
                </a:solidFill>
              </a:rPr>
              <a:t>datos tenemos y bancos </a:t>
            </a:r>
            <a:r>
              <a:rPr lang="es-ES" dirty="0">
                <a:solidFill>
                  <a:schemeClr val="bg1">
                    <a:lumMod val="65000"/>
                  </a:schemeClr>
                </a:solidFill>
              </a:rPr>
              <a:t>/ revistas </a:t>
            </a:r>
            <a:r>
              <a:rPr lang="es-ES" dirty="0" smtClean="0">
                <a:solidFill>
                  <a:schemeClr val="bg1">
                    <a:lumMod val="65000"/>
                  </a:schemeClr>
                </a:solidFill>
              </a:rPr>
              <a:t>encontramos?</a:t>
            </a:r>
          </a:p>
          <a:p>
            <a:pPr marL="514350" indent="-514350">
              <a:buFont typeface="+mj-lt"/>
              <a:buAutoNum type="arabicPeriod"/>
            </a:pPr>
            <a:r>
              <a:rPr lang="es-ES" dirty="0" smtClean="0">
                <a:solidFill>
                  <a:schemeClr val="bg1">
                    <a:lumMod val="65000"/>
                  </a:schemeClr>
                </a:solidFill>
              </a:rPr>
              <a:t>¿Cómo seleccionar un depósito?</a:t>
            </a:r>
            <a:endParaRPr lang="es-ES" dirty="0">
              <a:solidFill>
                <a:schemeClr val="bg1">
                  <a:lumMod val="65000"/>
                </a:schemeClr>
              </a:solidFill>
            </a:endParaRPr>
          </a:p>
          <a:p>
            <a:pPr marL="514350" indent="-514350">
              <a:buFont typeface="+mj-lt"/>
              <a:buAutoNum type="arabicPeriod"/>
            </a:pPr>
            <a:r>
              <a:rPr lang="es-ES" dirty="0"/>
              <a:t>¿Cómo preparar el </a:t>
            </a:r>
            <a:r>
              <a:rPr lang="es-ES" dirty="0" smtClean="0"/>
              <a:t>material? Guías</a:t>
            </a:r>
            <a:endParaRPr lang="es-ES" dirty="0"/>
          </a:p>
          <a:p>
            <a:pPr marL="514350" indent="-514350">
              <a:buFont typeface="+mj-lt"/>
              <a:buAutoNum type="arabicPeriod"/>
            </a:pPr>
            <a:r>
              <a:rPr lang="es-ES" dirty="0">
                <a:solidFill>
                  <a:schemeClr val="bg1">
                    <a:lumMod val="65000"/>
                  </a:schemeClr>
                </a:solidFill>
              </a:rPr>
              <a:t>Caso Plan de gestión de datos: DMP pagoda</a:t>
            </a:r>
          </a:p>
          <a:p>
            <a:pPr marL="514350" indent="-514350">
              <a:buFont typeface="+mj-lt"/>
              <a:buAutoNum type="arabicPeriod"/>
            </a:pPr>
            <a:r>
              <a:rPr lang="es-ES" dirty="0" smtClean="0">
                <a:solidFill>
                  <a:schemeClr val="bg1">
                    <a:lumMod val="65000"/>
                  </a:schemeClr>
                </a:solidFill>
              </a:rPr>
              <a:t>Caso DCI</a:t>
            </a:r>
          </a:p>
          <a:p>
            <a:pPr marL="514350" indent="-514350">
              <a:buFont typeface="+mj-lt"/>
              <a:buAutoNum type="arabicPeriod"/>
            </a:pPr>
            <a:r>
              <a:rPr lang="es-ES" dirty="0" smtClean="0">
                <a:solidFill>
                  <a:schemeClr val="bg1">
                    <a:lumMod val="65000"/>
                  </a:schemeClr>
                </a:solidFill>
              </a:rPr>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2963262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7" y="317587"/>
            <a:ext cx="10077218" cy="6006289"/>
          </a:xfrm>
          <a:prstGeom prst="rect">
            <a:avLst/>
          </a:prstGeom>
        </p:spPr>
      </p:pic>
    </p:spTree>
    <p:extLst>
      <p:ext uri="{BB962C8B-B14F-4D97-AF65-F5344CB8AC3E}">
        <p14:creationId xmlns:p14="http://schemas.microsoft.com/office/powerpoint/2010/main" val="3712899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1" t="7493" r="15860" b="18359"/>
          <a:stretch/>
        </p:blipFill>
        <p:spPr bwMode="auto">
          <a:xfrm>
            <a:off x="5332019" y="1940751"/>
            <a:ext cx="6709559" cy="48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6386732" y="365125"/>
            <a:ext cx="4967068" cy="132556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 altLang="es-ES" dirty="0" smtClean="0"/>
              <a:t/>
            </a:r>
            <a:br>
              <a:rPr lang="es-ES" altLang="es-ES" dirty="0" smtClean="0"/>
            </a:br>
            <a:r>
              <a:rPr lang="es-ES" altLang="es-ES" dirty="0" smtClean="0"/>
              <a:t>Introducción a la GDI-FAO, 3ª ed. </a:t>
            </a:r>
            <a:br>
              <a:rPr lang="es-ES" altLang="es-ES" dirty="0" smtClean="0"/>
            </a:br>
            <a:endParaRPr lang="es-ES" altLang="es-ES" dirty="0"/>
          </a:p>
        </p:txBody>
      </p:sp>
      <p:pic>
        <p:nvPicPr>
          <p:cNvPr id="6" name="Picture 6" descr="http://www.fao.org/fileadmin/templates/faoweb/images/FAO-logo-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54" y="1687031"/>
            <a:ext cx="2646947" cy="507441"/>
          </a:xfrm>
          <a:prstGeom prst="rect">
            <a:avLst/>
          </a:prstGeom>
          <a:noFill/>
          <a:ln>
            <a:noFill/>
          </a:ln>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40425" t="20862" r="40936" b="47496"/>
          <a:stretch>
            <a:fillRect/>
          </a:stretch>
        </p:blipFill>
        <p:spPr bwMode="auto">
          <a:xfrm>
            <a:off x="10617235" y="1470772"/>
            <a:ext cx="1080454" cy="1025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desc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18344"/>
            <a:ext cx="4166724"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57203" y="-9669"/>
            <a:ext cx="12154891" cy="584775"/>
          </a:xfrm>
          <a:prstGeom prst="rect">
            <a:avLst/>
          </a:prstGeom>
        </p:spPr>
        <p:txBody>
          <a:bodyPr wrap="square">
            <a:spAutoFit/>
          </a:bodyPr>
          <a:lstStyle/>
          <a:p>
            <a:pPr lvl="1">
              <a:defRPr/>
            </a:pPr>
            <a:r>
              <a:rPr lang="es-ES" altLang="es-ES" sz="2000" b="1" dirty="0"/>
              <a:t>Guía DATASEA para el investigador </a:t>
            </a:r>
            <a:r>
              <a:rPr lang="es-ES" altLang="es-ES" sz="1200" dirty="0">
                <a:hlinkClick r:id="rId6"/>
              </a:rPr>
              <a:t>http://</a:t>
            </a:r>
            <a:r>
              <a:rPr lang="es-ES" altLang="es-ES" sz="1200" dirty="0" smtClean="0">
                <a:hlinkClick r:id="rId6"/>
              </a:rPr>
              <a:t>www.datasea.es/dt/index.php/resultados/gestiona-y-comparte-datos-de-investigacion-guia-datasea-para-investigadores/presentacion</a:t>
            </a:r>
            <a:r>
              <a:rPr lang="es-ES" altLang="es-ES" sz="1200" dirty="0" smtClean="0"/>
              <a:t> </a:t>
            </a:r>
            <a:endParaRPr lang="es-ES" altLang="es-ES" sz="2000" dirty="0"/>
          </a:p>
        </p:txBody>
      </p:sp>
    </p:spTree>
    <p:extLst>
      <p:ext uri="{BB962C8B-B14F-4D97-AF65-F5344CB8AC3E}">
        <p14:creationId xmlns:p14="http://schemas.microsoft.com/office/powerpoint/2010/main" val="3135092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UPC</a:t>
            </a:r>
            <a:endParaRPr lang="es-ES" dirty="0"/>
          </a:p>
        </p:txBody>
      </p:sp>
      <p:sp>
        <p:nvSpPr>
          <p:cNvPr id="3" name="2 Marcador de contenido"/>
          <p:cNvSpPr>
            <a:spLocks noGrp="1"/>
          </p:cNvSpPr>
          <p:nvPr>
            <p:ph idx="1"/>
          </p:nvPr>
        </p:nvSpPr>
        <p:spPr/>
        <p:txBody>
          <a:bodyPr/>
          <a:lstStyle/>
          <a:p>
            <a:r>
              <a:rPr lang="es-ES" dirty="0" smtClean="0"/>
              <a:t>Organización: Nombrar los ficheros de forma consistente. Añadir metadatos y documentación a los datos para que sean inteligibles</a:t>
            </a:r>
          </a:p>
          <a:p>
            <a:r>
              <a:rPr lang="es-ES" dirty="0" smtClean="0"/>
              <a:t> almacenamiento: hacer back‐ups para prevenir su pérdida y almacenarlos en depósitos a largo plazo para preservarlos y que puedan ser encontrados, entendidos y accedidos en el futuro </a:t>
            </a:r>
          </a:p>
          <a:p>
            <a:r>
              <a:rPr lang="es-ES" dirty="0" smtClean="0"/>
              <a:t>Compartir: Identificar y citar los datos promoviendo su reutilización.  Usa licencias </a:t>
            </a:r>
            <a:r>
              <a:rPr lang="es-ES" dirty="0" err="1" smtClean="0"/>
              <a:t>Creative</a:t>
            </a:r>
            <a:r>
              <a:rPr lang="es-ES" dirty="0" smtClean="0"/>
              <a:t> </a:t>
            </a:r>
            <a:r>
              <a:rPr lang="es-ES" dirty="0" err="1"/>
              <a:t>Commons</a:t>
            </a:r>
            <a:r>
              <a:rPr lang="es-ES" dirty="0"/>
              <a:t>.</a:t>
            </a:r>
          </a:p>
        </p:txBody>
      </p:sp>
      <p:pic>
        <p:nvPicPr>
          <p:cNvPr id="5" name="Imagen 4"/>
          <p:cNvPicPr>
            <a:picLocks noChangeAspect="1"/>
          </p:cNvPicPr>
          <p:nvPr/>
        </p:nvPicPr>
        <p:blipFill>
          <a:blip r:embed="rId2"/>
          <a:stretch>
            <a:fillRect/>
          </a:stretch>
        </p:blipFill>
        <p:spPr>
          <a:xfrm>
            <a:off x="7415284" y="4612943"/>
            <a:ext cx="3706126" cy="2084696"/>
          </a:xfrm>
          <a:prstGeom prst="rect">
            <a:avLst/>
          </a:prstGeom>
        </p:spPr>
      </p:pic>
    </p:spTree>
    <p:extLst>
      <p:ext uri="{BB962C8B-B14F-4D97-AF65-F5344CB8AC3E}">
        <p14:creationId xmlns:p14="http://schemas.microsoft.com/office/powerpoint/2010/main" val="2151591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1" y="3007785"/>
            <a:ext cx="3553883" cy="200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6" name="Rectangle 3"/>
          <p:cNvSpPr>
            <a:spLocks noGrp="1" noChangeArrowheads="1"/>
          </p:cNvSpPr>
          <p:nvPr>
            <p:ph type="title"/>
          </p:nvPr>
        </p:nvSpPr>
        <p:spPr>
          <a:xfrm>
            <a:off x="624418" y="390884"/>
            <a:ext cx="4485395" cy="424732"/>
          </a:xfrm>
        </p:spPr>
        <p:txBody>
          <a:bodyPr wrap="none">
            <a:spAutoFit/>
          </a:bodyPr>
          <a:lstStyle/>
          <a:p>
            <a:pPr algn="l" eaLnBrk="1" hangingPunct="1">
              <a:defRPr/>
            </a:pPr>
            <a:r>
              <a:rPr lang="es-ES" sz="2400" dirty="0">
                <a:cs typeface="Arial" panose="020B0604020202020204" pitchFamily="34" charset="0"/>
              </a:rPr>
              <a:t>Organizar datos (</a:t>
            </a:r>
            <a:r>
              <a:rPr lang="es-ES" sz="1400" dirty="0" err="1">
                <a:cs typeface="Arial" panose="020B0604020202020204" pitchFamily="34" charset="0"/>
              </a:rPr>
              <a:t>S.Macdonald</a:t>
            </a:r>
            <a:r>
              <a:rPr lang="es-ES" sz="1400" dirty="0">
                <a:cs typeface="Arial" panose="020B0604020202020204" pitchFamily="34" charset="0"/>
              </a:rPr>
              <a:t> EDINA MANTRA</a:t>
            </a:r>
            <a:r>
              <a:rPr lang="es-ES" sz="2400" dirty="0">
                <a:cs typeface="Arial" panose="020B0604020202020204" pitchFamily="34" charset="0"/>
              </a:rPr>
              <a:t>)</a:t>
            </a:r>
          </a:p>
        </p:txBody>
      </p:sp>
      <p:sp>
        <p:nvSpPr>
          <p:cNvPr id="77828" name="Content Placeholder 2"/>
          <p:cNvSpPr>
            <a:spLocks noGrp="1"/>
          </p:cNvSpPr>
          <p:nvPr>
            <p:ph idx="1"/>
          </p:nvPr>
        </p:nvSpPr>
        <p:spPr>
          <a:xfrm>
            <a:off x="4006851" y="1524000"/>
            <a:ext cx="6847416" cy="4895851"/>
          </a:xfrm>
        </p:spPr>
        <p:txBody>
          <a:bodyPr vert="horz" lIns="91439" tIns="45719" rIns="91439" bIns="45719" rtlCol="0">
            <a:normAutofit/>
          </a:bodyPr>
          <a:lstStyle/>
          <a:p>
            <a:pPr eaLnBrk="1" hangingPunct="1">
              <a:lnSpc>
                <a:spcPct val="80000"/>
              </a:lnSpc>
              <a:buFontTx/>
              <a:buNone/>
              <a:defRPr/>
            </a:pPr>
            <a:r>
              <a:rPr lang="en-US" altLang="es-ES_tradnl" sz="2267">
                <a:solidFill>
                  <a:srgbClr val="FFC000"/>
                </a:solidFill>
                <a:latin typeface="Microsoft Sans Serif" panose="020B0604020202020204" pitchFamily="34" charset="0"/>
                <a:cs typeface="Microsoft Sans Serif" panose="020B0604020202020204" pitchFamily="34" charset="0"/>
              </a:rPr>
              <a:t>Naming conventions make life easier!</a:t>
            </a:r>
          </a:p>
          <a:p>
            <a:pPr eaLnBrk="1" hangingPunct="1">
              <a:lnSpc>
                <a:spcPct val="80000"/>
              </a:lnSpc>
              <a:buFont typeface="Wingdings" panose="05000000000000000000" pitchFamily="2" charset="2"/>
              <a:buChar char="§"/>
              <a:defRPr/>
            </a:pPr>
            <a:r>
              <a:rPr lang="en-GB" altLang="es-ES_tradnl" sz="2133">
                <a:solidFill>
                  <a:srgbClr val="595959"/>
                </a:solidFill>
              </a:rPr>
              <a:t>Control de Versiones (redactar manuales para nombrar ficheros ayuda al descubrimiento y a sber cuál es la última versión)</a:t>
            </a:r>
            <a:endParaRPr lang="en-GB" altLang="es-ES_tradnl" sz="667">
              <a:solidFill>
                <a:srgbClr val="595959"/>
              </a:solidFill>
            </a:endParaRPr>
          </a:p>
          <a:p>
            <a:pPr lvl="1" eaLnBrk="1" hangingPunct="1">
              <a:lnSpc>
                <a:spcPct val="80000"/>
              </a:lnSpc>
              <a:buClr>
                <a:srgbClr val="D6ECEE"/>
              </a:buClr>
              <a:defRPr/>
            </a:pPr>
            <a:r>
              <a:rPr lang="en-GB" altLang="es-ES_tradnl" sz="1467">
                <a:solidFill>
                  <a:srgbClr val="595959"/>
                </a:solidFill>
                <a:cs typeface="Arial" panose="020B0604020202020204" pitchFamily="34" charset="0"/>
              </a:rPr>
              <a:t>Es imprescindible identificar las diferentes versiones, especialmente si el dataset es actualizado por múltiples usuarios. </a:t>
            </a:r>
          </a:p>
          <a:p>
            <a:pPr lvl="2" eaLnBrk="1" hangingPunct="1">
              <a:lnSpc>
                <a:spcPct val="80000"/>
              </a:lnSpc>
              <a:defRPr/>
            </a:pPr>
            <a:r>
              <a:rPr lang="en-GB" altLang="es-ES_tradnl" sz="1200">
                <a:solidFill>
                  <a:srgbClr val="595959"/>
                </a:solidFill>
                <a:cs typeface="Arial" panose="020B0604020202020204" pitchFamily="34" charset="0"/>
              </a:rPr>
              <a:t>Usar un sistema de número secuencial</a:t>
            </a:r>
            <a:r>
              <a:rPr lang="en-GB" altLang="es-ES_tradnl">
                <a:solidFill>
                  <a:srgbClr val="595959"/>
                </a:solidFill>
                <a:cs typeface="Arial" panose="020B0604020202020204" pitchFamily="34" charset="0"/>
              </a:rPr>
              <a:t>: v1, v2, v3, etc.o fecha que ayuda a ordenar</a:t>
            </a:r>
          </a:p>
          <a:p>
            <a:pPr lvl="2" eaLnBrk="1" hangingPunct="1">
              <a:lnSpc>
                <a:spcPct val="80000"/>
              </a:lnSpc>
              <a:defRPr/>
            </a:pPr>
            <a:r>
              <a:rPr lang="en-GB" altLang="es-ES_tradnl">
                <a:solidFill>
                  <a:srgbClr val="595959"/>
                </a:solidFill>
                <a:cs typeface="Arial" panose="020B0604020202020204" pitchFamily="34" charset="0"/>
              </a:rPr>
              <a:t>No utilizar nombres confusos: revision, final, final2, etc.</a:t>
            </a:r>
          </a:p>
          <a:p>
            <a:pPr lvl="2" eaLnBrk="1" hangingPunct="1">
              <a:lnSpc>
                <a:spcPct val="80000"/>
              </a:lnSpc>
              <a:defRPr/>
            </a:pPr>
            <a:r>
              <a:rPr lang="en-GB" altLang="es-ES_tradnl">
                <a:solidFill>
                  <a:srgbClr val="595959"/>
                </a:solidFill>
                <a:cs typeface="Arial" panose="020B0604020202020204" pitchFamily="34" charset="0"/>
              </a:rPr>
              <a:t>Registrar todos los cambios, incluso los pequeños</a:t>
            </a:r>
          </a:p>
          <a:p>
            <a:pPr lvl="2" eaLnBrk="1" hangingPunct="1">
              <a:lnSpc>
                <a:spcPct val="80000"/>
              </a:lnSpc>
              <a:defRPr/>
            </a:pPr>
            <a:r>
              <a:rPr lang="en-GB" altLang="es-ES_tradnl">
                <a:solidFill>
                  <a:srgbClr val="595959"/>
                </a:solidFill>
                <a:cs typeface="Arial" panose="020B0604020202020204" pitchFamily="34" charset="0"/>
              </a:rPr>
              <a:t>Descartar versiones obsoletas (nunca la raw)</a:t>
            </a:r>
          </a:p>
          <a:p>
            <a:pPr lvl="2" eaLnBrk="1" hangingPunct="1">
              <a:lnSpc>
                <a:spcPct val="80000"/>
              </a:lnSpc>
              <a:defRPr/>
            </a:pPr>
            <a:r>
              <a:rPr lang="en-GB" altLang="es-ES_tradnl">
                <a:solidFill>
                  <a:srgbClr val="595959"/>
                </a:solidFill>
                <a:cs typeface="Arial" panose="020B0604020202020204" pitchFamily="34" charset="0"/>
              </a:rPr>
              <a:t>Usar backups automáticos     </a:t>
            </a:r>
          </a:p>
          <a:p>
            <a:pPr lvl="2" eaLnBrk="1" hangingPunct="1">
              <a:lnSpc>
                <a:spcPct val="80000"/>
              </a:lnSpc>
              <a:defRPr/>
            </a:pPr>
            <a:r>
              <a:rPr lang="en-GB" altLang="es-ES_tradnl">
                <a:solidFill>
                  <a:srgbClr val="595959"/>
                </a:solidFill>
                <a:cs typeface="Arial" panose="020B0604020202020204" pitchFamily="34" charset="0"/>
              </a:rPr>
              <a:t>Evitar nombres largos y carácteres especiales</a:t>
            </a:r>
          </a:p>
          <a:p>
            <a:pPr lvl="1" eaLnBrk="1" hangingPunct="1">
              <a:lnSpc>
                <a:spcPct val="80000"/>
              </a:lnSpc>
              <a:buClr>
                <a:srgbClr val="D6ECEE"/>
              </a:buClr>
              <a:defRPr/>
            </a:pPr>
            <a:endParaRPr lang="en-GB" altLang="es-ES_tradnl" sz="800">
              <a:solidFill>
                <a:srgbClr val="000000"/>
              </a:solidFill>
              <a:cs typeface="Arial" panose="020B0604020202020204" pitchFamily="34" charset="0"/>
            </a:endParaRPr>
          </a:p>
          <a:p>
            <a:pPr lvl="1" eaLnBrk="1" hangingPunct="1">
              <a:lnSpc>
                <a:spcPct val="80000"/>
              </a:lnSpc>
              <a:buClr>
                <a:srgbClr val="D6ECEE"/>
              </a:buClr>
              <a:defRPr/>
            </a:pPr>
            <a:r>
              <a:rPr lang="en-GB" altLang="es-ES_tradnl" sz="1467">
                <a:solidFill>
                  <a:srgbClr val="000000"/>
                </a:solidFill>
                <a:cs typeface="Arial" panose="020B0604020202020204" pitchFamily="34" charset="0"/>
              </a:rPr>
              <a:t>Softwares: Bazaar, TortoiseSVN, SubVersion</a:t>
            </a:r>
          </a:p>
          <a:p>
            <a:pPr lvl="1" eaLnBrk="1" hangingPunct="1">
              <a:lnSpc>
                <a:spcPct val="80000"/>
              </a:lnSpc>
              <a:buClr>
                <a:srgbClr val="D6ECEE"/>
              </a:buClr>
              <a:defRPr/>
            </a:pPr>
            <a:endParaRPr lang="en-GB" altLang="es-ES_tradnl" sz="1467">
              <a:solidFill>
                <a:srgbClr val="595959"/>
              </a:solidFill>
              <a:cs typeface="Arial" panose="020B0604020202020204" pitchFamily="34" charset="0"/>
            </a:endParaRPr>
          </a:p>
        </p:txBody>
      </p:sp>
    </p:spTree>
    <p:extLst>
      <p:ext uri="{BB962C8B-B14F-4D97-AF65-F5344CB8AC3E}">
        <p14:creationId xmlns:p14="http://schemas.microsoft.com/office/powerpoint/2010/main" val="27071055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371" y="316440"/>
            <a:ext cx="10972800" cy="651933"/>
          </a:xfrm>
        </p:spPr>
        <p:txBody>
          <a:bodyPr>
            <a:normAutofit fontScale="90000"/>
          </a:bodyPr>
          <a:lstStyle/>
          <a:p>
            <a:pPr algn="l"/>
            <a:r>
              <a:rPr lang="es-ES" dirty="0" smtClean="0"/>
              <a:t>Otros ejemplos de directorios</a:t>
            </a:r>
            <a:endParaRPr lang="es-ES" dirty="0"/>
          </a:p>
        </p:txBody>
      </p:sp>
      <p:sp>
        <p:nvSpPr>
          <p:cNvPr id="3" name="Marcador de contenido 2"/>
          <p:cNvSpPr>
            <a:spLocks noGrp="1"/>
          </p:cNvSpPr>
          <p:nvPr>
            <p:ph idx="1"/>
          </p:nvPr>
        </p:nvSpPr>
        <p:spPr/>
        <p:txBody>
          <a:bodyPr/>
          <a:lstStyle/>
          <a:p>
            <a:endParaRPr lang="es-ES" dirty="0"/>
          </a:p>
        </p:txBody>
      </p:sp>
      <p:sp>
        <p:nvSpPr>
          <p:cNvPr id="6" name="Rectangle 5"/>
          <p:cNvSpPr>
            <a:spLocks noChangeArrowheads="1"/>
          </p:cNvSpPr>
          <p:nvPr/>
        </p:nvSpPr>
        <p:spPr bwMode="auto">
          <a:xfrm>
            <a:off x="239350" y="1118433"/>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ES" sz="2400"/>
          </a:p>
        </p:txBody>
      </p:sp>
      <p:pic>
        <p:nvPicPr>
          <p:cNvPr id="224260" name="Imagen 8"/>
          <p:cNvPicPr>
            <a:picLocks noChangeAspect="1" noChangeArrowheads="1"/>
          </p:cNvPicPr>
          <p:nvPr/>
        </p:nvPicPr>
        <p:blipFill>
          <a:blip r:embed="rId2">
            <a:extLst>
              <a:ext uri="{28A0092B-C50C-407E-A947-70E740481C1C}">
                <a14:useLocalDpi xmlns:a14="http://schemas.microsoft.com/office/drawing/2010/main" val="0"/>
              </a:ext>
            </a:extLst>
          </a:blip>
          <a:srcRect l="12767" t="15529" r="6680" b="8047"/>
          <a:stretch>
            <a:fillRect/>
          </a:stretch>
        </p:blipFill>
        <p:spPr bwMode="auto">
          <a:xfrm>
            <a:off x="239350" y="1669453"/>
            <a:ext cx="5900165" cy="40638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71750" y="6117266"/>
            <a:ext cx="2739596" cy="3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s-ES" sz="1467" dirty="0">
                <a:latin typeface="Calibri" panose="020F0502020204030204" pitchFamily="34" charset="0"/>
                <a:ea typeface="Times New Roman" panose="02020603050405020304" pitchFamily="18" charset="0"/>
                <a:cs typeface="Arial" panose="020B0604020202020204" pitchFamily="34" charset="0"/>
              </a:rPr>
              <a:t>Para laboratorio. </a:t>
            </a:r>
            <a:r>
              <a:rPr lang="es-ES" sz="1467" dirty="0" err="1">
                <a:latin typeface="Calibri" panose="020F0502020204030204" pitchFamily="34" charset="0"/>
                <a:ea typeface="Times New Roman" panose="02020603050405020304" pitchFamily="18" charset="0"/>
                <a:cs typeface="Arial" panose="020B0604020202020204" pitchFamily="34" charset="0"/>
              </a:rPr>
              <a:t>WageningenUR</a:t>
            </a:r>
            <a:endParaRPr lang="es-ES" sz="2400" dirty="0">
              <a:latin typeface="Arial" panose="020B0604020202020204" pitchFamily="34" charset="0"/>
            </a:endParaRPr>
          </a:p>
        </p:txBody>
      </p:sp>
      <p:sp>
        <p:nvSpPr>
          <p:cNvPr id="8" name="Rectangle 8"/>
          <p:cNvSpPr>
            <a:spLocks noChangeArrowheads="1"/>
          </p:cNvSpPr>
          <p:nvPr/>
        </p:nvSpPr>
        <p:spPr bwMode="auto">
          <a:xfrm>
            <a:off x="5519937" y="1084288"/>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s-ES" sz="2400"/>
          </a:p>
        </p:txBody>
      </p:sp>
      <p:pic>
        <p:nvPicPr>
          <p:cNvPr id="224263" name="Imagen 1"/>
          <p:cNvPicPr>
            <a:picLocks noChangeAspect="1" noChangeArrowheads="1"/>
          </p:cNvPicPr>
          <p:nvPr/>
        </p:nvPicPr>
        <p:blipFill>
          <a:blip r:embed="rId3">
            <a:extLst>
              <a:ext uri="{28A0092B-C50C-407E-A947-70E740481C1C}">
                <a14:useLocalDpi xmlns:a14="http://schemas.microsoft.com/office/drawing/2010/main" val="0"/>
              </a:ext>
            </a:extLst>
          </a:blip>
          <a:srcRect l="-406" t="60315" r="73958" b="23000"/>
          <a:stretch>
            <a:fillRect/>
          </a:stretch>
        </p:blipFill>
        <p:spPr bwMode="auto">
          <a:xfrm>
            <a:off x="6978583" y="3899827"/>
            <a:ext cx="3917951"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7868055" y="5672442"/>
            <a:ext cx="1742464" cy="34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s-ES" sz="1467" dirty="0">
                <a:latin typeface="Calibri" panose="020F0502020204030204" pitchFamily="34" charset="0"/>
                <a:ea typeface="Times New Roman" panose="02020603050405020304" pitchFamily="18" charset="0"/>
                <a:cs typeface="Arial" panose="020B0604020202020204" pitchFamily="34" charset="0"/>
              </a:rPr>
              <a:t>Para artículo. BOKU</a:t>
            </a:r>
            <a:endParaRPr lang="es-ES" sz="2400" dirty="0">
              <a:latin typeface="Arial" panose="020B0604020202020204" pitchFamily="34" charset="0"/>
            </a:endParaRPr>
          </a:p>
        </p:txBody>
      </p:sp>
    </p:spTree>
    <p:extLst>
      <p:ext uri="{BB962C8B-B14F-4D97-AF65-F5344CB8AC3E}">
        <p14:creationId xmlns:p14="http://schemas.microsoft.com/office/powerpoint/2010/main" val="2366692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Box 1"/>
          <p:cNvSpPr txBox="1">
            <a:spLocks noChangeArrowheads="1"/>
          </p:cNvSpPr>
          <p:nvPr/>
        </p:nvSpPr>
        <p:spPr bwMode="auto">
          <a:xfrm>
            <a:off x="4559829" y="1500703"/>
            <a:ext cx="7122584" cy="547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marL="571500" indent="-571500" defTabSz="822325">
              <a:spcBef>
                <a:spcPct val="20000"/>
              </a:spcBef>
              <a:buChar char="•"/>
              <a:defRPr sz="2400">
                <a:solidFill>
                  <a:srgbClr val="333333"/>
                </a:solidFill>
                <a:latin typeface="Arial" panose="020B0604020202020204" pitchFamily="34" charset="0"/>
              </a:defRPr>
            </a:lvl1pPr>
            <a:lvl2pPr marL="742950" indent="-285750" defTabSz="822325">
              <a:spcBef>
                <a:spcPct val="20000"/>
              </a:spcBef>
              <a:buChar char="–"/>
              <a:defRPr sz="2400">
                <a:solidFill>
                  <a:srgbClr val="333333"/>
                </a:solidFill>
                <a:latin typeface="Arial" panose="020B0604020202020204" pitchFamily="34" charset="0"/>
              </a:defRPr>
            </a:lvl2pPr>
            <a:lvl3pPr marL="1143000" indent="-228600" defTabSz="822325">
              <a:spcBef>
                <a:spcPct val="20000"/>
              </a:spcBef>
              <a:buChar char="•"/>
              <a:defRPr sz="2400">
                <a:solidFill>
                  <a:srgbClr val="333333"/>
                </a:solidFill>
                <a:latin typeface="Arial" panose="020B0604020202020204" pitchFamily="34" charset="0"/>
              </a:defRPr>
            </a:lvl3pPr>
            <a:lvl4pPr marL="1600200" indent="-228600" defTabSz="822325">
              <a:spcBef>
                <a:spcPct val="20000"/>
              </a:spcBef>
              <a:buChar char="–"/>
              <a:defRPr sz="2400">
                <a:solidFill>
                  <a:srgbClr val="333333"/>
                </a:solidFill>
                <a:latin typeface="Arial" panose="020B0604020202020204" pitchFamily="34" charset="0"/>
              </a:defRPr>
            </a:lvl4pPr>
            <a:lvl5pPr marL="2057400" indent="-228600" defTabSz="822325">
              <a:spcBef>
                <a:spcPct val="20000"/>
              </a:spcBef>
              <a:buChar char="»"/>
              <a:defRPr sz="2400">
                <a:solidFill>
                  <a:srgbClr val="333333"/>
                </a:solidFill>
                <a:latin typeface="Arial" panose="020B0604020202020204" pitchFamily="34" charset="0"/>
              </a:defRPr>
            </a:lvl5pPr>
            <a:lvl6pPr marL="2514600" indent="-228600" defTabSz="822325"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defTabSz="822325"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defTabSz="822325"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defTabSz="822325"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lnSpc>
                <a:spcPct val="95000"/>
              </a:lnSpc>
              <a:spcBef>
                <a:spcPct val="0"/>
              </a:spcBef>
              <a:buClr>
                <a:schemeClr val="tx1"/>
              </a:buClr>
            </a:pPr>
            <a:endParaRPr lang="en-GB" altLang="es-ES_tradnl" sz="933" dirty="0">
              <a:solidFill>
                <a:schemeClr val="tx1"/>
              </a:solidFill>
              <a:ea typeface="MS PGothic" panose="020B0600070205080204" pitchFamily="34" charset="-128"/>
            </a:endParaRPr>
          </a:p>
          <a:p>
            <a:pPr eaLnBrk="1" hangingPunct="1">
              <a:lnSpc>
                <a:spcPct val="95000"/>
              </a:lnSpc>
              <a:spcBef>
                <a:spcPct val="0"/>
              </a:spcBef>
              <a:buClr>
                <a:schemeClr val="tx1"/>
              </a:buClr>
              <a:buFontTx/>
              <a:buNone/>
            </a:pPr>
            <a:r>
              <a:rPr lang="en-GB" altLang="es-ES_tradnl" sz="1867" b="1" dirty="0">
                <a:solidFill>
                  <a:schemeClr val="tx1"/>
                </a:solidFill>
                <a:ea typeface="MS PGothic" panose="020B0600070205080204" pitchFamily="34" charset="-128"/>
              </a:rPr>
              <a:t>Para </a:t>
            </a:r>
            <a:r>
              <a:rPr lang="en-GB" altLang="es-ES_tradnl" sz="1867" b="1" dirty="0" err="1">
                <a:solidFill>
                  <a:schemeClr val="tx1"/>
                </a:solidFill>
                <a:ea typeface="MS PGothic" panose="020B0600070205080204" pitchFamily="34" charset="-128"/>
              </a:rPr>
              <a:t>ayudar</a:t>
            </a:r>
            <a:r>
              <a:rPr lang="en-GB" altLang="es-ES_tradnl" sz="1867" b="1" dirty="0">
                <a:solidFill>
                  <a:schemeClr val="tx1"/>
                </a:solidFill>
                <a:ea typeface="MS PGothic" panose="020B0600070205080204" pitchFamily="34" charset="-128"/>
              </a:rPr>
              <a:t> a </a:t>
            </a:r>
            <a:r>
              <a:rPr lang="en-GB" altLang="es-ES_tradnl" sz="1867" b="1" dirty="0" err="1">
                <a:solidFill>
                  <a:schemeClr val="tx1"/>
                </a:solidFill>
                <a:ea typeface="MS PGothic" panose="020B0600070205080204" pitchFamily="34" charset="-128"/>
              </a:rPr>
              <a:t>otros</a:t>
            </a:r>
            <a:r>
              <a:rPr lang="en-GB" altLang="es-ES_tradnl" sz="1867" b="1" dirty="0">
                <a:solidFill>
                  <a:schemeClr val="tx1"/>
                </a:solidFill>
                <a:ea typeface="MS PGothic" panose="020B0600070205080204" pitchFamily="34" charset="-128"/>
              </a:rPr>
              <a:t> a </a:t>
            </a:r>
            <a:r>
              <a:rPr lang="en-GB" altLang="es-ES_tradnl" sz="1867" b="1" dirty="0" err="1">
                <a:solidFill>
                  <a:schemeClr val="tx1"/>
                </a:solidFill>
                <a:ea typeface="MS PGothic" panose="020B0600070205080204" pitchFamily="34" charset="-128"/>
              </a:rPr>
              <a:t>descubrir</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verificar</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replicar</a:t>
            </a:r>
            <a:r>
              <a:rPr lang="en-GB" altLang="es-ES_tradnl" sz="1867" b="1" dirty="0">
                <a:solidFill>
                  <a:schemeClr val="tx1"/>
                </a:solidFill>
                <a:ea typeface="MS PGothic" panose="020B0600070205080204" pitchFamily="34" charset="-128"/>
              </a:rPr>
              <a:t> y </a:t>
            </a:r>
            <a:r>
              <a:rPr lang="en-GB" altLang="es-ES_tradnl" sz="1867" b="1" dirty="0" err="1">
                <a:solidFill>
                  <a:schemeClr val="tx1"/>
                </a:solidFill>
                <a:ea typeface="MS PGothic" panose="020B0600070205080204" pitchFamily="34" charset="-128"/>
              </a:rPr>
              <a:t>reutilizar</a:t>
            </a:r>
            <a:r>
              <a:rPr lang="en-GB" altLang="es-ES_tradnl" sz="1867" b="1" dirty="0">
                <a:solidFill>
                  <a:schemeClr val="tx1"/>
                </a:solidFill>
                <a:ea typeface="MS PGothic" panose="020B0600070205080204" pitchFamily="34" charset="-128"/>
              </a:rPr>
              <a:t>… Y a </a:t>
            </a:r>
            <a:r>
              <a:rPr lang="en-GB" altLang="es-ES_tradnl" sz="1867" b="1" dirty="0" err="1">
                <a:solidFill>
                  <a:schemeClr val="tx1"/>
                </a:solidFill>
                <a:ea typeface="MS PGothic" panose="020B0600070205080204" pitchFamily="34" charset="-128"/>
              </a:rPr>
              <a:t>nosotros</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mismos</a:t>
            </a:r>
            <a:r>
              <a:rPr lang="en-GB" altLang="es-ES_tradnl" sz="1867" b="1" dirty="0">
                <a:solidFill>
                  <a:schemeClr val="tx1"/>
                </a:solidFill>
                <a:ea typeface="MS PGothic" panose="020B0600070205080204" pitchFamily="34" charset="-128"/>
              </a:rPr>
              <a:t> para </a:t>
            </a:r>
            <a:r>
              <a:rPr lang="en-GB" altLang="es-ES_tradnl" sz="1867" b="1" dirty="0" err="1">
                <a:solidFill>
                  <a:schemeClr val="tx1"/>
                </a:solidFill>
                <a:ea typeface="MS PGothic" panose="020B0600070205080204" pitchFamily="34" charset="-128"/>
              </a:rPr>
              <a:t>recordar</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redactar</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publicaciones</a:t>
            </a:r>
            <a:r>
              <a:rPr lang="en-GB" altLang="es-ES_tradnl" sz="1867" b="1" dirty="0">
                <a:solidFill>
                  <a:schemeClr val="tx1"/>
                </a:solidFill>
                <a:ea typeface="MS PGothic" panose="020B0600070205080204" pitchFamily="34" charset="-128"/>
              </a:rPr>
              <a:t> y </a:t>
            </a:r>
            <a:r>
              <a:rPr lang="en-GB" altLang="es-ES_tradnl" sz="1867" b="1" dirty="0" err="1">
                <a:solidFill>
                  <a:schemeClr val="tx1"/>
                </a:solidFill>
                <a:ea typeface="MS PGothic" panose="020B0600070205080204" pitchFamily="34" charset="-128"/>
              </a:rPr>
              <a:t>atender</a:t>
            </a:r>
            <a:r>
              <a:rPr lang="en-GB" altLang="es-ES_tradnl" sz="1867" b="1" dirty="0">
                <a:solidFill>
                  <a:schemeClr val="tx1"/>
                </a:solidFill>
                <a:ea typeface="MS PGothic" panose="020B0600070205080204" pitchFamily="34" charset="-128"/>
              </a:rPr>
              <a:t> revisions, </a:t>
            </a:r>
            <a:r>
              <a:rPr lang="en-GB" altLang="es-ES_tradnl" sz="1867" b="1" dirty="0" err="1">
                <a:solidFill>
                  <a:schemeClr val="tx1"/>
                </a:solidFill>
                <a:ea typeface="MS PGothic" panose="020B0600070205080204" pitchFamily="34" charset="-128"/>
              </a:rPr>
              <a:t>archivar</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reclamar</a:t>
            </a:r>
            <a:r>
              <a:rPr lang="en-GB" altLang="es-ES_tradnl" sz="1867" b="1" dirty="0">
                <a:solidFill>
                  <a:schemeClr val="tx1"/>
                </a:solidFill>
                <a:ea typeface="MS PGothic" panose="020B0600070205080204" pitchFamily="34" charset="-128"/>
              </a:rPr>
              <a:t> </a:t>
            </a:r>
            <a:r>
              <a:rPr lang="en-GB" altLang="es-ES_tradnl" sz="1867" b="1" dirty="0" err="1">
                <a:solidFill>
                  <a:schemeClr val="tx1"/>
                </a:solidFill>
                <a:ea typeface="MS PGothic" panose="020B0600070205080204" pitchFamily="34" charset="-128"/>
              </a:rPr>
              <a:t>autorías</a:t>
            </a:r>
            <a:r>
              <a:rPr lang="en-GB" altLang="es-ES_tradnl" sz="1867" b="1" dirty="0">
                <a:solidFill>
                  <a:schemeClr val="tx1"/>
                </a:solidFill>
                <a:ea typeface="MS PGothic" panose="020B0600070205080204" pitchFamily="34" charset="-128"/>
              </a:rPr>
              <a:t>…</a:t>
            </a:r>
          </a:p>
          <a:p>
            <a:pPr eaLnBrk="1" hangingPunct="1">
              <a:lnSpc>
                <a:spcPct val="95000"/>
              </a:lnSpc>
              <a:spcBef>
                <a:spcPct val="0"/>
              </a:spcBef>
              <a:buClr>
                <a:schemeClr val="tx1"/>
              </a:buClr>
              <a:buFontTx/>
              <a:buNone/>
            </a:pPr>
            <a:endParaRPr lang="en-GB" altLang="es-ES_tradnl" sz="1867" dirty="0">
              <a:solidFill>
                <a:schemeClr val="tx1"/>
              </a:solidFill>
              <a:ea typeface="MS PGothic" panose="020B0600070205080204" pitchFamily="34" charset="-128"/>
            </a:endParaRPr>
          </a:p>
          <a:p>
            <a:pPr eaLnBrk="1" hangingPunct="1">
              <a:lnSpc>
                <a:spcPct val="95000"/>
              </a:lnSpc>
              <a:spcBef>
                <a:spcPct val="0"/>
              </a:spcBef>
              <a:buClr>
                <a:schemeClr val="tx1"/>
              </a:buClr>
              <a:buFontTx/>
              <a:buNone/>
            </a:pPr>
            <a:r>
              <a:rPr lang="en-GB" altLang="es-ES_tradnl" sz="1867" dirty="0" err="1">
                <a:solidFill>
                  <a:schemeClr val="tx1"/>
                </a:solidFill>
                <a:ea typeface="MS PGothic" panose="020B0600070205080204" pitchFamily="34" charset="-128"/>
              </a:rPr>
              <a:t>Indicar</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quién</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qué</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dondé</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cuándo</a:t>
            </a:r>
            <a:r>
              <a:rPr lang="en-GB" altLang="es-ES_tradnl" sz="1867" dirty="0">
                <a:solidFill>
                  <a:schemeClr val="tx1"/>
                </a:solidFill>
                <a:ea typeface="MS PGothic" panose="020B0600070205080204" pitchFamily="34" charset="-128"/>
              </a:rPr>
              <a:t> y el </a:t>
            </a:r>
            <a:r>
              <a:rPr lang="en-GB" altLang="es-ES_tradnl" sz="1867" dirty="0" err="1">
                <a:solidFill>
                  <a:schemeClr val="tx1"/>
                </a:solidFill>
                <a:ea typeface="MS PGothic" panose="020B0600070205080204" pitchFamily="34" charset="-128"/>
              </a:rPr>
              <a:t>porqué</a:t>
            </a:r>
            <a:r>
              <a:rPr lang="en-GB" altLang="es-ES_tradnl" sz="1867" dirty="0">
                <a:solidFill>
                  <a:schemeClr val="tx1"/>
                </a:solidFill>
                <a:ea typeface="MS PGothic" panose="020B0600070205080204" pitchFamily="34" charset="-128"/>
              </a:rPr>
              <a:t> de los </a:t>
            </a:r>
            <a:r>
              <a:rPr lang="en-GB" altLang="es-ES_tradnl" sz="1867" dirty="0" err="1">
                <a:solidFill>
                  <a:schemeClr val="tx1"/>
                </a:solidFill>
                <a:ea typeface="MS PGothic" panose="020B0600070205080204" pitchFamily="34" charset="-128"/>
              </a:rPr>
              <a:t>datos</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recordad</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ejemplo</a:t>
            </a:r>
            <a:r>
              <a:rPr lang="en-GB" altLang="es-ES_tradnl" sz="1867" dirty="0">
                <a:solidFill>
                  <a:schemeClr val="tx1"/>
                </a:solidFill>
                <a:ea typeface="MS PGothic" panose="020B0600070205080204" pitchFamily="34" charset="-128"/>
              </a:rPr>
              <a:t> de </a:t>
            </a:r>
            <a:r>
              <a:rPr lang="en-GB" altLang="es-ES_tradnl" sz="1867" dirty="0" err="1">
                <a:solidFill>
                  <a:schemeClr val="tx1"/>
                </a:solidFill>
                <a:ea typeface="MS PGothic" panose="020B0600070205080204" pitchFamily="34" charset="-128"/>
              </a:rPr>
              <a:t>investigación</a:t>
            </a:r>
            <a:r>
              <a:rPr lang="en-GB" altLang="es-ES_tradnl" sz="1867" dirty="0">
                <a:solidFill>
                  <a:schemeClr val="tx1"/>
                </a:solidFill>
                <a:ea typeface="MS PGothic" panose="020B0600070205080204" pitchFamily="34" charset="-128"/>
              </a:rPr>
              <a:t>)</a:t>
            </a:r>
          </a:p>
          <a:p>
            <a:pPr eaLnBrk="1" hangingPunct="1">
              <a:lnSpc>
                <a:spcPct val="80000"/>
              </a:lnSpc>
              <a:spcBef>
                <a:spcPct val="0"/>
              </a:spcBef>
              <a:buFontTx/>
              <a:buNone/>
            </a:pPr>
            <a:endParaRPr lang="en-GB" altLang="es-ES_tradnl" sz="1867" dirty="0">
              <a:solidFill>
                <a:schemeClr val="tx1"/>
              </a:solidFill>
              <a:ea typeface="MS PGothic" panose="020B0600070205080204" pitchFamily="34" charset="-128"/>
            </a:endParaRPr>
          </a:p>
          <a:p>
            <a:pPr eaLnBrk="1" hangingPunct="1">
              <a:lnSpc>
                <a:spcPct val="95000"/>
              </a:lnSpc>
              <a:spcBef>
                <a:spcPct val="0"/>
              </a:spcBef>
              <a:buClr>
                <a:schemeClr val="tx1"/>
              </a:buClr>
              <a:buFontTx/>
              <a:buNone/>
            </a:pPr>
            <a:r>
              <a:rPr lang="en-GB" altLang="es-ES_tradnl" sz="1867" dirty="0" err="1">
                <a:solidFill>
                  <a:schemeClr val="tx1"/>
                </a:solidFill>
                <a:ea typeface="MS PGothic" panose="020B0600070205080204" pitchFamily="34" charset="-128"/>
              </a:rPr>
              <a:t>Ejemplos</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cuadernos</a:t>
            </a:r>
            <a:r>
              <a:rPr lang="en-GB" altLang="es-ES_tradnl" sz="1867" dirty="0">
                <a:solidFill>
                  <a:schemeClr val="tx1"/>
                </a:solidFill>
                <a:ea typeface="MS PGothic" panose="020B0600070205080204" pitchFamily="34" charset="-128"/>
              </a:rPr>
              <a:t> de </a:t>
            </a:r>
            <a:r>
              <a:rPr lang="en-GB" altLang="es-ES_tradnl" sz="1867" dirty="0" err="1">
                <a:solidFill>
                  <a:schemeClr val="tx1"/>
                </a:solidFill>
                <a:ea typeface="MS PGothic" panose="020B0600070205080204" pitchFamily="34" charset="-128"/>
              </a:rPr>
              <a:t>laboratorio</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notas</a:t>
            </a:r>
            <a:r>
              <a:rPr lang="en-GB" altLang="es-ES_tradnl" sz="1867" dirty="0">
                <a:solidFill>
                  <a:schemeClr val="tx1"/>
                </a:solidFill>
                <a:ea typeface="MS PGothic" panose="020B0600070205080204" pitchFamily="34" charset="-128"/>
              </a:rPr>
              <a:t> de campo, </a:t>
            </a:r>
            <a:r>
              <a:rPr lang="en-GB" altLang="es-ES_tradnl" sz="1867" dirty="0" err="1">
                <a:solidFill>
                  <a:schemeClr val="tx1"/>
                </a:solidFill>
                <a:ea typeface="MS PGothic" panose="020B0600070205080204" pitchFamily="34" charset="-128"/>
              </a:rPr>
              <a:t>metodologías</a:t>
            </a:r>
            <a:r>
              <a:rPr lang="en-GB" altLang="es-ES_tradnl" sz="1867" dirty="0">
                <a:solidFill>
                  <a:schemeClr val="tx1"/>
                </a:solidFill>
                <a:ea typeface="MS PGothic" panose="020B0600070205080204" pitchFamily="34" charset="-128"/>
              </a:rPr>
              <a:t> </a:t>
            </a:r>
            <a:r>
              <a:rPr lang="en-GB" altLang="es-ES_tradnl" sz="1867" dirty="0" err="1">
                <a:solidFill>
                  <a:schemeClr val="tx1"/>
                </a:solidFill>
                <a:ea typeface="MS PGothic" panose="020B0600070205080204" pitchFamily="34" charset="-128"/>
              </a:rPr>
              <a:t>cualitativas</a:t>
            </a:r>
            <a:endParaRPr lang="en-GB" altLang="es-ES_tradnl" sz="1867" dirty="0">
              <a:solidFill>
                <a:schemeClr val="tx1"/>
              </a:solidFill>
              <a:ea typeface="MS PGothic" panose="020B0600070205080204" pitchFamily="34" charset="-128"/>
            </a:endParaRPr>
          </a:p>
          <a:p>
            <a:pPr eaLnBrk="1" hangingPunct="1">
              <a:lnSpc>
                <a:spcPct val="95000"/>
              </a:lnSpc>
              <a:spcBef>
                <a:spcPct val="0"/>
              </a:spcBef>
              <a:buClr>
                <a:schemeClr val="tx1"/>
              </a:buClr>
              <a:buFontTx/>
              <a:buNone/>
            </a:pPr>
            <a:endParaRPr lang="en-GB" altLang="es-ES_tradnl" sz="1867" dirty="0">
              <a:solidFill>
                <a:schemeClr val="tx1"/>
              </a:solidFill>
              <a:ea typeface="MS PGothic" panose="020B0600070205080204" pitchFamily="34" charset="-128"/>
            </a:endParaRPr>
          </a:p>
          <a:p>
            <a:pPr lvl="1" eaLnBrk="1" hangingPunct="1">
              <a:spcBef>
                <a:spcPct val="0"/>
              </a:spcBef>
              <a:buFontTx/>
              <a:buChar char="•"/>
            </a:pPr>
            <a:r>
              <a:rPr lang="en-GB" altLang="es-ES_tradnl" sz="1867" dirty="0" err="1">
                <a:solidFill>
                  <a:srgbClr val="FF6600"/>
                </a:solidFill>
                <a:ea typeface="MS PGothic" panose="020B0600070205080204" pitchFamily="34" charset="-128"/>
                <a:cs typeface="Arial" panose="020B0604020202020204" pitchFamily="34" charset="0"/>
              </a:rPr>
              <a:t>Nivel</a:t>
            </a:r>
            <a:r>
              <a:rPr lang="en-GB" altLang="es-ES_tradnl" sz="1867" dirty="0">
                <a:solidFill>
                  <a:srgbClr val="FF6600"/>
                </a:solidFill>
                <a:ea typeface="MS PGothic" panose="020B0600070205080204" pitchFamily="34" charset="-128"/>
                <a:cs typeface="Arial" panose="020B0604020202020204" pitchFamily="34" charset="0"/>
              </a:rPr>
              <a:t> de </a:t>
            </a:r>
            <a:r>
              <a:rPr lang="en-GB" altLang="es-ES_tradnl" sz="1867" dirty="0" err="1">
                <a:solidFill>
                  <a:srgbClr val="FF6600"/>
                </a:solidFill>
                <a:ea typeface="MS PGothic" panose="020B0600070205080204" pitchFamily="34" charset="-128"/>
                <a:cs typeface="Arial" panose="020B0604020202020204" pitchFamily="34" charset="0"/>
              </a:rPr>
              <a:t>Proyecto</a:t>
            </a:r>
            <a:r>
              <a:rPr lang="en-GB" altLang="es-ES_tradnl" sz="1867" dirty="0">
                <a:solidFill>
                  <a:srgbClr val="FF6600"/>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documentar</a:t>
            </a:r>
            <a:r>
              <a:rPr lang="en-GB" altLang="es-ES_tradnl" sz="1867" dirty="0">
                <a:solidFill>
                  <a:schemeClr val="tx1"/>
                </a:solidFill>
                <a:ea typeface="MS PGothic" panose="020B0600070205080204" pitchFamily="34" charset="-128"/>
                <a:cs typeface="Arial" panose="020B0604020202020204" pitchFamily="34" charset="0"/>
              </a:rPr>
              <a:t> la base del </a:t>
            </a:r>
            <a:r>
              <a:rPr lang="en-GB" altLang="es-ES_tradnl" sz="1867" dirty="0" err="1">
                <a:solidFill>
                  <a:schemeClr val="tx1"/>
                </a:solidFill>
                <a:ea typeface="MS PGothic" panose="020B0600070205080204" pitchFamily="34" charset="-128"/>
                <a:cs typeface="Arial" panose="020B0604020202020204" pitchFamily="34" charset="0"/>
              </a:rPr>
              <a:t>estudio</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métodos</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instrumentos</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hipótesis</a:t>
            </a:r>
            <a:r>
              <a:rPr lang="en-GB" altLang="es-ES_tradnl" sz="1867" dirty="0">
                <a:solidFill>
                  <a:schemeClr val="tx1"/>
                </a:solidFill>
                <a:ea typeface="MS PGothic" panose="020B0600070205080204" pitchFamily="34" charset="-128"/>
                <a:cs typeface="Arial" panose="020B0604020202020204" pitchFamily="34" charset="0"/>
              </a:rPr>
              <a:t> de </a:t>
            </a:r>
            <a:r>
              <a:rPr lang="en-GB" altLang="es-ES_tradnl" sz="1867" dirty="0" err="1">
                <a:solidFill>
                  <a:schemeClr val="tx1"/>
                </a:solidFill>
                <a:ea typeface="MS PGothic" panose="020B0600070205080204" pitchFamily="34" charset="-128"/>
                <a:cs typeface="Arial" panose="020B0604020202020204" pitchFamily="34" charset="0"/>
              </a:rPr>
              <a:t>trabajo</a:t>
            </a:r>
            <a:endParaRPr lang="en-GB" altLang="es-ES_tradnl" sz="1867" dirty="0">
              <a:solidFill>
                <a:schemeClr val="tx1"/>
              </a:solidFill>
              <a:ea typeface="MS PGothic" panose="020B0600070205080204" pitchFamily="34" charset="-128"/>
              <a:cs typeface="Arial" panose="020B0604020202020204" pitchFamily="34" charset="0"/>
            </a:endParaRPr>
          </a:p>
          <a:p>
            <a:pPr lvl="1" eaLnBrk="1" hangingPunct="1">
              <a:spcBef>
                <a:spcPct val="0"/>
              </a:spcBef>
              <a:buFontTx/>
              <a:buChar char="•"/>
            </a:pPr>
            <a:r>
              <a:rPr lang="en-GB" altLang="es-ES_tradnl" sz="1867" dirty="0" err="1">
                <a:solidFill>
                  <a:srgbClr val="FF6600"/>
                </a:solidFill>
                <a:ea typeface="MS PGothic" panose="020B0600070205080204" pitchFamily="34" charset="-128"/>
                <a:cs typeface="Arial" panose="020B0604020202020204" pitchFamily="34" charset="0"/>
              </a:rPr>
              <a:t>Nivel</a:t>
            </a:r>
            <a:r>
              <a:rPr lang="en-GB" altLang="es-ES_tradnl" sz="1867" dirty="0">
                <a:solidFill>
                  <a:srgbClr val="FF6600"/>
                </a:solidFill>
                <a:ea typeface="MS PGothic" panose="020B0600070205080204" pitchFamily="34" charset="-128"/>
                <a:cs typeface="Arial" panose="020B0604020202020204" pitchFamily="34" charset="0"/>
              </a:rPr>
              <a:t> de </a:t>
            </a:r>
            <a:r>
              <a:rPr lang="en-GB" altLang="es-ES_tradnl" sz="1867" dirty="0" err="1">
                <a:solidFill>
                  <a:srgbClr val="FF6600"/>
                </a:solidFill>
                <a:ea typeface="MS PGothic" panose="020B0600070205080204" pitchFamily="34" charset="-128"/>
                <a:cs typeface="Arial" panose="020B0604020202020204" pitchFamily="34" charset="0"/>
              </a:rPr>
              <a:t>archivo</a:t>
            </a:r>
            <a:r>
              <a:rPr lang="en-GB" altLang="es-ES_tradnl" sz="1867" dirty="0">
                <a:solidFill>
                  <a:srgbClr val="FF6600"/>
                </a:solidFill>
                <a:ea typeface="MS PGothic" panose="020B0600070205080204" pitchFamily="34" charset="-128"/>
                <a:cs typeface="Arial" panose="020B0604020202020204" pitchFamily="34" charset="0"/>
              </a:rPr>
              <a:t> o dataset</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formatos</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relaciones</a:t>
            </a:r>
            <a:r>
              <a:rPr lang="en-GB" altLang="es-ES_tradnl" sz="1867" dirty="0">
                <a:solidFill>
                  <a:schemeClr val="tx1"/>
                </a:solidFill>
                <a:ea typeface="MS PGothic" panose="020B0600070205080204" pitchFamily="34" charset="-128"/>
                <a:cs typeface="Arial" panose="020B0604020202020204" pitchFamily="34" charset="0"/>
              </a:rPr>
              <a:t> entre </a:t>
            </a:r>
            <a:r>
              <a:rPr lang="en-GB" altLang="es-ES_tradnl" sz="1867" dirty="0" err="1">
                <a:solidFill>
                  <a:schemeClr val="tx1"/>
                </a:solidFill>
                <a:ea typeface="MS PGothic" panose="020B0600070205080204" pitchFamily="34" charset="-128"/>
                <a:cs typeface="Arial" panose="020B0604020202020204" pitchFamily="34" charset="0"/>
              </a:rPr>
              <a:t>archivos</a:t>
            </a:r>
            <a:endParaRPr lang="en-GB" altLang="es-ES_tradnl" sz="1867" dirty="0">
              <a:solidFill>
                <a:schemeClr val="tx1"/>
              </a:solidFill>
              <a:ea typeface="MS PGothic" panose="020B0600070205080204" pitchFamily="34" charset="-128"/>
              <a:cs typeface="Arial" panose="020B0604020202020204" pitchFamily="34" charset="0"/>
            </a:endParaRPr>
          </a:p>
          <a:p>
            <a:pPr lvl="1" eaLnBrk="1" hangingPunct="1">
              <a:spcBef>
                <a:spcPct val="0"/>
              </a:spcBef>
              <a:buFontTx/>
              <a:buChar char="•"/>
            </a:pPr>
            <a:r>
              <a:rPr lang="en-GB" altLang="es-ES_tradnl" sz="1867" dirty="0" err="1">
                <a:solidFill>
                  <a:srgbClr val="FF6600"/>
                </a:solidFill>
                <a:ea typeface="MS PGothic" panose="020B0600070205080204" pitchFamily="34" charset="-128"/>
                <a:cs typeface="Arial" panose="020B0604020202020204" pitchFamily="34" charset="0"/>
              </a:rPr>
              <a:t>Nivel</a:t>
            </a:r>
            <a:r>
              <a:rPr lang="en-GB" altLang="es-ES_tradnl" sz="1867" dirty="0">
                <a:solidFill>
                  <a:srgbClr val="FF6600"/>
                </a:solidFill>
                <a:ea typeface="MS PGothic" panose="020B0600070205080204" pitchFamily="34" charset="-128"/>
                <a:cs typeface="Arial" panose="020B0604020202020204" pitchFamily="34" charset="0"/>
              </a:rPr>
              <a:t> de variable o item: </a:t>
            </a:r>
            <a:r>
              <a:rPr lang="en-GB" altLang="es-ES_tradnl" sz="1867" dirty="0" err="1">
                <a:solidFill>
                  <a:schemeClr val="tx1"/>
                </a:solidFill>
                <a:ea typeface="MS PGothic" panose="020B0600070205080204" pitchFamily="34" charset="-128"/>
                <a:cs typeface="Arial" panose="020B0604020202020204" pitchFamily="34" charset="0"/>
              </a:rPr>
              <a:t>como</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fue</a:t>
            </a:r>
            <a:r>
              <a:rPr lang="en-GB" altLang="es-ES_tradnl" sz="1867" dirty="0">
                <a:solidFill>
                  <a:schemeClr val="tx1"/>
                </a:solidFill>
                <a:ea typeface="MS PGothic" panose="020B0600070205080204" pitchFamily="34" charset="-128"/>
                <a:cs typeface="Arial" panose="020B0604020202020204" pitchFamily="34" charset="0"/>
              </a:rPr>
              <a:t> </a:t>
            </a:r>
            <a:r>
              <a:rPr lang="en-GB" altLang="es-ES_tradnl" sz="1867" dirty="0" err="1">
                <a:solidFill>
                  <a:schemeClr val="tx1"/>
                </a:solidFill>
                <a:ea typeface="MS PGothic" panose="020B0600070205080204" pitchFamily="34" charset="-128"/>
                <a:cs typeface="Arial" panose="020B0604020202020204" pitchFamily="34" charset="0"/>
              </a:rPr>
              <a:t>generada</a:t>
            </a:r>
            <a:r>
              <a:rPr lang="en-GB" altLang="es-ES_tradnl" sz="1867" dirty="0">
                <a:solidFill>
                  <a:schemeClr val="tx1"/>
                </a:solidFill>
                <a:ea typeface="MS PGothic" panose="020B0600070205080204" pitchFamily="34" charset="-128"/>
                <a:cs typeface="Arial" panose="020B0604020202020204" pitchFamily="34" charset="0"/>
              </a:rPr>
              <a:t> la variable y </a:t>
            </a:r>
            <a:r>
              <a:rPr lang="en-GB" altLang="es-ES_tradnl" sz="1867" dirty="0" err="1">
                <a:solidFill>
                  <a:schemeClr val="tx1"/>
                </a:solidFill>
                <a:ea typeface="MS PGothic" panose="020B0600070205080204" pitchFamily="34" charset="-128"/>
                <a:cs typeface="Arial" panose="020B0604020202020204" pitchFamily="34" charset="0"/>
              </a:rPr>
              <a:t>descripción</a:t>
            </a:r>
            <a:r>
              <a:rPr lang="en-GB" altLang="es-ES_tradnl" sz="1867" dirty="0">
                <a:solidFill>
                  <a:schemeClr val="tx1"/>
                </a:solidFill>
                <a:ea typeface="MS PGothic" panose="020B0600070205080204" pitchFamily="34" charset="-128"/>
                <a:cs typeface="Arial" panose="020B0604020202020204" pitchFamily="34" charset="0"/>
              </a:rPr>
              <a:t> de los </a:t>
            </a:r>
            <a:r>
              <a:rPr lang="en-GB" altLang="es-ES_tradnl" sz="1867" dirty="0" err="1">
                <a:solidFill>
                  <a:schemeClr val="tx1"/>
                </a:solidFill>
                <a:ea typeface="MS PGothic" panose="020B0600070205080204" pitchFamily="34" charset="-128"/>
                <a:cs typeface="Arial" panose="020B0604020202020204" pitchFamily="34" charset="0"/>
              </a:rPr>
              <a:t>campos</a:t>
            </a:r>
            <a:endParaRPr lang="en-GB" altLang="es-ES_tradnl" sz="1867" dirty="0">
              <a:solidFill>
                <a:schemeClr val="tx1"/>
              </a:solidFill>
              <a:ea typeface="MS PGothic" panose="020B0600070205080204" pitchFamily="34" charset="-128"/>
              <a:cs typeface="Arial" panose="020B0604020202020204" pitchFamily="34" charset="0"/>
            </a:endParaRPr>
          </a:p>
          <a:p>
            <a:pPr lvl="1" eaLnBrk="1" hangingPunct="1">
              <a:spcBef>
                <a:spcPct val="0"/>
              </a:spcBef>
              <a:buFontTx/>
              <a:buChar char="•"/>
            </a:pPr>
            <a:endParaRPr lang="en-GB" altLang="es-ES_tradnl" sz="1867" dirty="0">
              <a:solidFill>
                <a:schemeClr val="tx1"/>
              </a:solidFill>
              <a:ea typeface="MS PGothic" panose="020B0600070205080204" pitchFamily="34" charset="-128"/>
              <a:cs typeface="Arial" panose="020B0604020202020204" pitchFamily="34" charset="0"/>
            </a:endParaRPr>
          </a:p>
          <a:p>
            <a:pPr eaLnBrk="1" hangingPunct="1">
              <a:spcBef>
                <a:spcPct val="0"/>
              </a:spcBef>
              <a:buFontTx/>
              <a:buNone/>
            </a:pPr>
            <a:endParaRPr lang="en-GB" altLang="es-ES_tradnl" sz="1867" dirty="0">
              <a:solidFill>
                <a:schemeClr val="tx1"/>
              </a:solidFill>
              <a:ea typeface="MS PGothic" panose="020B0600070205080204" pitchFamily="34" charset="-128"/>
            </a:endParaRPr>
          </a:p>
        </p:txBody>
      </p:sp>
      <p:pic>
        <p:nvPicPr>
          <p:cNvPr id="19456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34" y="1488018"/>
            <a:ext cx="3012017" cy="39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3266580" y="933452"/>
            <a:ext cx="4778872" cy="461665"/>
          </a:xfrm>
          <a:prstGeom prst="rect">
            <a:avLst/>
          </a:prstGeom>
        </p:spPr>
        <p:txBody>
          <a:bodyPr wrap="none">
            <a:spAutoFit/>
          </a:bodyPr>
          <a:lstStyle>
            <a:lvl1pPr algn="r" rtl="0" eaLnBrk="0" fontAlgn="base" hangingPunct="0">
              <a:spcBef>
                <a:spcPct val="0"/>
              </a:spcBef>
              <a:spcAft>
                <a:spcPct val="0"/>
              </a:spcAft>
              <a:defRPr sz="2800" b="1">
                <a:solidFill>
                  <a:srgbClr val="1E4649"/>
                </a:solidFill>
                <a:latin typeface="+mj-lt"/>
                <a:ea typeface="+mj-ea"/>
                <a:cs typeface="+mj-cs"/>
              </a:defRPr>
            </a:lvl1pPr>
            <a:lvl2pPr algn="r" rtl="0" eaLnBrk="0" fontAlgn="base" hangingPunct="0">
              <a:spcBef>
                <a:spcPct val="0"/>
              </a:spcBef>
              <a:spcAft>
                <a:spcPct val="0"/>
              </a:spcAft>
              <a:defRPr sz="2800" b="1">
                <a:solidFill>
                  <a:srgbClr val="1E4649"/>
                </a:solidFill>
                <a:latin typeface="Arial" charset="0"/>
              </a:defRPr>
            </a:lvl2pPr>
            <a:lvl3pPr algn="r" rtl="0" eaLnBrk="0" fontAlgn="base" hangingPunct="0">
              <a:spcBef>
                <a:spcPct val="0"/>
              </a:spcBef>
              <a:spcAft>
                <a:spcPct val="0"/>
              </a:spcAft>
              <a:defRPr sz="2800" b="1">
                <a:solidFill>
                  <a:srgbClr val="1E4649"/>
                </a:solidFill>
                <a:latin typeface="Arial" charset="0"/>
              </a:defRPr>
            </a:lvl3pPr>
            <a:lvl4pPr algn="r" rtl="0" eaLnBrk="0" fontAlgn="base" hangingPunct="0">
              <a:spcBef>
                <a:spcPct val="0"/>
              </a:spcBef>
              <a:spcAft>
                <a:spcPct val="0"/>
              </a:spcAft>
              <a:defRPr sz="2800" b="1">
                <a:solidFill>
                  <a:srgbClr val="1E4649"/>
                </a:solidFill>
                <a:latin typeface="Arial" charset="0"/>
              </a:defRPr>
            </a:lvl4pPr>
            <a:lvl5pPr algn="r" rtl="0" eaLnBrk="0" fontAlgn="base" hangingPunct="0">
              <a:spcBef>
                <a:spcPct val="0"/>
              </a:spcBef>
              <a:spcAft>
                <a:spcPct val="0"/>
              </a:spcAft>
              <a:defRPr sz="2800" b="1">
                <a:solidFill>
                  <a:srgbClr val="1E4649"/>
                </a:solidFill>
                <a:latin typeface="Arial" charset="0"/>
              </a:defRPr>
            </a:lvl5pPr>
            <a:lvl6pPr marL="457200" algn="r" rtl="0" fontAlgn="base">
              <a:spcBef>
                <a:spcPct val="0"/>
              </a:spcBef>
              <a:spcAft>
                <a:spcPct val="0"/>
              </a:spcAft>
              <a:defRPr sz="2800" b="1">
                <a:solidFill>
                  <a:srgbClr val="A40052"/>
                </a:solidFill>
                <a:latin typeface="Arial" charset="0"/>
              </a:defRPr>
            </a:lvl6pPr>
            <a:lvl7pPr marL="914400" algn="r" rtl="0" fontAlgn="base">
              <a:spcBef>
                <a:spcPct val="0"/>
              </a:spcBef>
              <a:spcAft>
                <a:spcPct val="0"/>
              </a:spcAft>
              <a:defRPr sz="2800" b="1">
                <a:solidFill>
                  <a:srgbClr val="A40052"/>
                </a:solidFill>
                <a:latin typeface="Arial" charset="0"/>
              </a:defRPr>
            </a:lvl7pPr>
            <a:lvl8pPr marL="1371600" algn="r" rtl="0" fontAlgn="base">
              <a:spcBef>
                <a:spcPct val="0"/>
              </a:spcBef>
              <a:spcAft>
                <a:spcPct val="0"/>
              </a:spcAft>
              <a:defRPr sz="2800" b="1">
                <a:solidFill>
                  <a:srgbClr val="A40052"/>
                </a:solidFill>
                <a:latin typeface="Arial" charset="0"/>
              </a:defRPr>
            </a:lvl8pPr>
            <a:lvl9pPr marL="1828800" algn="r" rtl="0" fontAlgn="base">
              <a:spcBef>
                <a:spcPct val="0"/>
              </a:spcBef>
              <a:spcAft>
                <a:spcPct val="0"/>
              </a:spcAft>
              <a:defRPr sz="2800" b="1">
                <a:solidFill>
                  <a:srgbClr val="A40052"/>
                </a:solidFill>
                <a:latin typeface="Arial" charset="0"/>
              </a:defRPr>
            </a:lvl9pPr>
          </a:lstStyle>
          <a:p>
            <a:pPr eaLnBrk="1" hangingPunct="1">
              <a:defRPr/>
            </a:pPr>
            <a:r>
              <a:rPr lang="es-ES" sz="2400" kern="0" dirty="0">
                <a:cs typeface="Arial" panose="020B0604020202020204" pitchFamily="34" charset="0"/>
              </a:rPr>
              <a:t>Documentar datos (</a:t>
            </a:r>
            <a:r>
              <a:rPr lang="es-ES" sz="1400" kern="0" dirty="0" err="1">
                <a:cs typeface="Arial" panose="020B0604020202020204" pitchFamily="34" charset="0"/>
              </a:rPr>
              <a:t>S.Macdonald</a:t>
            </a:r>
            <a:r>
              <a:rPr lang="es-ES" sz="1400" kern="0" dirty="0">
                <a:cs typeface="Arial" panose="020B0604020202020204" pitchFamily="34" charset="0"/>
              </a:rPr>
              <a:t> EDINA MANTRA</a:t>
            </a:r>
            <a:r>
              <a:rPr lang="es-ES" sz="2400" kern="0" dirty="0">
                <a:cs typeface="Arial" panose="020B0604020202020204" pitchFamily="34" charset="0"/>
              </a:rPr>
              <a:t>)</a:t>
            </a:r>
          </a:p>
        </p:txBody>
      </p:sp>
    </p:spTree>
    <p:extLst>
      <p:ext uri="{BB962C8B-B14F-4D97-AF65-F5344CB8AC3E}">
        <p14:creationId xmlns:p14="http://schemas.microsoft.com/office/powerpoint/2010/main" val="363517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Content Placeholder 2"/>
          <p:cNvSpPr>
            <a:spLocks noGrp="1"/>
          </p:cNvSpPr>
          <p:nvPr>
            <p:ph idx="4294967295"/>
          </p:nvPr>
        </p:nvSpPr>
        <p:spPr>
          <a:xfrm>
            <a:off x="4656667" y="1439334"/>
            <a:ext cx="7287684" cy="4756151"/>
          </a:xfrm>
        </p:spPr>
        <p:txBody>
          <a:bodyPr vert="horz" lIns="91439" tIns="45719" rIns="91439" bIns="45719" rtlCol="0">
            <a:normAutofit/>
          </a:bodyPr>
          <a:lstStyle/>
          <a:p>
            <a:pPr marL="0" indent="0">
              <a:lnSpc>
                <a:spcPct val="85000"/>
              </a:lnSpc>
              <a:spcBef>
                <a:spcPct val="0"/>
              </a:spcBef>
              <a:buClr>
                <a:srgbClr val="000000"/>
              </a:buClr>
              <a:buNone/>
              <a:defRPr/>
            </a:pPr>
            <a:endParaRPr lang="en-GB" sz="800">
              <a:solidFill>
                <a:srgbClr val="000000"/>
              </a:solidFill>
            </a:endParaRPr>
          </a:p>
          <a:p>
            <a:pPr marL="0" indent="0">
              <a:spcBef>
                <a:spcPct val="0"/>
              </a:spcBef>
              <a:buClr>
                <a:srgbClr val="000000"/>
              </a:buClr>
              <a:buNone/>
              <a:defRPr/>
            </a:pPr>
            <a:endParaRPr lang="en-GB" sz="2000">
              <a:solidFill>
                <a:srgbClr val="000000"/>
              </a:solidFill>
            </a:endParaRPr>
          </a:p>
          <a:p>
            <a:pPr marL="0" indent="0">
              <a:spcBef>
                <a:spcPct val="0"/>
              </a:spcBef>
              <a:buClr>
                <a:srgbClr val="000000"/>
              </a:buClr>
              <a:buNone/>
              <a:defRPr/>
            </a:pPr>
            <a:r>
              <a:rPr lang="en-GB" sz="2000">
                <a:solidFill>
                  <a:srgbClr val="000000"/>
                </a:solidFill>
              </a:rPr>
              <a:t>A diferencia de la documentación, los metadatos serán procesados por máquinas. Son especialmente necesarios para el intercambio y exposición</a:t>
            </a:r>
          </a:p>
          <a:p>
            <a:pPr marL="0" indent="0">
              <a:spcBef>
                <a:spcPct val="0"/>
              </a:spcBef>
              <a:buClr>
                <a:srgbClr val="000000"/>
              </a:buClr>
              <a:buNone/>
              <a:defRPr/>
            </a:pPr>
            <a:endParaRPr lang="en-GB" sz="2267">
              <a:solidFill>
                <a:srgbClr val="000000"/>
              </a:solidFill>
            </a:endParaRPr>
          </a:p>
          <a:p>
            <a:pPr marL="0" indent="0">
              <a:spcBef>
                <a:spcPct val="0"/>
              </a:spcBef>
              <a:buClr>
                <a:srgbClr val="000000"/>
              </a:buClr>
              <a:buNone/>
              <a:defRPr/>
            </a:pPr>
            <a:r>
              <a:rPr lang="en-GB" sz="2267">
                <a:solidFill>
                  <a:srgbClr val="000000"/>
                </a:solidFill>
              </a:rPr>
              <a:t>RDA mantiene un directorio por disciplinas</a:t>
            </a:r>
          </a:p>
          <a:p>
            <a:pPr marL="0" lvl="1" indent="0">
              <a:spcBef>
                <a:spcPct val="0"/>
              </a:spcBef>
              <a:buClr>
                <a:srgbClr val="000000"/>
              </a:buClr>
              <a:buNone/>
              <a:defRPr/>
            </a:pPr>
            <a:r>
              <a:rPr lang="es-ES" altLang="es-ES" sz="1600">
                <a:hlinkClick r:id="rId3"/>
              </a:rPr>
              <a:t>http://rd-alliance.github.io/metadata-directory/</a:t>
            </a:r>
            <a:r>
              <a:rPr lang="es-ES" altLang="es-ES" sz="1600"/>
              <a:t> </a:t>
            </a:r>
          </a:p>
          <a:p>
            <a:pPr marL="0" indent="0">
              <a:spcBef>
                <a:spcPct val="0"/>
              </a:spcBef>
              <a:buClr>
                <a:srgbClr val="000000"/>
              </a:buClr>
              <a:buNone/>
              <a:defRPr/>
            </a:pPr>
            <a:endParaRPr lang="en-GB" sz="2267">
              <a:solidFill>
                <a:srgbClr val="000000"/>
              </a:solidFill>
            </a:endParaRPr>
          </a:p>
          <a:p>
            <a:pPr marL="0" indent="0">
              <a:spcBef>
                <a:spcPct val="0"/>
              </a:spcBef>
              <a:buClr>
                <a:srgbClr val="000000"/>
              </a:buClr>
              <a:buNone/>
              <a:defRPr/>
            </a:pPr>
            <a:r>
              <a:rPr lang="en-GB" sz="2267">
                <a:solidFill>
                  <a:srgbClr val="000000"/>
                </a:solidFill>
              </a:rPr>
              <a:t>Tipos </a:t>
            </a:r>
            <a:r>
              <a:rPr lang="en-GB" sz="2267" i="1">
                <a:solidFill>
                  <a:srgbClr val="000000"/>
                </a:solidFill>
                <a:cs typeface="Arial" panose="020B0604020202020204" pitchFamily="34" charset="0"/>
              </a:rPr>
              <a:t>DC</a:t>
            </a:r>
            <a:r>
              <a:rPr lang="en-GB" sz="2267">
                <a:solidFill>
                  <a:srgbClr val="000000"/>
                </a:solidFill>
              </a:rPr>
              <a:t>:</a:t>
            </a:r>
          </a:p>
          <a:p>
            <a:pPr marL="0" indent="0">
              <a:spcBef>
                <a:spcPct val="0"/>
              </a:spcBef>
              <a:buClr>
                <a:srgbClr val="000000"/>
              </a:buClr>
              <a:buNone/>
              <a:defRPr/>
            </a:pPr>
            <a:endParaRPr lang="en-GB" sz="1067">
              <a:solidFill>
                <a:srgbClr val="000000"/>
              </a:solidFill>
            </a:endParaRPr>
          </a:p>
          <a:p>
            <a:pPr marL="0" indent="0">
              <a:lnSpc>
                <a:spcPct val="85000"/>
              </a:lnSpc>
              <a:spcBef>
                <a:spcPct val="0"/>
              </a:spcBef>
              <a:buClr>
                <a:srgbClr val="000000"/>
              </a:buClr>
              <a:buNone/>
              <a:defRPr/>
            </a:pPr>
            <a:endParaRPr lang="en-GB" sz="1333">
              <a:solidFill>
                <a:srgbClr val="000000"/>
              </a:solidFill>
            </a:endParaRPr>
          </a:p>
          <a:p>
            <a:pPr marL="0" lvl="1" indent="0">
              <a:lnSpc>
                <a:spcPct val="85000"/>
              </a:lnSpc>
              <a:spcBef>
                <a:spcPct val="0"/>
              </a:spcBef>
              <a:buClr>
                <a:srgbClr val="000000"/>
              </a:buClr>
              <a:defRPr/>
            </a:pPr>
            <a:r>
              <a:rPr lang="en-GB" sz="2000" i="1">
                <a:solidFill>
                  <a:srgbClr val="FF6600"/>
                </a:solidFill>
                <a:cs typeface="Arial" panose="020B0604020202020204" pitchFamily="34" charset="0"/>
              </a:rPr>
              <a:t>Descriptivos:</a:t>
            </a:r>
            <a:r>
              <a:rPr lang="en-GB" sz="2000" i="1">
                <a:solidFill>
                  <a:srgbClr val="000000"/>
                </a:solidFill>
                <a:cs typeface="Arial" panose="020B0604020202020204" pitchFamily="34" charset="0"/>
              </a:rPr>
              <a:t> </a:t>
            </a:r>
            <a:r>
              <a:rPr lang="en-GB" sz="2000">
                <a:solidFill>
                  <a:srgbClr val="000000"/>
                </a:solidFill>
                <a:cs typeface="Arial" panose="020B0604020202020204" pitchFamily="34" charset="0"/>
              </a:rPr>
              <a:t>title, author, abstract</a:t>
            </a:r>
          </a:p>
          <a:p>
            <a:pPr marL="0" lvl="1" indent="0">
              <a:lnSpc>
                <a:spcPct val="85000"/>
              </a:lnSpc>
              <a:spcBef>
                <a:spcPct val="0"/>
              </a:spcBef>
              <a:buClr>
                <a:srgbClr val="000000"/>
              </a:buClr>
              <a:defRPr/>
            </a:pPr>
            <a:endParaRPr lang="en-GB" sz="2000" i="1">
              <a:solidFill>
                <a:srgbClr val="000000"/>
              </a:solidFill>
              <a:cs typeface="Arial" panose="020B0604020202020204" pitchFamily="34" charset="0"/>
            </a:endParaRPr>
          </a:p>
          <a:p>
            <a:pPr marL="0" lvl="1" indent="0">
              <a:lnSpc>
                <a:spcPct val="85000"/>
              </a:lnSpc>
              <a:spcBef>
                <a:spcPct val="0"/>
              </a:spcBef>
              <a:buClr>
                <a:srgbClr val="000000"/>
              </a:buClr>
              <a:defRPr/>
            </a:pPr>
            <a:r>
              <a:rPr lang="en-GB" sz="2000" i="1">
                <a:solidFill>
                  <a:srgbClr val="FF6600"/>
                </a:solidFill>
                <a:cs typeface="Arial" panose="020B0604020202020204" pitchFamily="34" charset="0"/>
              </a:rPr>
              <a:t>Administrativos</a:t>
            </a:r>
            <a:r>
              <a:rPr lang="en-GB" sz="2000" i="1">
                <a:solidFill>
                  <a:srgbClr val="000000"/>
                </a:solidFill>
                <a:cs typeface="Arial" panose="020B0604020202020204" pitchFamily="34" charset="0"/>
              </a:rPr>
              <a:t>: </a:t>
            </a:r>
            <a:r>
              <a:rPr lang="en-GB" sz="2000">
                <a:solidFill>
                  <a:srgbClr val="000000"/>
                </a:solidFill>
                <a:cs typeface="Arial" panose="020B0604020202020204" pitchFamily="34" charset="0"/>
              </a:rPr>
              <a:t>de preservación, derechos, formatos</a:t>
            </a:r>
          </a:p>
          <a:p>
            <a:pPr marL="0" lvl="1" indent="0">
              <a:lnSpc>
                <a:spcPct val="85000"/>
              </a:lnSpc>
              <a:spcBef>
                <a:spcPct val="0"/>
              </a:spcBef>
              <a:buClr>
                <a:srgbClr val="000000"/>
              </a:buClr>
              <a:defRPr/>
            </a:pPr>
            <a:endParaRPr lang="en-GB" sz="2000">
              <a:solidFill>
                <a:srgbClr val="000000"/>
              </a:solidFill>
              <a:cs typeface="Arial" panose="020B0604020202020204" pitchFamily="34" charset="0"/>
            </a:endParaRPr>
          </a:p>
          <a:p>
            <a:pPr marL="0" lvl="1" indent="0">
              <a:lnSpc>
                <a:spcPct val="85000"/>
              </a:lnSpc>
              <a:spcBef>
                <a:spcPct val="0"/>
              </a:spcBef>
              <a:buClr>
                <a:srgbClr val="000000"/>
              </a:buClr>
              <a:defRPr/>
            </a:pPr>
            <a:r>
              <a:rPr lang="en-GB" sz="2000" i="1">
                <a:solidFill>
                  <a:srgbClr val="FF6600"/>
                </a:solidFill>
                <a:cs typeface="Arial" panose="020B0604020202020204" pitchFamily="34" charset="0"/>
              </a:rPr>
              <a:t>Estructurales</a:t>
            </a:r>
            <a:r>
              <a:rPr lang="en-GB" sz="2000">
                <a:solidFill>
                  <a:srgbClr val="000000"/>
                </a:solidFill>
                <a:cs typeface="Arial" panose="020B0604020202020204" pitchFamily="34" charset="0"/>
              </a:rPr>
              <a:t> – Describe las relaciones entre ellos o entre tablas en las bases de datos</a:t>
            </a:r>
          </a:p>
          <a:p>
            <a:pPr marL="0" indent="0">
              <a:lnSpc>
                <a:spcPct val="85000"/>
              </a:lnSpc>
              <a:spcBef>
                <a:spcPct val="0"/>
              </a:spcBef>
              <a:buClr>
                <a:srgbClr val="000000"/>
              </a:buClr>
              <a:defRPr/>
            </a:pPr>
            <a:endParaRPr lang="en-GB" sz="2267">
              <a:solidFill>
                <a:srgbClr val="000000"/>
              </a:solidFill>
            </a:endParaRPr>
          </a:p>
        </p:txBody>
      </p:sp>
      <p:pic>
        <p:nvPicPr>
          <p:cNvPr id="196611"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617" y="2277534"/>
            <a:ext cx="3452283" cy="208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239184" y="67734"/>
            <a:ext cx="7332133" cy="461665"/>
          </a:xfrm>
          <a:prstGeom prst="rect">
            <a:avLst/>
          </a:prstGeom>
        </p:spPr>
        <p:txBody>
          <a:bodyPr>
            <a:spAutoFit/>
          </a:bodyPr>
          <a:lstStyle>
            <a:lvl1pPr algn="r" rtl="0" eaLnBrk="0" fontAlgn="base" hangingPunct="0">
              <a:spcBef>
                <a:spcPct val="0"/>
              </a:spcBef>
              <a:spcAft>
                <a:spcPct val="0"/>
              </a:spcAft>
              <a:defRPr sz="2800" b="1">
                <a:solidFill>
                  <a:srgbClr val="1E4649"/>
                </a:solidFill>
                <a:latin typeface="+mj-lt"/>
                <a:ea typeface="+mj-ea"/>
                <a:cs typeface="+mj-cs"/>
              </a:defRPr>
            </a:lvl1pPr>
            <a:lvl2pPr algn="r" rtl="0" eaLnBrk="0" fontAlgn="base" hangingPunct="0">
              <a:spcBef>
                <a:spcPct val="0"/>
              </a:spcBef>
              <a:spcAft>
                <a:spcPct val="0"/>
              </a:spcAft>
              <a:defRPr sz="2800" b="1">
                <a:solidFill>
                  <a:srgbClr val="1E4649"/>
                </a:solidFill>
                <a:latin typeface="Arial" charset="0"/>
              </a:defRPr>
            </a:lvl2pPr>
            <a:lvl3pPr algn="r" rtl="0" eaLnBrk="0" fontAlgn="base" hangingPunct="0">
              <a:spcBef>
                <a:spcPct val="0"/>
              </a:spcBef>
              <a:spcAft>
                <a:spcPct val="0"/>
              </a:spcAft>
              <a:defRPr sz="2800" b="1">
                <a:solidFill>
                  <a:srgbClr val="1E4649"/>
                </a:solidFill>
                <a:latin typeface="Arial" charset="0"/>
              </a:defRPr>
            </a:lvl3pPr>
            <a:lvl4pPr algn="r" rtl="0" eaLnBrk="0" fontAlgn="base" hangingPunct="0">
              <a:spcBef>
                <a:spcPct val="0"/>
              </a:spcBef>
              <a:spcAft>
                <a:spcPct val="0"/>
              </a:spcAft>
              <a:defRPr sz="2800" b="1">
                <a:solidFill>
                  <a:srgbClr val="1E4649"/>
                </a:solidFill>
                <a:latin typeface="Arial" charset="0"/>
              </a:defRPr>
            </a:lvl4pPr>
            <a:lvl5pPr algn="r" rtl="0" eaLnBrk="0" fontAlgn="base" hangingPunct="0">
              <a:spcBef>
                <a:spcPct val="0"/>
              </a:spcBef>
              <a:spcAft>
                <a:spcPct val="0"/>
              </a:spcAft>
              <a:defRPr sz="2800" b="1">
                <a:solidFill>
                  <a:srgbClr val="1E4649"/>
                </a:solidFill>
                <a:latin typeface="Arial" charset="0"/>
              </a:defRPr>
            </a:lvl5pPr>
            <a:lvl6pPr marL="457200" algn="r" rtl="0" fontAlgn="base">
              <a:spcBef>
                <a:spcPct val="0"/>
              </a:spcBef>
              <a:spcAft>
                <a:spcPct val="0"/>
              </a:spcAft>
              <a:defRPr sz="2800" b="1">
                <a:solidFill>
                  <a:srgbClr val="A40052"/>
                </a:solidFill>
                <a:latin typeface="Arial" charset="0"/>
              </a:defRPr>
            </a:lvl6pPr>
            <a:lvl7pPr marL="914400" algn="r" rtl="0" fontAlgn="base">
              <a:spcBef>
                <a:spcPct val="0"/>
              </a:spcBef>
              <a:spcAft>
                <a:spcPct val="0"/>
              </a:spcAft>
              <a:defRPr sz="2800" b="1">
                <a:solidFill>
                  <a:srgbClr val="A40052"/>
                </a:solidFill>
                <a:latin typeface="Arial" charset="0"/>
              </a:defRPr>
            </a:lvl7pPr>
            <a:lvl8pPr marL="1371600" algn="r" rtl="0" fontAlgn="base">
              <a:spcBef>
                <a:spcPct val="0"/>
              </a:spcBef>
              <a:spcAft>
                <a:spcPct val="0"/>
              </a:spcAft>
              <a:defRPr sz="2800" b="1">
                <a:solidFill>
                  <a:srgbClr val="A40052"/>
                </a:solidFill>
                <a:latin typeface="Arial" charset="0"/>
              </a:defRPr>
            </a:lvl8pPr>
            <a:lvl9pPr marL="1828800" algn="r" rtl="0" fontAlgn="base">
              <a:spcBef>
                <a:spcPct val="0"/>
              </a:spcBef>
              <a:spcAft>
                <a:spcPct val="0"/>
              </a:spcAft>
              <a:defRPr sz="2800" b="1">
                <a:solidFill>
                  <a:srgbClr val="A40052"/>
                </a:solidFill>
                <a:latin typeface="Arial" charset="0"/>
              </a:defRPr>
            </a:lvl9pPr>
          </a:lstStyle>
          <a:p>
            <a:pPr algn="l" eaLnBrk="1" hangingPunct="1">
              <a:defRPr/>
            </a:pPr>
            <a:r>
              <a:rPr lang="en-GB" sz="2400" dirty="0">
                <a:solidFill>
                  <a:schemeClr val="tx1">
                    <a:lumMod val="65000"/>
                    <a:lumOff val="35000"/>
                  </a:schemeClr>
                </a:solidFill>
              </a:rPr>
              <a:t>Metadata – ‘data about data </a:t>
            </a:r>
            <a:r>
              <a:rPr lang="es-ES" sz="2400" kern="0" dirty="0">
                <a:cs typeface="Arial" panose="020B0604020202020204" pitchFamily="34" charset="0"/>
              </a:rPr>
              <a:t>(</a:t>
            </a:r>
            <a:r>
              <a:rPr lang="es-ES" sz="1400" kern="0" dirty="0" err="1">
                <a:cs typeface="Arial" panose="020B0604020202020204" pitchFamily="34" charset="0"/>
              </a:rPr>
              <a:t>S.Macdonald</a:t>
            </a:r>
            <a:r>
              <a:rPr lang="es-ES" sz="1400" kern="0" dirty="0">
                <a:cs typeface="Arial" panose="020B0604020202020204" pitchFamily="34" charset="0"/>
              </a:rPr>
              <a:t> EDINA MANTRA</a:t>
            </a:r>
            <a:r>
              <a:rPr lang="es-ES" sz="2400" kern="0" dirty="0">
                <a:cs typeface="Arial" panose="020B0604020202020204" pitchFamily="34" charset="0"/>
              </a:rPr>
              <a:t>)</a:t>
            </a:r>
          </a:p>
        </p:txBody>
      </p:sp>
    </p:spTree>
    <p:extLst>
      <p:ext uri="{BB962C8B-B14F-4D97-AF65-F5344CB8AC3E}">
        <p14:creationId xmlns:p14="http://schemas.microsoft.com/office/powerpoint/2010/main" val="1457287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title" idx="4294967295"/>
          </p:nvPr>
        </p:nvSpPr>
        <p:spPr>
          <a:xfrm>
            <a:off x="-69850" y="-93133"/>
            <a:ext cx="8737601" cy="1143000"/>
          </a:xfrm>
          <a:solidFill>
            <a:schemeClr val="bg1">
              <a:alpha val="39999"/>
            </a:schemeClr>
          </a:solidFill>
        </p:spPr>
        <p:txBody>
          <a:bodyPr/>
          <a:lstStyle/>
          <a:p>
            <a:pPr algn="l" eaLnBrk="1" hangingPunct="1">
              <a:defRPr/>
            </a:pPr>
            <a:r>
              <a:rPr lang="es-ES" altLang="es-ES_tradnl" sz="3200" dirty="0"/>
              <a:t> Almacenamiento y seguridad </a:t>
            </a:r>
            <a:r>
              <a:rPr lang="es-ES" altLang="es-ES_tradnl" sz="1333" dirty="0"/>
              <a:t>(</a:t>
            </a:r>
            <a:r>
              <a:rPr lang="en-GB" altLang="es-ES_tradnl" sz="1333" dirty="0"/>
              <a:t>Brown y New England course)</a:t>
            </a:r>
            <a:endParaRPr lang="en-GB" altLang="es-ES_tradnl" sz="1600" dirty="0"/>
          </a:p>
        </p:txBody>
      </p:sp>
      <p:sp>
        <p:nvSpPr>
          <p:cNvPr id="19459" name="Content Placeholder 4"/>
          <p:cNvSpPr>
            <a:spLocks noGrp="1"/>
          </p:cNvSpPr>
          <p:nvPr>
            <p:ph idx="4294967295"/>
          </p:nvPr>
        </p:nvSpPr>
        <p:spPr>
          <a:xfrm>
            <a:off x="239184" y="1049867"/>
            <a:ext cx="8449733" cy="5075767"/>
          </a:xfrm>
          <a:solidFill>
            <a:schemeClr val="bg1">
              <a:alpha val="39999"/>
            </a:schemeClr>
          </a:solidFill>
        </p:spPr>
        <p:txBody>
          <a:bodyPr/>
          <a:lstStyle/>
          <a:p>
            <a:pPr eaLnBrk="1" hangingPunct="1">
              <a:lnSpc>
                <a:spcPct val="80000"/>
              </a:lnSpc>
              <a:defRPr/>
            </a:pPr>
            <a:r>
              <a:rPr lang="es-ES" altLang="es-ES_tradnl" sz="2400" dirty="0"/>
              <a:t>Cuando es casi manual, en los dispositivos de los proyectos: pérdida de datos o de su integridad</a:t>
            </a:r>
          </a:p>
          <a:p>
            <a:pPr eaLnBrk="1" hangingPunct="1">
              <a:lnSpc>
                <a:spcPct val="80000"/>
              </a:lnSpc>
              <a:defRPr/>
            </a:pPr>
            <a:r>
              <a:rPr lang="es-ES" altLang="es-ES_tradnl" sz="2400" dirty="0"/>
              <a:t>Pero todos los medios son vulnerables-&gt; revisiones</a:t>
            </a:r>
          </a:p>
          <a:p>
            <a:pPr eaLnBrk="1" hangingPunct="1">
              <a:defRPr/>
            </a:pPr>
            <a:r>
              <a:rPr lang="en-GB" altLang="es-ES_tradnl" sz="2400" b="1" dirty="0">
                <a:solidFill>
                  <a:srgbClr val="FFC000"/>
                </a:solidFill>
              </a:rPr>
              <a:t>¿</a:t>
            </a:r>
            <a:r>
              <a:rPr lang="en-GB" altLang="es-ES_tradnl" sz="2400" b="1" dirty="0" err="1">
                <a:solidFill>
                  <a:srgbClr val="FFC000"/>
                </a:solidFill>
              </a:rPr>
              <a:t>Dónde</a:t>
            </a:r>
            <a:r>
              <a:rPr lang="en-GB" altLang="es-ES_tradnl" sz="2400" b="1" dirty="0">
                <a:solidFill>
                  <a:srgbClr val="FFC000"/>
                </a:solidFill>
              </a:rPr>
              <a:t> </a:t>
            </a:r>
            <a:r>
              <a:rPr lang="en-GB" altLang="es-ES_tradnl" sz="2400" b="1" dirty="0" err="1">
                <a:solidFill>
                  <a:srgbClr val="FFC000"/>
                </a:solidFill>
              </a:rPr>
              <a:t>almacenar</a:t>
            </a:r>
            <a:r>
              <a:rPr lang="en-GB" altLang="es-ES_tradnl" sz="2400" b="1" dirty="0">
                <a:solidFill>
                  <a:srgbClr val="FFC000"/>
                </a:solidFill>
              </a:rPr>
              <a:t>? (</a:t>
            </a:r>
            <a:r>
              <a:rPr lang="en-GB" altLang="es-ES_tradnl" sz="2400" b="1" dirty="0" err="1">
                <a:solidFill>
                  <a:srgbClr val="FFC000"/>
                </a:solidFill>
              </a:rPr>
              <a:t>esto</a:t>
            </a:r>
            <a:r>
              <a:rPr lang="en-GB" altLang="es-ES_tradnl" sz="2400" b="1" dirty="0">
                <a:solidFill>
                  <a:srgbClr val="FFC000"/>
                </a:solidFill>
              </a:rPr>
              <a:t> no </a:t>
            </a:r>
            <a:r>
              <a:rPr lang="en-GB" altLang="es-ES_tradnl" sz="2400" b="1" dirty="0" err="1">
                <a:solidFill>
                  <a:srgbClr val="FFC000"/>
                </a:solidFill>
              </a:rPr>
              <a:t>es</a:t>
            </a:r>
            <a:r>
              <a:rPr lang="en-GB" altLang="es-ES_tradnl" sz="2400" b="1" dirty="0">
                <a:solidFill>
                  <a:srgbClr val="FFC000"/>
                </a:solidFill>
              </a:rPr>
              <a:t> </a:t>
            </a:r>
            <a:r>
              <a:rPr lang="en-GB" altLang="es-ES_tradnl" sz="2400" b="1" dirty="0" err="1">
                <a:solidFill>
                  <a:srgbClr val="FFC000"/>
                </a:solidFill>
              </a:rPr>
              <a:t>datasharing</a:t>
            </a:r>
            <a:r>
              <a:rPr lang="en-GB" altLang="es-ES_tradnl" sz="2400" b="1" dirty="0">
                <a:solidFill>
                  <a:srgbClr val="FFC000"/>
                </a:solidFill>
              </a:rPr>
              <a:t>)</a:t>
            </a:r>
          </a:p>
          <a:p>
            <a:pPr lvl="1" eaLnBrk="1" hangingPunct="1">
              <a:defRPr/>
            </a:pPr>
            <a:r>
              <a:rPr lang="en-US" altLang="es-ES_tradnl" b="1" dirty="0">
                <a:cs typeface="Arial" panose="020B0604020202020204" pitchFamily="34" charset="0"/>
              </a:rPr>
              <a:t>Local, </a:t>
            </a:r>
            <a:r>
              <a:rPr lang="en-GB" altLang="es-ES_tradnl" b="1" dirty="0">
                <a:cs typeface="Arial" panose="020B0604020202020204" pitchFamily="34" charset="0"/>
              </a:rPr>
              <a:t>Network (</a:t>
            </a:r>
            <a:r>
              <a:rPr lang="en-GB" altLang="es-ES_tradnl" b="1" dirty="0" err="1">
                <a:cs typeface="Arial" panose="020B0604020202020204" pitchFamily="34" charset="0"/>
              </a:rPr>
              <a:t>institución</a:t>
            </a:r>
            <a:r>
              <a:rPr lang="en-GB" altLang="es-ES_tradnl" b="1" dirty="0">
                <a:cs typeface="Arial" panose="020B0604020202020204" pitchFamily="34" charset="0"/>
              </a:rPr>
              <a:t>)</a:t>
            </a:r>
            <a:r>
              <a:rPr lang="en-US" altLang="es-ES_tradnl" b="1" dirty="0">
                <a:cs typeface="Arial" panose="020B0604020202020204" pitchFamily="34" charset="0"/>
              </a:rPr>
              <a:t>, Cloud</a:t>
            </a:r>
          </a:p>
          <a:p>
            <a:pPr lvl="2" eaLnBrk="1" hangingPunct="1">
              <a:defRPr/>
            </a:pPr>
            <a:r>
              <a:rPr lang="en-GB" altLang="es-ES_tradnl" dirty="0" err="1">
                <a:cs typeface="Arial" panose="020B0604020202020204" pitchFamily="34" charset="0"/>
              </a:rPr>
              <a:t>Considerar</a:t>
            </a:r>
            <a:r>
              <a:rPr lang="en-GB" altLang="es-ES_tradnl" dirty="0">
                <a:cs typeface="Arial" panose="020B0604020202020204" pitchFamily="34" charset="0"/>
              </a:rPr>
              <a:t> la </a:t>
            </a:r>
            <a:r>
              <a:rPr lang="en-GB" altLang="es-ES_tradnl" dirty="0" err="1">
                <a:cs typeface="Arial" panose="020B0604020202020204" pitchFamily="34" charset="0"/>
              </a:rPr>
              <a:t>capacidad</a:t>
            </a:r>
            <a:r>
              <a:rPr lang="en-GB" altLang="es-ES_tradnl" dirty="0">
                <a:cs typeface="Arial" panose="020B0604020202020204" pitchFamily="34" charset="0"/>
              </a:rPr>
              <a:t> (future), </a:t>
            </a:r>
            <a:r>
              <a:rPr lang="es-ES" altLang="ja-JP" dirty="0">
                <a:ea typeface="MS PGothic" panose="020B0600070205080204" pitchFamily="34" charset="-128"/>
              </a:rPr>
              <a:t>acceso 7x24 </a:t>
            </a:r>
            <a:r>
              <a:rPr lang="es-ES" altLang="ja-JP" dirty="0" err="1">
                <a:ea typeface="MS PGothic" panose="020B0600070205080204" pitchFamily="34" charset="-128"/>
              </a:rPr>
              <a:t>multidispositivo</a:t>
            </a:r>
            <a:r>
              <a:rPr lang="es-ES" altLang="ja-JP" dirty="0">
                <a:ea typeface="MS PGothic" panose="020B0600070205080204" pitchFamily="34" charset="-128"/>
              </a:rPr>
              <a:t>; permitir copia y sincronizaciones; control de usuarios y niveles; posibilidades de compartir e incluso preservar a largo plazo, estadísticas y </a:t>
            </a:r>
            <a:r>
              <a:rPr lang="es-ES" altLang="ja-JP" dirty="0" err="1">
                <a:ea typeface="MS PGothic" panose="020B0600070205080204" pitchFamily="34" charset="-128"/>
              </a:rPr>
              <a:t>logs</a:t>
            </a:r>
            <a:r>
              <a:rPr lang="es-ES" altLang="ja-JP" dirty="0">
                <a:ea typeface="MS PGothic" panose="020B0600070205080204" pitchFamily="34" charset="-128"/>
              </a:rPr>
              <a:t>; </a:t>
            </a:r>
            <a:r>
              <a:rPr lang="es-ES" altLang="es-ES_tradnl" dirty="0">
                <a:ea typeface="MS PGothic" panose="020B0600070205080204" pitchFamily="34" charset="-128"/>
                <a:cs typeface="Arial" panose="020B0604020202020204" pitchFamily="34" charset="0"/>
              </a:rPr>
              <a:t>Plan de contingencia ante fallos</a:t>
            </a:r>
            <a:endParaRPr lang="es-ES" sz="3733" dirty="0"/>
          </a:p>
          <a:p>
            <a:pPr lvl="2" eaLnBrk="1" hangingPunct="1">
              <a:lnSpc>
                <a:spcPct val="80000"/>
              </a:lnSpc>
              <a:buFontTx/>
              <a:buNone/>
              <a:defRPr/>
            </a:pPr>
            <a:endParaRPr lang="es-ES" altLang="es-ES_tradnl" dirty="0" smtClean="0">
              <a:cs typeface="Arial" panose="020B0604020202020204" pitchFamily="34" charset="0"/>
            </a:endParaRPr>
          </a:p>
          <a:p>
            <a:pPr lvl="2" eaLnBrk="1" hangingPunct="1">
              <a:lnSpc>
                <a:spcPct val="80000"/>
              </a:lnSpc>
              <a:defRPr/>
            </a:pPr>
            <a:r>
              <a:rPr lang="es-ES" altLang="es-ES_tradnl" sz="2133" dirty="0" err="1">
                <a:cs typeface="Arial" panose="020B0604020202020204" pitchFamily="34" charset="0"/>
              </a:rPr>
              <a:t>Jahnke</a:t>
            </a:r>
            <a:r>
              <a:rPr lang="es-ES" altLang="es-ES_tradnl" sz="2133" dirty="0">
                <a:cs typeface="Arial" panose="020B0604020202020204" pitchFamily="34" charset="0"/>
              </a:rPr>
              <a:t> y </a:t>
            </a:r>
            <a:r>
              <a:rPr lang="es-ES" altLang="es-ES_tradnl" sz="2133" dirty="0" err="1">
                <a:cs typeface="Arial" panose="020B0604020202020204" pitchFamily="34" charset="0"/>
              </a:rPr>
              <a:t>Asher</a:t>
            </a:r>
            <a:r>
              <a:rPr lang="es-ES" altLang="es-ES_tradnl" sz="2133" dirty="0">
                <a:cs typeface="Arial" panose="020B0604020202020204" pitchFamily="34" charset="0"/>
              </a:rPr>
              <a:t> (2013): </a:t>
            </a:r>
            <a:r>
              <a:rPr lang="es-ES" altLang="ja-JP" sz="2133" dirty="0">
                <a:ea typeface="MS PGothic" panose="020B0600070205080204" pitchFamily="34" charset="-128"/>
              </a:rPr>
              <a:t>coste escondido de la externalización : hay que estudiar y negociar con los proveedores privados. Aumenta costes de gestión legal para el mantenimiento de contratos o litigios</a:t>
            </a:r>
          </a:p>
        </p:txBody>
      </p:sp>
      <p:pic>
        <p:nvPicPr>
          <p:cNvPr id="101380" name="Picture 1" descr="johnny_automatic_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717" y="2446867"/>
            <a:ext cx="94826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4" descr="Usb_Fla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6585" y="3424767"/>
            <a:ext cx="944033" cy="7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8" descr="http://www.cloudforeurope.eu/image/layout_set_logo?img_id=13582&amp;t=14596447095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0384" y="4307417"/>
            <a:ext cx="137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9904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0" y="275167"/>
            <a:ext cx="8686800" cy="607484"/>
          </a:xfrm>
        </p:spPr>
        <p:txBody>
          <a:bodyPr/>
          <a:lstStyle/>
          <a:p>
            <a:pPr algn="l" eaLnBrk="1" hangingPunct="1">
              <a:defRPr/>
            </a:pPr>
            <a:r>
              <a:rPr lang="es-ES" altLang="es-ES_tradnl" sz="3200"/>
              <a:t>Almacenamiento y seguridad (</a:t>
            </a:r>
            <a:r>
              <a:rPr lang="en-GB" altLang="es-ES_tradnl" sz="3200"/>
              <a:t>Brown)</a:t>
            </a:r>
            <a:endParaRPr lang="es-ES" altLang="es-ES_tradnl" sz="3200"/>
          </a:p>
        </p:txBody>
      </p:sp>
      <p:sp>
        <p:nvSpPr>
          <p:cNvPr id="104451" name="Rectángulo 1"/>
          <p:cNvSpPr>
            <a:spLocks noChangeArrowheads="1"/>
          </p:cNvSpPr>
          <p:nvPr/>
        </p:nvSpPr>
        <p:spPr bwMode="auto">
          <a:xfrm>
            <a:off x="1691217" y="1291167"/>
            <a:ext cx="422486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lnSpc>
                <a:spcPct val="80000"/>
              </a:lnSpc>
              <a:spcBef>
                <a:spcPct val="0"/>
              </a:spcBef>
              <a:buFontTx/>
              <a:buNone/>
            </a:pPr>
            <a:r>
              <a:rPr lang="en-GB" altLang="es-ES_tradnl">
                <a:solidFill>
                  <a:schemeClr val="tx1"/>
                </a:solidFill>
              </a:rPr>
              <a:t>¿Cómo asegurar los </a:t>
            </a:r>
            <a:r>
              <a:rPr lang="en-GB" altLang="es-ES_tradnl">
                <a:solidFill>
                  <a:srgbClr val="FFC000"/>
                </a:solidFill>
              </a:rPr>
              <a:t>backup</a:t>
            </a:r>
            <a:r>
              <a:rPr lang="en-GB" altLang="es-ES_tradnl">
                <a:solidFill>
                  <a:schemeClr val="tx1"/>
                </a:solidFill>
              </a:rPr>
              <a:t>?</a:t>
            </a:r>
          </a:p>
        </p:txBody>
      </p:sp>
      <p:sp>
        <p:nvSpPr>
          <p:cNvPr id="3" name="Rectángulo 2"/>
          <p:cNvSpPr/>
          <p:nvPr/>
        </p:nvSpPr>
        <p:spPr>
          <a:xfrm>
            <a:off x="5736168" y="1204385"/>
            <a:ext cx="4586817" cy="584775"/>
          </a:xfrm>
          <a:prstGeom prst="rect">
            <a:avLst/>
          </a:prstGeom>
        </p:spPr>
        <p:txBody>
          <a:bodyPr>
            <a:spAutoFit/>
          </a:bodyPr>
          <a:lstStyle/>
          <a:p>
            <a:pPr lvl="1">
              <a:lnSpc>
                <a:spcPct val="80000"/>
              </a:lnSpc>
              <a:defRPr/>
            </a:pPr>
            <a:r>
              <a:rPr lang="es-ES" sz="2000" dirty="0">
                <a:solidFill>
                  <a:schemeClr val="bg2">
                    <a:lumMod val="75000"/>
                  </a:schemeClr>
                </a:solidFill>
                <a:latin typeface="Arial" charset="0"/>
                <a:cs typeface="Arial" charset="0"/>
              </a:rPr>
              <a:t>copias previstas 3 (cómo, cuándo y dónde). </a:t>
            </a:r>
          </a:p>
        </p:txBody>
      </p:sp>
      <p:sp>
        <p:nvSpPr>
          <p:cNvPr id="4" name="Abrir llave 3"/>
          <p:cNvSpPr>
            <a:spLocks/>
          </p:cNvSpPr>
          <p:nvPr/>
        </p:nvSpPr>
        <p:spPr bwMode="auto">
          <a:xfrm>
            <a:off x="5916085" y="958851"/>
            <a:ext cx="351367" cy="1049867"/>
          </a:xfrm>
          <a:prstGeom prst="leftBrace">
            <a:avLst>
              <a:gd name="adj1" fmla="val 8328"/>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lgn="ctr">
              <a:spcBef>
                <a:spcPct val="0"/>
              </a:spcBef>
              <a:buFontTx/>
              <a:buNone/>
              <a:defRPr/>
            </a:pPr>
            <a:endParaRPr lang="es-ES_tradnl" altLang="es-ES_tradnl">
              <a:solidFill>
                <a:schemeClr val="tx1"/>
              </a:solidFill>
            </a:endParaRPr>
          </a:p>
        </p:txBody>
      </p:sp>
      <p:sp>
        <p:nvSpPr>
          <p:cNvPr id="104454" name="Rectángulo 4"/>
          <p:cNvSpPr>
            <a:spLocks noChangeArrowheads="1"/>
          </p:cNvSpPr>
          <p:nvPr/>
        </p:nvSpPr>
        <p:spPr bwMode="auto">
          <a:xfrm>
            <a:off x="1697567" y="2671233"/>
            <a:ext cx="39273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lnSpc>
                <a:spcPct val="80000"/>
              </a:lnSpc>
              <a:spcBef>
                <a:spcPct val="0"/>
              </a:spcBef>
              <a:buFontTx/>
              <a:buNone/>
            </a:pPr>
            <a:r>
              <a:rPr lang="en-GB" altLang="es-ES_tradnl" sz="2000" dirty="0" err="1">
                <a:solidFill>
                  <a:srgbClr val="FFC000"/>
                </a:solidFill>
              </a:rPr>
              <a:t>Seguridad</a:t>
            </a:r>
            <a:r>
              <a:rPr lang="en-GB" altLang="es-ES_tradnl" sz="2000" dirty="0">
                <a:solidFill>
                  <a:schemeClr val="tx1"/>
                </a:solidFill>
              </a:rPr>
              <a:t> e </a:t>
            </a:r>
            <a:r>
              <a:rPr lang="en-GB" altLang="es-ES_tradnl" sz="2000" dirty="0" err="1">
                <a:solidFill>
                  <a:schemeClr val="tx1"/>
                </a:solidFill>
              </a:rPr>
              <a:t>integridad</a:t>
            </a:r>
            <a:r>
              <a:rPr lang="en-GB" altLang="es-ES_tradnl" sz="2000" dirty="0">
                <a:solidFill>
                  <a:schemeClr val="tx1"/>
                </a:solidFill>
              </a:rPr>
              <a:t> de los </a:t>
            </a:r>
            <a:r>
              <a:rPr lang="en-GB" altLang="es-ES_tradnl" sz="2000" dirty="0" err="1">
                <a:solidFill>
                  <a:schemeClr val="tx1"/>
                </a:solidFill>
              </a:rPr>
              <a:t>datos</a:t>
            </a:r>
            <a:endParaRPr lang="en-GB" altLang="es-ES_tradnl" sz="2000" dirty="0">
              <a:solidFill>
                <a:schemeClr val="tx1"/>
              </a:solidFill>
            </a:endParaRPr>
          </a:p>
          <a:p>
            <a:pPr eaLnBrk="1" hangingPunct="1">
              <a:lnSpc>
                <a:spcPct val="80000"/>
              </a:lnSpc>
              <a:spcBef>
                <a:spcPct val="0"/>
              </a:spcBef>
              <a:buFontTx/>
              <a:buNone/>
            </a:pPr>
            <a:endParaRPr lang="en-GB" altLang="es-ES_tradnl" sz="2000" dirty="0">
              <a:solidFill>
                <a:schemeClr val="tx1"/>
              </a:solidFill>
            </a:endParaRPr>
          </a:p>
          <a:p>
            <a:pPr eaLnBrk="1" hangingPunct="1">
              <a:lnSpc>
                <a:spcPct val="80000"/>
              </a:lnSpc>
              <a:spcBef>
                <a:spcPct val="0"/>
              </a:spcBef>
              <a:buFontTx/>
              <a:buNone/>
            </a:pPr>
            <a:endParaRPr lang="en-GB" altLang="es-ES_tradnl" sz="2000" dirty="0">
              <a:solidFill>
                <a:schemeClr val="tx1"/>
              </a:solidFill>
            </a:endParaRPr>
          </a:p>
          <a:p>
            <a:pPr eaLnBrk="1" hangingPunct="1">
              <a:lnSpc>
                <a:spcPct val="80000"/>
              </a:lnSpc>
              <a:spcBef>
                <a:spcPct val="0"/>
              </a:spcBef>
              <a:buFontTx/>
              <a:buNone/>
            </a:pPr>
            <a:r>
              <a:rPr lang="en-GB" altLang="es-ES_tradnl" sz="2000" dirty="0" err="1">
                <a:solidFill>
                  <a:schemeClr val="tx1"/>
                </a:solidFill>
              </a:rPr>
              <a:t>Casos</a:t>
            </a:r>
            <a:r>
              <a:rPr lang="en-GB" altLang="es-ES_tradnl" sz="2000" dirty="0">
                <a:solidFill>
                  <a:schemeClr val="tx1"/>
                </a:solidFill>
              </a:rPr>
              <a:t> Snowden, </a:t>
            </a:r>
            <a:r>
              <a:rPr lang="en-GB" altLang="es-ES_tradnl" sz="2000" dirty="0" err="1">
                <a:solidFill>
                  <a:schemeClr val="tx1"/>
                </a:solidFill>
              </a:rPr>
              <a:t>wikileaks</a:t>
            </a:r>
            <a:r>
              <a:rPr lang="en-GB" altLang="es-ES_tradnl" sz="2000" dirty="0">
                <a:solidFill>
                  <a:schemeClr val="tx1"/>
                </a:solidFill>
              </a:rPr>
              <a:t>, </a:t>
            </a:r>
            <a:r>
              <a:rPr lang="en-GB" altLang="es-ES_tradnl" sz="2000" dirty="0" smtClean="0">
                <a:solidFill>
                  <a:schemeClr val="tx1"/>
                </a:solidFill>
              </a:rPr>
              <a:t>Panamá, </a:t>
            </a:r>
            <a:r>
              <a:rPr lang="en-GB" altLang="es-ES_tradnl" sz="2000" dirty="0" err="1" smtClean="0">
                <a:solidFill>
                  <a:schemeClr val="tx1"/>
                </a:solidFill>
              </a:rPr>
              <a:t>Bahama</a:t>
            </a:r>
            <a:endParaRPr lang="en-GB" altLang="es-ES_tradnl" sz="2000" dirty="0">
              <a:solidFill>
                <a:schemeClr val="tx1"/>
              </a:solidFill>
            </a:endParaRPr>
          </a:p>
        </p:txBody>
      </p:sp>
      <p:sp>
        <p:nvSpPr>
          <p:cNvPr id="104455" name="Rectángulo 5"/>
          <p:cNvSpPr>
            <a:spLocks noChangeArrowheads="1"/>
          </p:cNvSpPr>
          <p:nvPr/>
        </p:nvSpPr>
        <p:spPr bwMode="auto">
          <a:xfrm>
            <a:off x="5736166" y="2468034"/>
            <a:ext cx="583244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rgbClr val="333333"/>
                </a:solidFill>
                <a:latin typeface="Arial" panose="020B0604020202020204" pitchFamily="34" charset="0"/>
              </a:defRPr>
            </a:lvl1pPr>
            <a:lvl2pPr>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lvl="1" eaLnBrk="1" hangingPunct="1">
              <a:lnSpc>
                <a:spcPct val="80000"/>
              </a:lnSpc>
              <a:spcBef>
                <a:spcPct val="0"/>
              </a:spcBef>
              <a:buFontTx/>
              <a:buNone/>
            </a:pPr>
            <a:r>
              <a:rPr lang="en-GB" altLang="es-ES_tradnl" dirty="0" err="1">
                <a:solidFill>
                  <a:srgbClr val="5B6C73"/>
                </a:solidFill>
                <a:cs typeface="Arial" panose="020B0604020202020204" pitchFamily="34" charset="0"/>
              </a:rPr>
              <a:t>Pérdidas</a:t>
            </a:r>
            <a:r>
              <a:rPr lang="en-GB" altLang="es-ES_tradnl" dirty="0">
                <a:solidFill>
                  <a:srgbClr val="5B6C73"/>
                </a:solidFill>
                <a:cs typeface="Arial" panose="020B0604020202020204" pitchFamily="34" charset="0"/>
              </a:rPr>
              <a:t> o </a:t>
            </a:r>
            <a:r>
              <a:rPr lang="en-GB" altLang="es-ES_tradnl" dirty="0" err="1">
                <a:solidFill>
                  <a:srgbClr val="5B6C73"/>
                </a:solidFill>
                <a:cs typeface="Arial" panose="020B0604020202020204" pitchFamily="34" charset="0"/>
              </a:rPr>
              <a:t>archivos</a:t>
            </a:r>
            <a:r>
              <a:rPr lang="en-GB" altLang="es-ES_tradnl" dirty="0">
                <a:solidFill>
                  <a:srgbClr val="5B6C73"/>
                </a:solidFill>
                <a:cs typeface="Arial" panose="020B0604020202020204" pitchFamily="34" charset="0"/>
              </a:rPr>
              <a:t> </a:t>
            </a:r>
            <a:r>
              <a:rPr lang="en-GB" altLang="es-ES_tradnl" dirty="0" err="1">
                <a:solidFill>
                  <a:srgbClr val="5B6C73"/>
                </a:solidFill>
                <a:cs typeface="Arial" panose="020B0604020202020204" pitchFamily="34" charset="0"/>
              </a:rPr>
              <a:t>corruptos</a:t>
            </a:r>
            <a:r>
              <a:rPr lang="en-GB" altLang="es-ES_tradnl" dirty="0">
                <a:solidFill>
                  <a:srgbClr val="5B6C73"/>
                </a:solidFill>
                <a:cs typeface="Arial" panose="020B0604020202020204" pitchFamily="34" charset="0"/>
              </a:rPr>
              <a:t> (hardware failure or data deletion)</a:t>
            </a:r>
          </a:p>
          <a:p>
            <a:pPr lvl="1" eaLnBrk="1" hangingPunct="1">
              <a:lnSpc>
                <a:spcPct val="80000"/>
              </a:lnSpc>
              <a:spcBef>
                <a:spcPct val="0"/>
              </a:spcBef>
              <a:buFontTx/>
              <a:buNone/>
            </a:pPr>
            <a:r>
              <a:rPr lang="en-GB" altLang="es-ES_tradnl" dirty="0" err="1">
                <a:solidFill>
                  <a:srgbClr val="5B6C73"/>
                </a:solidFill>
                <a:cs typeface="Arial" panose="020B0604020202020204" pitchFamily="34" charset="0"/>
              </a:rPr>
              <a:t>Confidencialidad</a:t>
            </a:r>
            <a:r>
              <a:rPr lang="en-GB" altLang="es-ES_tradnl" dirty="0">
                <a:solidFill>
                  <a:srgbClr val="5B6C73"/>
                </a:solidFill>
                <a:cs typeface="Arial" panose="020B0604020202020204" pitchFamily="34" charset="0"/>
              </a:rPr>
              <a:t> y </a:t>
            </a:r>
            <a:r>
              <a:rPr lang="en-GB" altLang="es-ES_tradnl" dirty="0" err="1">
                <a:solidFill>
                  <a:srgbClr val="5B6C73"/>
                </a:solidFill>
                <a:cs typeface="Arial" panose="020B0604020202020204" pitchFamily="34" charset="0"/>
              </a:rPr>
              <a:t>propiedad</a:t>
            </a:r>
            <a:r>
              <a:rPr lang="en-GB" altLang="es-ES_tradnl" dirty="0">
                <a:solidFill>
                  <a:srgbClr val="5B6C73"/>
                </a:solidFill>
                <a:cs typeface="Arial" panose="020B0604020202020204" pitchFamily="34" charset="0"/>
              </a:rPr>
              <a:t> </a:t>
            </a:r>
            <a:r>
              <a:rPr lang="en-GB" altLang="es-ES_tradnl" dirty="0" err="1">
                <a:solidFill>
                  <a:srgbClr val="5B6C73"/>
                </a:solidFill>
                <a:cs typeface="Arial" panose="020B0604020202020204" pitchFamily="34" charset="0"/>
              </a:rPr>
              <a:t>intelectual</a:t>
            </a:r>
            <a:r>
              <a:rPr lang="en-GB" altLang="es-ES_tradnl" dirty="0">
                <a:solidFill>
                  <a:srgbClr val="5B6C73"/>
                </a:solidFill>
                <a:cs typeface="Arial" panose="020B0604020202020204" pitchFamily="34" charset="0"/>
              </a:rPr>
              <a:t> (personal or intellectual property)</a:t>
            </a:r>
          </a:p>
        </p:txBody>
      </p:sp>
      <p:sp>
        <p:nvSpPr>
          <p:cNvPr id="7" name="Abrir llave 6"/>
          <p:cNvSpPr>
            <a:spLocks/>
          </p:cNvSpPr>
          <p:nvPr/>
        </p:nvSpPr>
        <p:spPr bwMode="auto">
          <a:xfrm>
            <a:off x="5797551" y="2188634"/>
            <a:ext cx="469900" cy="2089151"/>
          </a:xfrm>
          <a:prstGeom prst="leftBrace">
            <a:avLst>
              <a:gd name="adj1" fmla="val 8336"/>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lgn="ctr">
              <a:spcBef>
                <a:spcPct val="0"/>
              </a:spcBef>
              <a:buFontTx/>
              <a:buNone/>
              <a:defRPr/>
            </a:pPr>
            <a:endParaRPr lang="es-ES_tradnl" altLang="es-ES_tradnl">
              <a:solidFill>
                <a:schemeClr val="tx1"/>
              </a:solidFill>
            </a:endParaRPr>
          </a:p>
        </p:txBody>
      </p:sp>
      <p:sp>
        <p:nvSpPr>
          <p:cNvPr id="104457" name="Rectángulo 7"/>
          <p:cNvSpPr>
            <a:spLocks noChangeArrowheads="1"/>
          </p:cNvSpPr>
          <p:nvPr/>
        </p:nvSpPr>
        <p:spPr bwMode="auto">
          <a:xfrm>
            <a:off x="609601" y="4461934"/>
            <a:ext cx="9723967"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lnSpc>
                <a:spcPct val="80000"/>
              </a:lnSpc>
              <a:spcBef>
                <a:spcPct val="0"/>
              </a:spcBef>
            </a:pPr>
            <a:r>
              <a:rPr lang="es-ES" altLang="es-ES_tradnl" dirty="0">
                <a:solidFill>
                  <a:schemeClr val="tx1"/>
                </a:solidFill>
              </a:rPr>
              <a:t>si el grupo de trabajo es disperso, el acceso debe ser remoto con mecanismos que controlen la calidad de los datos, ya que son accedidos desde diferentes puntos. Limitado wireless</a:t>
            </a:r>
          </a:p>
          <a:p>
            <a:pPr eaLnBrk="1" hangingPunct="1">
              <a:lnSpc>
                <a:spcPct val="80000"/>
              </a:lnSpc>
              <a:spcBef>
                <a:spcPct val="0"/>
              </a:spcBef>
            </a:pPr>
            <a:endParaRPr lang="es-ES" altLang="es-ES_tradnl" dirty="0">
              <a:solidFill>
                <a:schemeClr val="tx1"/>
              </a:solidFill>
            </a:endParaRPr>
          </a:p>
          <a:p>
            <a:pPr eaLnBrk="1" hangingPunct="1">
              <a:lnSpc>
                <a:spcPct val="80000"/>
              </a:lnSpc>
              <a:spcBef>
                <a:spcPct val="0"/>
              </a:spcBef>
            </a:pPr>
            <a:r>
              <a:rPr lang="es-ES" altLang="es-ES_tradnl" dirty="0">
                <a:solidFill>
                  <a:schemeClr val="tx1"/>
                </a:solidFill>
              </a:rPr>
              <a:t>niveles de seguridad diferentes para los datos generados frente a los datos licenciados o comprados. Usuarios según rol</a:t>
            </a:r>
          </a:p>
        </p:txBody>
      </p:sp>
      <p:graphicFrame>
        <p:nvGraphicFramePr>
          <p:cNvPr id="12" name="Content Placeholder 6"/>
          <p:cNvGraphicFramePr>
            <a:graphicFrameLocks noGrp="1"/>
          </p:cNvGraphicFramePr>
          <p:nvPr/>
        </p:nvGraphicFramePr>
        <p:xfrm>
          <a:off x="8342490" y="1290639"/>
          <a:ext cx="3815645" cy="139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ángulo 12"/>
          <p:cNvSpPr/>
          <p:nvPr/>
        </p:nvSpPr>
        <p:spPr>
          <a:xfrm>
            <a:off x="7440084" y="6358467"/>
            <a:ext cx="8822267" cy="261610"/>
          </a:xfrm>
          <a:prstGeom prst="rect">
            <a:avLst/>
          </a:prstGeom>
        </p:spPr>
        <p:txBody>
          <a:bodyPr>
            <a:spAutoFit/>
          </a:bodyPr>
          <a:lstStyle/>
          <a:p>
            <a:pPr>
              <a:spcBef>
                <a:spcPts val="280"/>
              </a:spcBef>
              <a:buClr>
                <a:srgbClr val="333333"/>
              </a:buClr>
              <a:buSzPct val="25000"/>
              <a:defRPr/>
            </a:pPr>
            <a:r>
              <a:rPr lang="en-US" sz="1100" u="sng" dirty="0">
                <a:solidFill>
                  <a:schemeClr val="hlink"/>
                </a:solidFill>
                <a:latin typeface="Arial"/>
                <a:ea typeface="Arial"/>
                <a:cs typeface="Arial"/>
                <a:sym typeface="Arial"/>
                <a:hlinkClick r:id="rId7"/>
              </a:rPr>
              <a:t>http://en.wikipedia.org/wiki/Comparison_of_online_backup_services</a:t>
            </a:r>
            <a:r>
              <a:rPr lang="en-US" sz="1100" u="sng" dirty="0">
                <a:solidFill>
                  <a:schemeClr val="hlink"/>
                </a:solidFill>
                <a:latin typeface="Arial"/>
                <a:ea typeface="Arial"/>
                <a:cs typeface="Arial"/>
                <a:sym typeface="Arial"/>
              </a:rPr>
              <a:t> </a:t>
            </a:r>
            <a:endParaRPr lang="en-US" sz="1100" dirty="0">
              <a:solidFill>
                <a:srgbClr val="333333"/>
              </a:solidFill>
              <a:latin typeface="Arial"/>
              <a:ea typeface="Arial"/>
              <a:cs typeface="Arial"/>
              <a:sym typeface="Arial"/>
            </a:endParaRPr>
          </a:p>
        </p:txBody>
      </p:sp>
    </p:spTree>
    <p:extLst>
      <p:ext uri="{BB962C8B-B14F-4D97-AF65-F5344CB8AC3E}">
        <p14:creationId xmlns:p14="http://schemas.microsoft.com/office/powerpoint/2010/main" val="4231022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solidFill>
                  <a:schemeClr val="bg1">
                    <a:lumMod val="65000"/>
                  </a:schemeClr>
                </a:solidFill>
              </a:rPr>
              <a:t>¿Cómo se abren los datos </a:t>
            </a:r>
            <a:r>
              <a:rPr lang="es-ES" dirty="0">
                <a:solidFill>
                  <a:schemeClr val="bg1">
                    <a:lumMod val="65000"/>
                  </a:schemeClr>
                </a:solidFill>
              </a:rPr>
              <a:t>de </a:t>
            </a:r>
            <a:r>
              <a:rPr lang="es-ES" dirty="0" smtClean="0">
                <a:solidFill>
                  <a:schemeClr val="bg1">
                    <a:lumMod val="65000"/>
                  </a:schemeClr>
                </a:solidFill>
              </a:rPr>
              <a:t>investigación y </a:t>
            </a:r>
            <a:r>
              <a:rPr lang="es-ES" dirty="0">
                <a:solidFill>
                  <a:schemeClr val="bg1">
                    <a:lumMod val="65000"/>
                  </a:schemeClr>
                </a:solidFill>
              </a:rPr>
              <a:t>obligaciones sobre ellos? </a:t>
            </a:r>
            <a:endParaRPr lang="es-ES" dirty="0" smtClean="0">
              <a:solidFill>
                <a:schemeClr val="bg1">
                  <a:lumMod val="65000"/>
                </a:schemeClr>
              </a:solidFill>
            </a:endParaRPr>
          </a:p>
          <a:p>
            <a:pPr marL="514350" indent="-514350">
              <a:buFont typeface="+mj-lt"/>
              <a:buAutoNum type="arabicPeriod"/>
            </a:pPr>
            <a:r>
              <a:rPr lang="es-ES" dirty="0" smtClean="0">
                <a:solidFill>
                  <a:schemeClr val="bg1">
                    <a:lumMod val="65000"/>
                  </a:schemeClr>
                </a:solidFill>
              </a:rPr>
              <a:t>¿</a:t>
            </a:r>
            <a:r>
              <a:rPr lang="es-ES" dirty="0">
                <a:solidFill>
                  <a:schemeClr val="bg1">
                    <a:lumMod val="65000"/>
                  </a:schemeClr>
                </a:solidFill>
              </a:rPr>
              <a:t>Qué </a:t>
            </a:r>
            <a:r>
              <a:rPr lang="es-ES" dirty="0" smtClean="0">
                <a:solidFill>
                  <a:schemeClr val="bg1">
                    <a:lumMod val="65000"/>
                  </a:schemeClr>
                </a:solidFill>
              </a:rPr>
              <a:t>datos tenemos y bancos </a:t>
            </a:r>
            <a:r>
              <a:rPr lang="es-ES" dirty="0">
                <a:solidFill>
                  <a:schemeClr val="bg1">
                    <a:lumMod val="65000"/>
                  </a:schemeClr>
                </a:solidFill>
              </a:rPr>
              <a:t>/ revistas </a:t>
            </a:r>
            <a:r>
              <a:rPr lang="es-ES" dirty="0" smtClean="0">
                <a:solidFill>
                  <a:schemeClr val="bg1">
                    <a:lumMod val="65000"/>
                  </a:schemeClr>
                </a:solidFill>
              </a:rPr>
              <a:t>encontramos?</a:t>
            </a:r>
          </a:p>
          <a:p>
            <a:pPr marL="514350" indent="-514350">
              <a:buFont typeface="+mj-lt"/>
              <a:buAutoNum type="arabicPeriod"/>
            </a:pPr>
            <a:r>
              <a:rPr lang="es-ES" dirty="0" smtClean="0">
                <a:solidFill>
                  <a:schemeClr val="bg1">
                    <a:lumMod val="65000"/>
                  </a:schemeClr>
                </a:solidFill>
              </a:rPr>
              <a:t>¿Cómo seleccionar un depósito?</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¿Cómo preparar el </a:t>
            </a:r>
            <a:r>
              <a:rPr lang="es-ES" dirty="0" smtClean="0">
                <a:solidFill>
                  <a:schemeClr val="bg1">
                    <a:lumMod val="65000"/>
                  </a:schemeClr>
                </a:solidFill>
              </a:rPr>
              <a:t>material? Guías</a:t>
            </a:r>
            <a:endParaRPr lang="es-ES" dirty="0">
              <a:solidFill>
                <a:schemeClr val="bg1">
                  <a:lumMod val="65000"/>
                </a:schemeClr>
              </a:solidFill>
            </a:endParaRPr>
          </a:p>
          <a:p>
            <a:pPr marL="514350" indent="-514350">
              <a:buFont typeface="+mj-lt"/>
              <a:buAutoNum type="arabicPeriod"/>
            </a:pPr>
            <a:r>
              <a:rPr lang="es-ES" dirty="0"/>
              <a:t>Caso Plan de gestión de datos: DMP pagoda</a:t>
            </a:r>
          </a:p>
          <a:p>
            <a:pPr marL="514350" indent="-514350">
              <a:buFont typeface="+mj-lt"/>
              <a:buAutoNum type="arabicPeriod"/>
            </a:pPr>
            <a:r>
              <a:rPr lang="es-ES" dirty="0" smtClean="0">
                <a:solidFill>
                  <a:schemeClr val="bg1">
                    <a:lumMod val="65000"/>
                  </a:schemeClr>
                </a:solidFill>
              </a:rPr>
              <a:t>Caso DCI</a:t>
            </a:r>
          </a:p>
          <a:p>
            <a:pPr marL="514350" indent="-514350">
              <a:buFont typeface="+mj-lt"/>
              <a:buAutoNum type="arabicPeriod"/>
            </a:pPr>
            <a:r>
              <a:rPr lang="es-ES" dirty="0" smtClean="0">
                <a:solidFill>
                  <a:schemeClr val="bg1">
                    <a:lumMod val="65000"/>
                  </a:schemeClr>
                </a:solidFill>
              </a:rPr>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2326213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624417" y="165101"/>
            <a:ext cx="4011083" cy="596900"/>
          </a:xfrm>
        </p:spPr>
        <p:txBody>
          <a:bodyPr/>
          <a:lstStyle/>
          <a:p>
            <a:pPr>
              <a:defRPr/>
            </a:pPr>
            <a:r>
              <a:rPr lang="es-ES" altLang="es-ES_tradnl"/>
              <a:t>PGD=DMP</a:t>
            </a:r>
          </a:p>
        </p:txBody>
      </p:sp>
      <p:sp>
        <p:nvSpPr>
          <p:cNvPr id="69635" name="2 Marcador de contenido"/>
          <p:cNvSpPr>
            <a:spLocks noGrp="1"/>
          </p:cNvSpPr>
          <p:nvPr>
            <p:ph idx="1"/>
          </p:nvPr>
        </p:nvSpPr>
        <p:spPr>
          <a:xfrm>
            <a:off x="4766733" y="836084"/>
            <a:ext cx="6815667" cy="5401733"/>
          </a:xfrm>
        </p:spPr>
        <p:txBody>
          <a:bodyPr/>
          <a:lstStyle/>
          <a:p>
            <a:pPr>
              <a:defRPr/>
            </a:pPr>
            <a:endParaRPr lang="es-ES_tradnl" altLang="es-ES_tradnl" smtClean="0"/>
          </a:p>
        </p:txBody>
      </p:sp>
      <p:sp>
        <p:nvSpPr>
          <p:cNvPr id="69636" name="3 Marcador de texto"/>
          <p:cNvSpPr>
            <a:spLocks noGrp="1"/>
          </p:cNvSpPr>
          <p:nvPr>
            <p:ph type="body" sz="half" idx="2"/>
          </p:nvPr>
        </p:nvSpPr>
        <p:spPr>
          <a:xfrm>
            <a:off x="624417" y="1604433"/>
            <a:ext cx="4011083" cy="4633384"/>
          </a:xfrm>
        </p:spPr>
        <p:txBody>
          <a:bodyPr/>
          <a:lstStyle/>
          <a:p>
            <a:pPr>
              <a:defRPr/>
            </a:pPr>
            <a:endParaRPr lang="es-ES_tradnl" altLang="es-ES_tradnl" dirty="0" smtClean="0"/>
          </a:p>
        </p:txBody>
      </p:sp>
      <p:pic>
        <p:nvPicPr>
          <p:cNvPr id="75781" name="Picture 2"/>
          <p:cNvPicPr>
            <a:picLocks noChangeAspect="1" noChangeArrowheads="1"/>
          </p:cNvPicPr>
          <p:nvPr/>
        </p:nvPicPr>
        <p:blipFill>
          <a:blip r:embed="rId2">
            <a:extLst>
              <a:ext uri="{28A0092B-C50C-407E-A947-70E740481C1C}">
                <a14:useLocalDpi xmlns:a14="http://schemas.microsoft.com/office/drawing/2010/main" val="0"/>
              </a:ext>
            </a:extLst>
          </a:blip>
          <a:srcRect l="14993" t="16467" r="15123" b="21051"/>
          <a:stretch>
            <a:fillRect/>
          </a:stretch>
        </p:blipFill>
        <p:spPr bwMode="auto">
          <a:xfrm>
            <a:off x="4030133" y="194041"/>
            <a:ext cx="8161867"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3"/>
          <p:cNvPicPr>
            <a:picLocks noChangeAspect="1" noChangeArrowheads="1"/>
          </p:cNvPicPr>
          <p:nvPr/>
        </p:nvPicPr>
        <p:blipFill>
          <a:blip r:embed="rId3">
            <a:extLst>
              <a:ext uri="{28A0092B-C50C-407E-A947-70E740481C1C}">
                <a14:useLocalDpi xmlns:a14="http://schemas.microsoft.com/office/drawing/2010/main" val="0"/>
              </a:ext>
            </a:extLst>
          </a:blip>
          <a:srcRect l="17046" t="37067" r="15123" b="47487"/>
          <a:stretch>
            <a:fillRect/>
          </a:stretch>
        </p:blipFill>
        <p:spPr bwMode="auto">
          <a:xfrm>
            <a:off x="4176185" y="5619752"/>
            <a:ext cx="8064500" cy="124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5" descr="Logo"/>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643815" y="204666"/>
            <a:ext cx="453429" cy="45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4" descr="Pagoda_logo"/>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215779" y="165101"/>
            <a:ext cx="394871" cy="49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Rectangle 6"/>
          <p:cNvSpPr>
            <a:spLocks noChangeArrowheads="1"/>
          </p:cNvSpPr>
          <p:nvPr/>
        </p:nvSpPr>
        <p:spPr bwMode="auto">
          <a:xfrm>
            <a:off x="1" y="739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spcBef>
                <a:spcPct val="0"/>
              </a:spcBef>
              <a:buFontTx/>
              <a:buNone/>
              <a:defRPr/>
            </a:pPr>
            <a:endParaRPr lang="es-ES_tradnl" altLang="es-ES_tradnl">
              <a:solidFill>
                <a:schemeClr val="tx1"/>
              </a:solidFill>
            </a:endParaRPr>
          </a:p>
        </p:txBody>
      </p:sp>
      <p:sp>
        <p:nvSpPr>
          <p:cNvPr id="69642" name="Rectangle 7"/>
          <p:cNvSpPr>
            <a:spLocks noChangeArrowheads="1"/>
          </p:cNvSpPr>
          <p:nvPr/>
        </p:nvSpPr>
        <p:spPr bwMode="auto">
          <a:xfrm>
            <a:off x="5752637" y="1364690"/>
            <a:ext cx="686726"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indent="449263">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lgn="just">
              <a:spcBef>
                <a:spcPct val="0"/>
              </a:spcBef>
              <a:buFontTx/>
              <a:buNone/>
              <a:defRPr/>
            </a:pPr>
            <a:r>
              <a:rPr lang="es-ES" altLang="es-ES" sz="1333">
                <a:solidFill>
                  <a:schemeClr val="tx1"/>
                </a:solidFill>
                <a:ea typeface="Times New Roman" panose="02020603050405020304" pitchFamily="18" charset="0"/>
                <a:cs typeface="Arial" panose="020B0604020202020204" pitchFamily="34" charset="0"/>
              </a:rPr>
              <a:t> </a:t>
            </a:r>
            <a:endParaRPr lang="es-ES" altLang="es-ES">
              <a:solidFill>
                <a:schemeClr val="tx1"/>
              </a:solidFill>
              <a:ea typeface="Times New Roman" panose="02020603050405020304" pitchFamily="18" charset="0"/>
              <a:cs typeface="Arial" panose="020B0604020202020204" pitchFamily="34" charset="0"/>
            </a:endParaRPr>
          </a:p>
        </p:txBody>
      </p:sp>
      <p:sp>
        <p:nvSpPr>
          <p:cNvPr id="69643" name="Rectangle 8"/>
          <p:cNvSpPr>
            <a:spLocks noChangeArrowheads="1"/>
          </p:cNvSpPr>
          <p:nvPr/>
        </p:nvSpPr>
        <p:spPr bwMode="auto">
          <a:xfrm>
            <a:off x="5747828" y="2015123"/>
            <a:ext cx="6963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indent="449263">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lgn="just">
              <a:spcBef>
                <a:spcPct val="0"/>
              </a:spcBef>
              <a:buFontTx/>
              <a:buNone/>
              <a:defRPr/>
            </a:pPr>
            <a:r>
              <a:rPr lang="es-ES" altLang="es-ES" sz="1600">
                <a:solidFill>
                  <a:schemeClr val="tx1"/>
                </a:solidFill>
                <a:ea typeface="Times New Roman" panose="02020603050405020304" pitchFamily="18" charset="0"/>
                <a:cs typeface="Arial" panose="020B0604020202020204" pitchFamily="34" charset="0"/>
              </a:rPr>
              <a:t> </a:t>
            </a:r>
            <a:endParaRPr lang="es-ES" altLang="es-ES">
              <a:solidFill>
                <a:schemeClr val="tx1"/>
              </a:solidFill>
              <a:ea typeface="Times New Roman" panose="02020603050405020304" pitchFamily="18" charset="0"/>
              <a:cs typeface="Arial" panose="020B0604020202020204" pitchFamily="34" charset="0"/>
            </a:endParaRPr>
          </a:p>
        </p:txBody>
      </p:sp>
      <p:sp>
        <p:nvSpPr>
          <p:cNvPr id="3" name="Rectángulo 2"/>
          <p:cNvSpPr/>
          <p:nvPr/>
        </p:nvSpPr>
        <p:spPr>
          <a:xfrm>
            <a:off x="742952" y="6368535"/>
            <a:ext cx="2169248" cy="369332"/>
          </a:xfrm>
          <a:prstGeom prst="rect">
            <a:avLst/>
          </a:prstGeom>
        </p:spPr>
        <p:txBody>
          <a:bodyPr wrap="none">
            <a:spAutoFit/>
          </a:bodyPr>
          <a:lstStyle/>
          <a:p>
            <a:r>
              <a:rPr lang="es-ES" dirty="0"/>
              <a:t>https://dmptool.org/</a:t>
            </a:r>
          </a:p>
        </p:txBody>
      </p:sp>
      <p:pic>
        <p:nvPicPr>
          <p:cNvPr id="5" name="Imagen 4"/>
          <p:cNvPicPr>
            <a:picLocks noChangeAspect="1"/>
          </p:cNvPicPr>
          <p:nvPr/>
        </p:nvPicPr>
        <p:blipFill rotWithShape="1">
          <a:blip r:embed="rId8"/>
          <a:srcRect l="22866" t="12487" r="57692" b="18180"/>
          <a:stretch/>
        </p:blipFill>
        <p:spPr>
          <a:xfrm>
            <a:off x="0" y="973665"/>
            <a:ext cx="2686929" cy="5389803"/>
          </a:xfrm>
          <a:prstGeom prst="rect">
            <a:avLst/>
          </a:prstGeom>
        </p:spPr>
      </p:pic>
    </p:spTree>
    <p:extLst>
      <p:ext uri="{BB962C8B-B14F-4D97-AF65-F5344CB8AC3E}">
        <p14:creationId xmlns:p14="http://schemas.microsoft.com/office/powerpoint/2010/main" val="3943464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ltLang="es-ES" dirty="0"/>
              <a:t>La generación de datos como proceso</a:t>
            </a:r>
            <a:endParaRPr lang="es-ES" dirty="0"/>
          </a:p>
        </p:txBody>
      </p:sp>
      <p:sp>
        <p:nvSpPr>
          <p:cNvPr id="3" name="Marcador de contenido 2"/>
          <p:cNvSpPr>
            <a:spLocks noGrp="1"/>
          </p:cNvSpPr>
          <p:nvPr>
            <p:ph idx="1"/>
          </p:nvPr>
        </p:nvSpPr>
        <p:spPr/>
        <p:txBody>
          <a:bodyPr/>
          <a:lstStyle/>
          <a:p>
            <a:endParaRPr lang="es-ES" dirty="0"/>
          </a:p>
        </p:txBody>
      </p:sp>
      <p:sp>
        <p:nvSpPr>
          <p:cNvPr id="4" name="Flecha derecha 3"/>
          <p:cNvSpPr/>
          <p:nvPr/>
        </p:nvSpPr>
        <p:spPr>
          <a:xfrm>
            <a:off x="8097078" y="4320209"/>
            <a:ext cx="4094922" cy="115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22750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1"/>
          <p:cNvSpPr>
            <a:spLocks noGrp="1"/>
          </p:cNvSpPr>
          <p:nvPr>
            <p:ph type="title"/>
          </p:nvPr>
        </p:nvSpPr>
        <p:spPr>
          <a:xfrm>
            <a:off x="239184" y="260351"/>
            <a:ext cx="10972800" cy="651933"/>
          </a:xfrm>
        </p:spPr>
        <p:txBody>
          <a:bodyPr>
            <a:normAutofit fontScale="90000"/>
          </a:bodyPr>
          <a:lstStyle/>
          <a:p>
            <a:pPr algn="l"/>
            <a:r>
              <a:rPr lang="es-ES" smtClean="0"/>
              <a:t>DMP’s públicos</a:t>
            </a:r>
          </a:p>
        </p:txBody>
      </p:sp>
      <p:sp>
        <p:nvSpPr>
          <p:cNvPr id="4" name="Rectangle 1"/>
          <p:cNvSpPr>
            <a:spLocks noGrp="1" noChangeArrowheads="1"/>
          </p:cNvSpPr>
          <p:nvPr>
            <p:ph idx="1"/>
          </p:nvPr>
        </p:nvSpPr>
        <p:spPr>
          <a:xfrm>
            <a:off x="609601" y="1983777"/>
            <a:ext cx="8269817" cy="4115999"/>
          </a:xfrm>
          <a:solidFill>
            <a:srgbClr val="FFFFFF"/>
          </a:solidFill>
          <a:extLst/>
        </p:spPr>
        <p:txBody>
          <a:bodyPr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spcBef>
                <a:spcPct val="0"/>
              </a:spcBef>
              <a:buNone/>
              <a:defRPr/>
            </a:pPr>
            <a:r>
              <a:rPr lang="es-ES" sz="1600" dirty="0">
                <a:solidFill>
                  <a:srgbClr val="000000"/>
                </a:solidFill>
                <a:latin typeface="+mj-lt"/>
              </a:rPr>
              <a:t>Ejemplos del DCC </a:t>
            </a:r>
            <a:r>
              <a:rPr lang="es-ES" sz="1600" dirty="0">
                <a:solidFill>
                  <a:srgbClr val="000000"/>
                </a:solidFill>
                <a:latin typeface="+mj-lt"/>
                <a:hlinkClick r:id="rId2"/>
              </a:rPr>
              <a:t>http://www.dcc.ac.uk/resources/data-management-plans/guidance-examples</a:t>
            </a:r>
            <a:r>
              <a:rPr lang="es-ES" sz="1600" dirty="0">
                <a:solidFill>
                  <a:srgbClr val="000000"/>
                </a:solidFill>
                <a:latin typeface="+mj-lt"/>
              </a:rPr>
              <a:t> </a:t>
            </a:r>
          </a:p>
          <a:p>
            <a:pPr marL="0" indent="0">
              <a:spcBef>
                <a:spcPct val="0"/>
              </a:spcBef>
              <a:buNone/>
              <a:defRPr/>
            </a:pPr>
            <a:endParaRPr lang="es-ES" sz="1600" dirty="0">
              <a:solidFill>
                <a:srgbClr val="000000"/>
              </a:solidFill>
              <a:latin typeface="+mj-lt"/>
            </a:endParaRPr>
          </a:p>
          <a:p>
            <a:pPr marL="0" indent="0">
              <a:spcBef>
                <a:spcPct val="0"/>
              </a:spcBef>
              <a:buNone/>
              <a:defRPr/>
            </a:pPr>
            <a:r>
              <a:rPr lang="es-ES" sz="1600" dirty="0">
                <a:solidFill>
                  <a:srgbClr val="000000"/>
                </a:solidFill>
                <a:latin typeface="+mj-lt"/>
              </a:rPr>
              <a:t>RIO (</a:t>
            </a:r>
            <a:r>
              <a:rPr lang="es-ES" sz="1600" dirty="0" err="1">
                <a:solidFill>
                  <a:srgbClr val="000000"/>
                </a:solidFill>
                <a:latin typeface="+mj-lt"/>
              </a:rPr>
              <a:t>Research</a:t>
            </a:r>
            <a:r>
              <a:rPr lang="es-ES" sz="1600" dirty="0">
                <a:solidFill>
                  <a:srgbClr val="000000"/>
                </a:solidFill>
                <a:latin typeface="+mj-lt"/>
              </a:rPr>
              <a:t> Ideas and </a:t>
            </a:r>
            <a:r>
              <a:rPr lang="es-ES" sz="1600" dirty="0" err="1">
                <a:solidFill>
                  <a:srgbClr val="000000"/>
                </a:solidFill>
                <a:latin typeface="+mj-lt"/>
              </a:rPr>
              <a:t>Outcomes</a:t>
            </a:r>
            <a:r>
              <a:rPr lang="es-ES" sz="1600" dirty="0">
                <a:solidFill>
                  <a:srgbClr val="000000"/>
                </a:solidFill>
                <a:latin typeface="+mj-lt"/>
              </a:rPr>
              <a:t>) </a:t>
            </a:r>
            <a:r>
              <a:rPr lang="es-ES" sz="1600" dirty="0" err="1">
                <a:solidFill>
                  <a:srgbClr val="000000"/>
                </a:solidFill>
                <a:latin typeface="+mj-lt"/>
              </a:rPr>
              <a:t>is</a:t>
            </a:r>
            <a:r>
              <a:rPr lang="es-ES" sz="1600" dirty="0">
                <a:solidFill>
                  <a:srgbClr val="000000"/>
                </a:solidFill>
                <a:latin typeface="+mj-lt"/>
              </a:rPr>
              <a:t> new online </a:t>
            </a:r>
            <a:r>
              <a:rPr lang="es-ES" sz="1600" dirty="0" err="1">
                <a:solidFill>
                  <a:srgbClr val="000000"/>
                </a:solidFill>
                <a:latin typeface="+mj-lt"/>
              </a:rPr>
              <a:t>journal</a:t>
            </a:r>
            <a:r>
              <a:rPr lang="es-ES" sz="1600" dirty="0">
                <a:solidFill>
                  <a:srgbClr val="000000"/>
                </a:solidFill>
                <a:latin typeface="+mj-lt"/>
              </a:rPr>
              <a:t> and </a:t>
            </a:r>
            <a:r>
              <a:rPr lang="es-ES" sz="1600" dirty="0" err="1">
                <a:solidFill>
                  <a:srgbClr val="000000"/>
                </a:solidFill>
                <a:latin typeface="+mj-lt"/>
              </a:rPr>
              <a:t>its</a:t>
            </a:r>
            <a:r>
              <a:rPr lang="es-ES" sz="1600" dirty="0">
                <a:solidFill>
                  <a:srgbClr val="000000"/>
                </a:solidFill>
                <a:latin typeface="+mj-lt"/>
              </a:rPr>
              <a:t> </a:t>
            </a:r>
            <a:r>
              <a:rPr lang="es-ES" sz="1600" dirty="0" err="1">
                <a:solidFill>
                  <a:srgbClr val="000000"/>
                </a:solidFill>
                <a:latin typeface="+mj-lt"/>
              </a:rPr>
              <a:t>purpose</a:t>
            </a:r>
            <a:r>
              <a:rPr lang="es-ES" sz="1600" dirty="0">
                <a:solidFill>
                  <a:srgbClr val="000000"/>
                </a:solidFill>
                <a:latin typeface="+mj-lt"/>
              </a:rPr>
              <a:t> </a:t>
            </a:r>
            <a:r>
              <a:rPr lang="es-ES" sz="1600" dirty="0" err="1">
                <a:solidFill>
                  <a:srgbClr val="000000"/>
                </a:solidFill>
                <a:latin typeface="+mj-lt"/>
              </a:rPr>
              <a:t>is</a:t>
            </a:r>
            <a:r>
              <a:rPr lang="es-ES" sz="1600" dirty="0">
                <a:solidFill>
                  <a:srgbClr val="000000"/>
                </a:solidFill>
                <a:latin typeface="+mj-lt"/>
              </a:rPr>
              <a:t> </a:t>
            </a:r>
            <a:r>
              <a:rPr lang="es-ES" sz="1600" dirty="0" err="1">
                <a:solidFill>
                  <a:srgbClr val="000000"/>
                </a:solidFill>
                <a:latin typeface="+mj-lt"/>
              </a:rPr>
              <a:t>to</a:t>
            </a:r>
            <a:r>
              <a:rPr lang="es-ES" sz="1600" dirty="0">
                <a:solidFill>
                  <a:srgbClr val="000000"/>
                </a:solidFill>
                <a:latin typeface="+mj-lt"/>
              </a:rPr>
              <a:t> share </a:t>
            </a:r>
            <a:r>
              <a:rPr lang="es-ES" sz="1600" dirty="0" err="1">
                <a:solidFill>
                  <a:srgbClr val="000000"/>
                </a:solidFill>
                <a:latin typeface="+mj-lt"/>
              </a:rPr>
              <a:t>all</a:t>
            </a:r>
            <a:r>
              <a:rPr lang="es-ES" sz="1600" dirty="0">
                <a:solidFill>
                  <a:srgbClr val="000000"/>
                </a:solidFill>
                <a:latin typeface="+mj-lt"/>
              </a:rPr>
              <a:t> </a:t>
            </a:r>
            <a:r>
              <a:rPr lang="es-ES" sz="1600" dirty="0" err="1">
                <a:solidFill>
                  <a:srgbClr val="000000"/>
                </a:solidFill>
                <a:latin typeface="+mj-lt"/>
              </a:rPr>
              <a:t>documents</a:t>
            </a:r>
            <a:r>
              <a:rPr lang="es-ES" sz="1600" dirty="0">
                <a:solidFill>
                  <a:srgbClr val="000000"/>
                </a:solidFill>
                <a:latin typeface="+mj-lt"/>
              </a:rPr>
              <a:t> </a:t>
            </a:r>
            <a:r>
              <a:rPr lang="es-ES" sz="1600" dirty="0" err="1">
                <a:solidFill>
                  <a:srgbClr val="000000"/>
                </a:solidFill>
                <a:latin typeface="+mj-lt"/>
              </a:rPr>
              <a:t>related</a:t>
            </a:r>
            <a:r>
              <a:rPr lang="es-ES" sz="1600" dirty="0">
                <a:solidFill>
                  <a:srgbClr val="000000"/>
                </a:solidFill>
                <a:latin typeface="+mj-lt"/>
              </a:rPr>
              <a:t> </a:t>
            </a:r>
            <a:r>
              <a:rPr lang="es-ES" sz="1600" dirty="0" err="1">
                <a:solidFill>
                  <a:srgbClr val="000000"/>
                </a:solidFill>
                <a:latin typeface="+mj-lt"/>
              </a:rPr>
              <a:t>to</a:t>
            </a:r>
            <a:r>
              <a:rPr lang="es-ES" sz="1600" dirty="0">
                <a:solidFill>
                  <a:srgbClr val="000000"/>
                </a:solidFill>
                <a:latin typeface="+mj-lt"/>
              </a:rPr>
              <a:t> </a:t>
            </a:r>
            <a:r>
              <a:rPr lang="es-ES" sz="1600" dirty="0" err="1">
                <a:solidFill>
                  <a:srgbClr val="000000"/>
                </a:solidFill>
                <a:latin typeface="+mj-lt"/>
              </a:rPr>
              <a:t>the</a:t>
            </a:r>
            <a:r>
              <a:rPr lang="es-ES" sz="1600" dirty="0">
                <a:solidFill>
                  <a:srgbClr val="000000"/>
                </a:solidFill>
                <a:latin typeface="+mj-lt"/>
              </a:rPr>
              <a:t> </a:t>
            </a:r>
            <a:r>
              <a:rPr lang="es-ES" sz="1600" dirty="0" err="1">
                <a:solidFill>
                  <a:srgbClr val="000000"/>
                </a:solidFill>
                <a:latin typeface="+mj-lt"/>
              </a:rPr>
              <a:t>research</a:t>
            </a:r>
            <a:r>
              <a:rPr lang="es-ES" sz="1600" dirty="0">
                <a:solidFill>
                  <a:srgbClr val="000000"/>
                </a:solidFill>
                <a:latin typeface="+mj-lt"/>
              </a:rPr>
              <a:t> </a:t>
            </a:r>
            <a:r>
              <a:rPr lang="es-ES" sz="1600" dirty="0" err="1">
                <a:solidFill>
                  <a:srgbClr val="000000"/>
                </a:solidFill>
                <a:latin typeface="+mj-lt"/>
              </a:rPr>
              <a:t>lifecycle</a:t>
            </a:r>
            <a:r>
              <a:rPr lang="es-ES" sz="1600" dirty="0">
                <a:solidFill>
                  <a:srgbClr val="000000"/>
                </a:solidFill>
                <a:latin typeface="+mj-lt"/>
              </a:rPr>
              <a:t>, </a:t>
            </a:r>
            <a:r>
              <a:rPr lang="es-ES" sz="1600" dirty="0" err="1">
                <a:solidFill>
                  <a:srgbClr val="000000"/>
                </a:solidFill>
                <a:latin typeface="+mj-lt"/>
              </a:rPr>
              <a:t>including</a:t>
            </a:r>
            <a:r>
              <a:rPr lang="es-ES" sz="1600" dirty="0">
                <a:solidFill>
                  <a:srgbClr val="000000"/>
                </a:solidFill>
                <a:latin typeface="+mj-lt"/>
              </a:rPr>
              <a:t> </a:t>
            </a:r>
            <a:r>
              <a:rPr lang="es-ES" sz="1600" dirty="0" err="1">
                <a:solidFill>
                  <a:srgbClr val="000000"/>
                </a:solidFill>
                <a:latin typeface="+mj-lt"/>
              </a:rPr>
              <a:t>proposals</a:t>
            </a:r>
            <a:r>
              <a:rPr lang="es-ES" sz="1600" dirty="0">
                <a:solidFill>
                  <a:srgbClr val="000000"/>
                </a:solidFill>
                <a:latin typeface="+mj-lt"/>
              </a:rPr>
              <a:t>.</a:t>
            </a:r>
            <a:endParaRPr lang="es-ES" sz="1600" dirty="0">
              <a:latin typeface="+mj-lt"/>
            </a:endParaRPr>
          </a:p>
          <a:p>
            <a:pPr marL="0" indent="0">
              <a:spcBef>
                <a:spcPct val="0"/>
              </a:spcBef>
              <a:buNone/>
              <a:defRPr/>
            </a:pPr>
            <a:r>
              <a:rPr lang="es-ES" sz="1600" dirty="0">
                <a:solidFill>
                  <a:srgbClr val="1155CC"/>
                </a:solidFill>
                <a:latin typeface="+mj-lt"/>
                <a:hlinkClick r:id="rId3"/>
              </a:rPr>
              <a:t>http://rio.pensoft.net/browse_user_collection_documents.php?collection_id=3&amp;journal_id=17</a:t>
            </a:r>
            <a:r>
              <a:rPr lang="es-ES" sz="1600" dirty="0">
                <a:solidFill>
                  <a:srgbClr val="000000"/>
                </a:solidFill>
                <a:latin typeface="+mj-lt"/>
              </a:rPr>
              <a:t> </a:t>
            </a:r>
          </a:p>
          <a:p>
            <a:pPr>
              <a:defRPr/>
            </a:pPr>
            <a:endParaRPr lang="en-US" sz="1600" b="1" dirty="0">
              <a:latin typeface="+mj-lt"/>
            </a:endParaRPr>
          </a:p>
          <a:p>
            <a:pPr marL="0" indent="0">
              <a:buNone/>
              <a:defRPr/>
            </a:pPr>
            <a:r>
              <a:rPr lang="en-US" sz="1600" b="1" dirty="0" err="1">
                <a:latin typeface="+mj-lt"/>
              </a:rPr>
              <a:t>DMPTool</a:t>
            </a:r>
            <a:r>
              <a:rPr lang="en-US" sz="1600" b="1" dirty="0">
                <a:latin typeface="+mj-lt"/>
              </a:rPr>
              <a:t> FAQ: What are the visibility options for my DMP?</a:t>
            </a:r>
            <a:r>
              <a:rPr lang="en-US" sz="1600" dirty="0">
                <a:latin typeface="+mj-lt"/>
              </a:rPr>
              <a:t/>
            </a:r>
            <a:br>
              <a:rPr lang="en-US" sz="1600" dirty="0">
                <a:latin typeface="+mj-lt"/>
              </a:rPr>
            </a:br>
            <a:r>
              <a:rPr lang="en-US" sz="1600" dirty="0">
                <a:latin typeface="+mj-lt"/>
              </a:rPr>
              <a:t>1. Private. This is the default setting. Your plan will only be visible to you and your plan co-owners.</a:t>
            </a:r>
            <a:br>
              <a:rPr lang="en-US" sz="1600" dirty="0">
                <a:latin typeface="+mj-lt"/>
              </a:rPr>
            </a:br>
            <a:r>
              <a:rPr lang="en-US" sz="1600" dirty="0">
                <a:latin typeface="+mj-lt"/>
              </a:rPr>
              <a:t>2. Institutional. If your institution is a </a:t>
            </a:r>
            <a:r>
              <a:rPr lang="en-US" sz="1600" dirty="0" err="1">
                <a:latin typeface="+mj-lt"/>
              </a:rPr>
              <a:t>DMPTool</a:t>
            </a:r>
            <a:r>
              <a:rPr lang="en-US" sz="1600" dirty="0">
                <a:latin typeface="+mj-lt"/>
              </a:rPr>
              <a:t> partner, this setting allows administrators and users from your institution to see your plan.</a:t>
            </a:r>
            <a:br>
              <a:rPr lang="en-US" sz="1600" dirty="0">
                <a:latin typeface="+mj-lt"/>
              </a:rPr>
            </a:br>
            <a:r>
              <a:rPr lang="en-US" sz="1600" dirty="0">
                <a:latin typeface="+mj-lt"/>
              </a:rPr>
              <a:t>3. Public. It will be available on the </a:t>
            </a:r>
            <a:r>
              <a:rPr lang="en-US" sz="1600" dirty="0">
                <a:latin typeface="+mj-lt"/>
                <a:hlinkClick r:id="rId4"/>
              </a:rPr>
              <a:t>Public DMPs</a:t>
            </a:r>
            <a:r>
              <a:rPr lang="en-US" sz="1600" dirty="0">
                <a:latin typeface="+mj-lt"/>
              </a:rPr>
              <a:t> section of the </a:t>
            </a:r>
            <a:r>
              <a:rPr lang="en-US" sz="1600" dirty="0" err="1">
                <a:latin typeface="+mj-lt"/>
              </a:rPr>
              <a:t>DMPTool</a:t>
            </a:r>
            <a:r>
              <a:rPr lang="en-US" sz="1600" dirty="0">
                <a:latin typeface="+mj-lt"/>
              </a:rPr>
              <a:t> website. Choose this option to allow others to see your plan without restrictions (under a CC-Zero license).</a:t>
            </a:r>
          </a:p>
          <a:p>
            <a:pPr marL="0" indent="0">
              <a:spcBef>
                <a:spcPct val="0"/>
              </a:spcBef>
              <a:buNone/>
              <a:defRPr/>
            </a:pPr>
            <a:endParaRPr lang="es-ES" sz="1600" dirty="0">
              <a:solidFill>
                <a:srgbClr val="000000"/>
              </a:solidFill>
              <a:latin typeface="+mj-lt"/>
            </a:endParaRPr>
          </a:p>
          <a:p>
            <a:pPr>
              <a:spcBef>
                <a:spcPct val="0"/>
              </a:spcBef>
              <a:defRPr/>
            </a:pPr>
            <a:r>
              <a:rPr lang="es-ES" sz="1600" dirty="0">
                <a:solidFill>
                  <a:srgbClr val="000000"/>
                </a:solidFill>
                <a:latin typeface="+mj-lt"/>
              </a:rPr>
              <a:t>Permite hacer públicos los planes </a:t>
            </a:r>
            <a:r>
              <a:rPr lang="es-ES" sz="1600" dirty="0">
                <a:latin typeface="+mj-lt"/>
                <a:hlinkClick r:id="rId5"/>
              </a:rPr>
              <a:t>https://dmptool.org/public_dmps?e=z&amp;public%3Apage=1&amp;s=a</a:t>
            </a:r>
            <a:endParaRPr lang="es-ES" sz="1600" dirty="0">
              <a:latin typeface="+mj-lt"/>
            </a:endParaRPr>
          </a:p>
          <a:p>
            <a:pPr>
              <a:spcBef>
                <a:spcPct val="0"/>
              </a:spcBef>
              <a:defRPr/>
            </a:pPr>
            <a:r>
              <a:rPr lang="es-ES" sz="1600" dirty="0">
                <a:latin typeface="+mj-lt"/>
              </a:rPr>
              <a:t>Ofrece guías para diferentes financiadores </a:t>
            </a:r>
            <a:r>
              <a:rPr lang="es-ES" sz="1600" dirty="0">
                <a:latin typeface="+mj-lt"/>
                <a:hlinkClick r:id="rId6"/>
              </a:rPr>
              <a:t>https://dmptool.org/guidance?method=get&amp;scope1=all</a:t>
            </a:r>
            <a:r>
              <a:rPr lang="es-ES" sz="1600" dirty="0">
                <a:latin typeface="+mj-lt"/>
              </a:rPr>
              <a:t> </a:t>
            </a:r>
          </a:p>
        </p:txBody>
      </p:sp>
    </p:spTree>
    <p:extLst>
      <p:ext uri="{BB962C8B-B14F-4D97-AF65-F5344CB8AC3E}">
        <p14:creationId xmlns:p14="http://schemas.microsoft.com/office/powerpoint/2010/main" val="1356496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solidFill>
                  <a:schemeClr val="bg1">
                    <a:lumMod val="65000"/>
                  </a:schemeClr>
                </a:solidFill>
              </a:rPr>
              <a:t>¿Cómo se abren los datos </a:t>
            </a:r>
            <a:r>
              <a:rPr lang="es-ES" dirty="0">
                <a:solidFill>
                  <a:schemeClr val="bg1">
                    <a:lumMod val="65000"/>
                  </a:schemeClr>
                </a:solidFill>
              </a:rPr>
              <a:t>de </a:t>
            </a:r>
            <a:r>
              <a:rPr lang="es-ES" dirty="0" smtClean="0">
                <a:solidFill>
                  <a:schemeClr val="bg1">
                    <a:lumMod val="65000"/>
                  </a:schemeClr>
                </a:solidFill>
              </a:rPr>
              <a:t>investigación y </a:t>
            </a:r>
            <a:r>
              <a:rPr lang="es-ES" dirty="0">
                <a:solidFill>
                  <a:schemeClr val="bg1">
                    <a:lumMod val="65000"/>
                  </a:schemeClr>
                </a:solidFill>
              </a:rPr>
              <a:t>obligaciones sobre ellos? </a:t>
            </a:r>
            <a:endParaRPr lang="es-ES" dirty="0" smtClean="0">
              <a:solidFill>
                <a:schemeClr val="bg1">
                  <a:lumMod val="65000"/>
                </a:schemeClr>
              </a:solidFill>
            </a:endParaRPr>
          </a:p>
          <a:p>
            <a:pPr marL="514350" indent="-514350">
              <a:buFont typeface="+mj-lt"/>
              <a:buAutoNum type="arabicPeriod"/>
            </a:pPr>
            <a:r>
              <a:rPr lang="es-ES" dirty="0" smtClean="0">
                <a:solidFill>
                  <a:schemeClr val="bg1">
                    <a:lumMod val="65000"/>
                  </a:schemeClr>
                </a:solidFill>
              </a:rPr>
              <a:t>¿</a:t>
            </a:r>
            <a:r>
              <a:rPr lang="es-ES" dirty="0">
                <a:solidFill>
                  <a:schemeClr val="bg1">
                    <a:lumMod val="65000"/>
                  </a:schemeClr>
                </a:solidFill>
              </a:rPr>
              <a:t>Qué </a:t>
            </a:r>
            <a:r>
              <a:rPr lang="es-ES" dirty="0" smtClean="0">
                <a:solidFill>
                  <a:schemeClr val="bg1">
                    <a:lumMod val="65000"/>
                  </a:schemeClr>
                </a:solidFill>
              </a:rPr>
              <a:t>datos tenemos y bancos </a:t>
            </a:r>
            <a:r>
              <a:rPr lang="es-ES" dirty="0">
                <a:solidFill>
                  <a:schemeClr val="bg1">
                    <a:lumMod val="65000"/>
                  </a:schemeClr>
                </a:solidFill>
              </a:rPr>
              <a:t>/ revistas </a:t>
            </a:r>
            <a:r>
              <a:rPr lang="es-ES" dirty="0" smtClean="0">
                <a:solidFill>
                  <a:schemeClr val="bg1">
                    <a:lumMod val="65000"/>
                  </a:schemeClr>
                </a:solidFill>
              </a:rPr>
              <a:t>encontramos?</a:t>
            </a:r>
          </a:p>
          <a:p>
            <a:pPr marL="514350" indent="-514350">
              <a:buFont typeface="+mj-lt"/>
              <a:buAutoNum type="arabicPeriod"/>
            </a:pPr>
            <a:r>
              <a:rPr lang="es-ES" dirty="0" smtClean="0">
                <a:solidFill>
                  <a:schemeClr val="bg1">
                    <a:lumMod val="65000"/>
                  </a:schemeClr>
                </a:solidFill>
              </a:rPr>
              <a:t>¿Cómo seleccionar un depósito?</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¿Cómo preparar el </a:t>
            </a:r>
            <a:r>
              <a:rPr lang="es-ES" dirty="0" smtClean="0">
                <a:solidFill>
                  <a:schemeClr val="bg1">
                    <a:lumMod val="65000"/>
                  </a:schemeClr>
                </a:solidFill>
              </a:rPr>
              <a:t>material? Guías</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Caso Plan de gestión de datos: DMP pagoda</a:t>
            </a:r>
          </a:p>
          <a:p>
            <a:pPr marL="514350" indent="-514350">
              <a:buFont typeface="+mj-lt"/>
              <a:buAutoNum type="arabicPeriod"/>
            </a:pPr>
            <a:r>
              <a:rPr lang="es-ES" dirty="0" smtClean="0"/>
              <a:t>Caso DCI</a:t>
            </a:r>
          </a:p>
          <a:p>
            <a:pPr marL="514350" indent="-514350">
              <a:buFont typeface="+mj-lt"/>
              <a:buAutoNum type="arabicPeriod"/>
            </a:pPr>
            <a:r>
              <a:rPr lang="es-ES" dirty="0" smtClean="0">
                <a:solidFill>
                  <a:schemeClr val="bg1">
                    <a:lumMod val="65000"/>
                  </a:schemeClr>
                </a:solidFill>
              </a:rPr>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1913591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09" r="51521" b="11083"/>
          <a:stretch/>
        </p:blipFill>
        <p:spPr bwMode="auto">
          <a:xfrm>
            <a:off x="1698171" y="13963"/>
            <a:ext cx="8868275" cy="631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Título"/>
          <p:cNvSpPr>
            <a:spLocks noGrp="1"/>
          </p:cNvSpPr>
          <p:nvPr>
            <p:ph type="title"/>
          </p:nvPr>
        </p:nvSpPr>
        <p:spPr/>
        <p:txBody>
          <a:bodyPr/>
          <a:lstStyle/>
          <a:p>
            <a:endParaRPr lang="es-ES"/>
          </a:p>
        </p:txBody>
      </p:sp>
      <p:sp>
        <p:nvSpPr>
          <p:cNvPr id="11" name="10 Marcador de contenido"/>
          <p:cNvSpPr>
            <a:spLocks noGrp="1"/>
          </p:cNvSpPr>
          <p:nvPr>
            <p:ph idx="1"/>
          </p:nvPr>
        </p:nvSpPr>
        <p:spPr/>
        <p:txBody>
          <a:bodyPr/>
          <a:lstStyle/>
          <a:p>
            <a:endParaRPr lang="es-ES" dirty="0"/>
          </a:p>
        </p:txBody>
      </p:sp>
      <p:sp>
        <p:nvSpPr>
          <p:cNvPr id="2" name="Rectángulo 1"/>
          <p:cNvSpPr/>
          <p:nvPr/>
        </p:nvSpPr>
        <p:spPr>
          <a:xfrm>
            <a:off x="1123804" y="6389354"/>
            <a:ext cx="9451126" cy="369332"/>
          </a:xfrm>
          <a:prstGeom prst="rect">
            <a:avLst/>
          </a:prstGeom>
        </p:spPr>
        <p:txBody>
          <a:bodyPr wrap="square">
            <a:spAutoFit/>
          </a:bodyPr>
          <a:lstStyle/>
          <a:p>
            <a:r>
              <a:rPr lang="es-ES" dirty="0">
                <a:solidFill>
                  <a:srgbClr val="303F50"/>
                </a:solidFill>
                <a:latin typeface="Open Sans Condensed"/>
              </a:rPr>
              <a:t>Peset, F (2016). Introducción a Data </a:t>
            </a:r>
            <a:r>
              <a:rPr lang="es-ES" dirty="0" err="1" smtClean="0">
                <a:solidFill>
                  <a:srgbClr val="303F50"/>
                </a:solidFill>
                <a:latin typeface="Open Sans Condensed"/>
              </a:rPr>
              <a:t>Citation</a:t>
            </a:r>
            <a:r>
              <a:rPr lang="es-ES" dirty="0" smtClean="0">
                <a:solidFill>
                  <a:srgbClr val="303F50"/>
                </a:solidFill>
                <a:latin typeface="Open Sans Condensed"/>
              </a:rPr>
              <a:t> </a:t>
            </a:r>
            <a:r>
              <a:rPr lang="es-ES" dirty="0" err="1" smtClean="0">
                <a:solidFill>
                  <a:srgbClr val="303F50"/>
                </a:solidFill>
                <a:latin typeface="Open Sans Condensed"/>
              </a:rPr>
              <a:t>Index</a:t>
            </a:r>
            <a:r>
              <a:rPr lang="es-ES" dirty="0" smtClean="0">
                <a:solidFill>
                  <a:srgbClr val="303F50"/>
                </a:solidFill>
                <a:latin typeface="Open Sans Condensed"/>
              </a:rPr>
              <a:t>. </a:t>
            </a:r>
            <a:r>
              <a:rPr lang="es-ES" dirty="0">
                <a:solidFill>
                  <a:srgbClr val="303F50"/>
                </a:solidFill>
                <a:latin typeface="Open Sans Condensed"/>
              </a:rPr>
              <a:t> </a:t>
            </a:r>
            <a:r>
              <a:rPr lang="es-ES" dirty="0">
                <a:solidFill>
                  <a:srgbClr val="839BB4"/>
                </a:solidFill>
                <a:latin typeface="Open Sans Condensed"/>
                <a:hlinkClick r:id="rId3"/>
              </a:rPr>
              <a:t>http://youtu.be/EZEdDwpA6eg</a:t>
            </a:r>
            <a:endParaRPr lang="es-ES" dirty="0"/>
          </a:p>
        </p:txBody>
      </p:sp>
    </p:spTree>
    <p:extLst>
      <p:ext uri="{BB962C8B-B14F-4D97-AF65-F5344CB8AC3E}">
        <p14:creationId xmlns:p14="http://schemas.microsoft.com/office/powerpoint/2010/main" val="3046827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2207568" y="250343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rotWithShape="1">
          <a:blip r:embed="rId7"/>
          <a:srcRect l="11365" t="10166" r="12405" b="3838"/>
          <a:stretch/>
        </p:blipFill>
        <p:spPr>
          <a:xfrm>
            <a:off x="3719737" y="188640"/>
            <a:ext cx="4765991" cy="3024336"/>
          </a:xfrm>
          <a:prstGeom prst="rect">
            <a:avLst/>
          </a:prstGeom>
        </p:spPr>
      </p:pic>
      <p:sp>
        <p:nvSpPr>
          <p:cNvPr id="5" name="Rectángulo 4"/>
          <p:cNvSpPr/>
          <p:nvPr/>
        </p:nvSpPr>
        <p:spPr>
          <a:xfrm>
            <a:off x="3863752" y="908720"/>
            <a:ext cx="1800200" cy="10801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p:cNvSpPr/>
          <p:nvPr/>
        </p:nvSpPr>
        <p:spPr>
          <a:xfrm>
            <a:off x="3856520" y="2996952"/>
            <a:ext cx="115936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7470384" y="1671712"/>
            <a:ext cx="857865" cy="189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43169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solidFill>
                  <a:schemeClr val="bg1">
                    <a:lumMod val="65000"/>
                  </a:schemeClr>
                </a:solidFill>
              </a:rPr>
              <a:t>¿Cómo se abren los datos </a:t>
            </a:r>
            <a:r>
              <a:rPr lang="es-ES" dirty="0">
                <a:solidFill>
                  <a:schemeClr val="bg1">
                    <a:lumMod val="65000"/>
                  </a:schemeClr>
                </a:solidFill>
              </a:rPr>
              <a:t>de </a:t>
            </a:r>
            <a:r>
              <a:rPr lang="es-ES" dirty="0" smtClean="0">
                <a:solidFill>
                  <a:schemeClr val="bg1">
                    <a:lumMod val="65000"/>
                  </a:schemeClr>
                </a:solidFill>
              </a:rPr>
              <a:t>investigación y </a:t>
            </a:r>
            <a:r>
              <a:rPr lang="es-ES" dirty="0">
                <a:solidFill>
                  <a:schemeClr val="bg1">
                    <a:lumMod val="65000"/>
                  </a:schemeClr>
                </a:solidFill>
              </a:rPr>
              <a:t>obligaciones sobre ellos? </a:t>
            </a:r>
            <a:endParaRPr lang="es-ES" dirty="0" smtClean="0">
              <a:solidFill>
                <a:schemeClr val="bg1">
                  <a:lumMod val="65000"/>
                </a:schemeClr>
              </a:solidFill>
            </a:endParaRPr>
          </a:p>
          <a:p>
            <a:pPr marL="514350" indent="-514350">
              <a:buFont typeface="+mj-lt"/>
              <a:buAutoNum type="arabicPeriod"/>
            </a:pPr>
            <a:r>
              <a:rPr lang="es-ES" dirty="0" smtClean="0">
                <a:solidFill>
                  <a:schemeClr val="bg1">
                    <a:lumMod val="65000"/>
                  </a:schemeClr>
                </a:solidFill>
              </a:rPr>
              <a:t>¿</a:t>
            </a:r>
            <a:r>
              <a:rPr lang="es-ES" dirty="0">
                <a:solidFill>
                  <a:schemeClr val="bg1">
                    <a:lumMod val="65000"/>
                  </a:schemeClr>
                </a:solidFill>
              </a:rPr>
              <a:t>Qué </a:t>
            </a:r>
            <a:r>
              <a:rPr lang="es-ES" dirty="0" smtClean="0">
                <a:solidFill>
                  <a:schemeClr val="bg1">
                    <a:lumMod val="65000"/>
                  </a:schemeClr>
                </a:solidFill>
              </a:rPr>
              <a:t>datos tenemos y bancos </a:t>
            </a:r>
            <a:r>
              <a:rPr lang="es-ES" dirty="0">
                <a:solidFill>
                  <a:schemeClr val="bg1">
                    <a:lumMod val="65000"/>
                  </a:schemeClr>
                </a:solidFill>
              </a:rPr>
              <a:t>/ revistas </a:t>
            </a:r>
            <a:r>
              <a:rPr lang="es-ES" dirty="0" smtClean="0">
                <a:solidFill>
                  <a:schemeClr val="bg1">
                    <a:lumMod val="65000"/>
                  </a:schemeClr>
                </a:solidFill>
              </a:rPr>
              <a:t>encontramos?</a:t>
            </a:r>
          </a:p>
          <a:p>
            <a:pPr marL="514350" indent="-514350">
              <a:buFont typeface="+mj-lt"/>
              <a:buAutoNum type="arabicPeriod"/>
            </a:pPr>
            <a:r>
              <a:rPr lang="es-ES" dirty="0" smtClean="0">
                <a:solidFill>
                  <a:schemeClr val="bg1">
                    <a:lumMod val="65000"/>
                  </a:schemeClr>
                </a:solidFill>
              </a:rPr>
              <a:t>¿Cómo seleccionar un depósito?</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¿Cómo preparar el </a:t>
            </a:r>
            <a:r>
              <a:rPr lang="es-ES" dirty="0" smtClean="0">
                <a:solidFill>
                  <a:schemeClr val="bg1">
                    <a:lumMod val="65000"/>
                  </a:schemeClr>
                </a:solidFill>
              </a:rPr>
              <a:t>material? Guías</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Caso Plan de gestión de datos: DMP pagoda</a:t>
            </a:r>
          </a:p>
          <a:p>
            <a:pPr marL="514350" indent="-514350">
              <a:buFont typeface="+mj-lt"/>
              <a:buAutoNum type="arabicPeriod"/>
            </a:pPr>
            <a:r>
              <a:rPr lang="es-ES" dirty="0" smtClean="0">
                <a:solidFill>
                  <a:schemeClr val="bg1">
                    <a:lumMod val="65000"/>
                  </a:schemeClr>
                </a:solidFill>
              </a:rPr>
              <a:t>Caso DCI</a:t>
            </a:r>
          </a:p>
          <a:p>
            <a:pPr marL="514350" indent="-514350">
              <a:buFont typeface="+mj-lt"/>
              <a:buAutoNum type="arabicPeriod"/>
            </a:pPr>
            <a:r>
              <a:rPr lang="es-ES" dirty="0" smtClean="0"/>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912471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eaLnBrk="1" hangingPunct="1">
              <a:defRPr/>
            </a:pPr>
            <a:r>
              <a:rPr lang="es-ES" altLang="es-ES_tradnl" smtClean="0"/>
              <a:t>Potencial para…</a:t>
            </a:r>
          </a:p>
        </p:txBody>
      </p:sp>
      <p:sp>
        <p:nvSpPr>
          <p:cNvPr id="82947" name="Rectangle 3"/>
          <p:cNvSpPr>
            <a:spLocks noGrp="1" noChangeArrowheads="1"/>
          </p:cNvSpPr>
          <p:nvPr>
            <p:ph idx="1"/>
          </p:nvPr>
        </p:nvSpPr>
        <p:spPr>
          <a:xfrm>
            <a:off x="609600" y="2493434"/>
            <a:ext cx="10972800" cy="4392084"/>
          </a:xfrm>
        </p:spPr>
        <p:txBody>
          <a:bodyPr/>
          <a:lstStyle/>
          <a:p>
            <a:pPr marL="609585" indent="-609585">
              <a:buFontTx/>
              <a:buAutoNum type="arabicPeriod"/>
              <a:defRPr/>
            </a:pPr>
            <a:r>
              <a:rPr lang="es-ES" altLang="es-ES_tradnl" dirty="0" smtClean="0"/>
              <a:t>Asesorar y evangelizar desde la biblioteca</a:t>
            </a:r>
          </a:p>
          <a:p>
            <a:pPr marL="609585" indent="-609585">
              <a:buFontTx/>
              <a:buAutoNum type="arabicPeriod"/>
              <a:defRPr/>
            </a:pPr>
            <a:endParaRPr lang="es-ES" altLang="es-ES_tradnl" dirty="0" smtClean="0"/>
          </a:p>
          <a:p>
            <a:pPr marL="609585" indent="-609585">
              <a:buFontTx/>
              <a:buAutoNum type="arabicPeriod"/>
              <a:defRPr/>
            </a:pPr>
            <a:r>
              <a:rPr lang="es-ES" altLang="es-ES_tradnl" dirty="0" smtClean="0"/>
              <a:t>Integrarse en grupos de investigación</a:t>
            </a:r>
          </a:p>
          <a:p>
            <a:pPr marL="609585" indent="-609585">
              <a:buFontTx/>
              <a:buAutoNum type="arabicPeriod"/>
              <a:defRPr/>
            </a:pPr>
            <a:endParaRPr lang="es-ES" altLang="es-ES_tradnl" dirty="0" smtClean="0"/>
          </a:p>
          <a:p>
            <a:pPr marL="609585" indent="-609585">
              <a:buFontTx/>
              <a:buAutoNum type="arabicPeriod"/>
              <a:defRPr/>
            </a:pPr>
            <a:r>
              <a:rPr lang="es-ES" altLang="es-ES_tradnl" dirty="0" smtClean="0"/>
              <a:t>Participar con la universidad en preparar servicios de gestión datos/apoyo a la investigación</a:t>
            </a:r>
          </a:p>
        </p:txBody>
      </p:sp>
    </p:spTree>
    <p:extLst>
      <p:ext uri="{BB962C8B-B14F-4D97-AF65-F5344CB8AC3E}">
        <p14:creationId xmlns:p14="http://schemas.microsoft.com/office/powerpoint/2010/main" val="1578697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eaLnBrk="1" hangingPunct="1">
              <a:defRPr/>
            </a:pPr>
            <a:r>
              <a:rPr lang="es-ES" altLang="es-ES_tradnl"/>
              <a:t>En varios niveles</a:t>
            </a:r>
          </a:p>
        </p:txBody>
      </p:sp>
      <p:sp>
        <p:nvSpPr>
          <p:cNvPr id="83971" name="Rectangle 3"/>
          <p:cNvSpPr>
            <a:spLocks noGrp="1" noChangeArrowheads="1"/>
          </p:cNvSpPr>
          <p:nvPr>
            <p:ph idx="1"/>
          </p:nvPr>
        </p:nvSpPr>
        <p:spPr>
          <a:xfrm>
            <a:off x="527051" y="2565401"/>
            <a:ext cx="10972800" cy="4392084"/>
          </a:xfrm>
        </p:spPr>
        <p:txBody>
          <a:bodyPr/>
          <a:lstStyle/>
          <a:p>
            <a:pPr marL="914377" lvl="1" indent="-457189">
              <a:buClr>
                <a:srgbClr val="D6ECEE"/>
              </a:buClr>
              <a:buFontTx/>
              <a:buAutoNum type="arabicPeriod"/>
              <a:defRPr/>
            </a:pPr>
            <a:r>
              <a:rPr lang="es-ES" altLang="es-ES_tradnl" sz="2000">
                <a:solidFill>
                  <a:srgbClr val="FFC000"/>
                </a:solidFill>
                <a:cs typeface="Arial" panose="020B0604020202020204" pitchFamily="34" charset="0"/>
              </a:rPr>
              <a:t>Para la biblioteca</a:t>
            </a:r>
            <a:r>
              <a:rPr lang="es-ES" altLang="es-ES_tradnl" sz="2000">
                <a:solidFill>
                  <a:srgbClr val="595959"/>
                </a:solidFill>
                <a:cs typeface="Arial" panose="020B0604020202020204" pitchFamily="34" charset="0"/>
              </a:rPr>
              <a:t>: Cuestiones de estandarización o buenas prácticas en metadatos, </a:t>
            </a:r>
            <a:r>
              <a:rPr lang="es-ES" altLang="ja-JP" sz="2000">
                <a:solidFill>
                  <a:srgbClr val="595959"/>
                </a:solidFill>
                <a:ea typeface="MS PGothic" panose="020B0600070205080204" pitchFamily="34" charset="-128"/>
              </a:rPr>
              <a:t>herramientas y fuentes, propiedad intelectual, procesos de control, integridad de los datos y gestión del riesgo, almacenamiento y nociones de seguridad y acceso</a:t>
            </a:r>
          </a:p>
          <a:p>
            <a:pPr marL="914377" lvl="1" indent="-457189">
              <a:buClr>
                <a:srgbClr val="D6ECEE"/>
              </a:buClr>
              <a:buFontTx/>
              <a:buAutoNum type="arabicPeriod"/>
              <a:defRPr/>
            </a:pPr>
            <a:endParaRPr lang="es-ES" altLang="es-ES_tradnl" sz="2000">
              <a:solidFill>
                <a:srgbClr val="595959"/>
              </a:solidFill>
              <a:cs typeface="Arial" panose="020B0604020202020204" pitchFamily="34" charset="0"/>
            </a:endParaRPr>
          </a:p>
          <a:p>
            <a:pPr marL="914377" lvl="1" indent="-457189">
              <a:buClr>
                <a:srgbClr val="D6ECEE"/>
              </a:buClr>
              <a:buFontTx/>
              <a:buAutoNum type="arabicPeriod"/>
              <a:defRPr/>
            </a:pPr>
            <a:r>
              <a:rPr lang="es-ES" altLang="es-ES_tradnl" sz="2000">
                <a:solidFill>
                  <a:srgbClr val="FFC000"/>
                </a:solidFill>
                <a:cs typeface="Arial" panose="020B0604020202020204" pitchFamily="34" charset="0"/>
              </a:rPr>
              <a:t>Para los grupos científicos</a:t>
            </a:r>
            <a:r>
              <a:rPr lang="es-ES" altLang="es-ES_tradnl" sz="2000">
                <a:solidFill>
                  <a:srgbClr val="595959"/>
                </a:solidFill>
                <a:cs typeface="Arial" panose="020B0604020202020204" pitchFamily="34" charset="0"/>
              </a:rPr>
              <a:t>: Aspectos de reconocimiento del trabajo científico y de análisis/manipulación de datos. Nociones de las vías de Publicación científica (Data publication) y de las solicitudes de financiación (recién salidos los h2020 e I+D)</a:t>
            </a:r>
          </a:p>
          <a:p>
            <a:pPr marL="914377" lvl="1" indent="-457189">
              <a:buClr>
                <a:srgbClr val="D6ECEE"/>
              </a:buClr>
              <a:buFontTx/>
              <a:buAutoNum type="arabicPeriod"/>
              <a:defRPr/>
            </a:pPr>
            <a:endParaRPr lang="es-ES" altLang="es-ES_tradnl" sz="2000">
              <a:solidFill>
                <a:srgbClr val="595959"/>
              </a:solidFill>
              <a:cs typeface="Arial" panose="020B0604020202020204" pitchFamily="34" charset="0"/>
            </a:endParaRPr>
          </a:p>
          <a:p>
            <a:pPr marL="914377" lvl="1" indent="-457189">
              <a:buClr>
                <a:srgbClr val="D6ECEE"/>
              </a:buClr>
              <a:buFontTx/>
              <a:buAutoNum type="arabicPeriod"/>
              <a:defRPr/>
            </a:pPr>
            <a:r>
              <a:rPr lang="es-ES" altLang="es-ES_tradnl" sz="2000">
                <a:solidFill>
                  <a:srgbClr val="FFC000"/>
                </a:solidFill>
                <a:cs typeface="Arial" panose="020B0604020202020204" pitchFamily="34" charset="0"/>
              </a:rPr>
              <a:t>Para la institución</a:t>
            </a:r>
            <a:r>
              <a:rPr lang="es-ES" altLang="es-ES_tradnl" sz="2000">
                <a:solidFill>
                  <a:srgbClr val="595959"/>
                </a:solidFill>
                <a:cs typeface="Arial" panose="020B0604020202020204" pitchFamily="34" charset="0"/>
              </a:rPr>
              <a:t>: Tendencias mundiales, workflows (proyectos concretos como PREPARDE y RI) e implantación de un servicio de datos</a:t>
            </a:r>
          </a:p>
        </p:txBody>
      </p:sp>
    </p:spTree>
    <p:extLst>
      <p:ext uri="{BB962C8B-B14F-4D97-AF65-F5344CB8AC3E}">
        <p14:creationId xmlns:p14="http://schemas.microsoft.com/office/powerpoint/2010/main" val="3770977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ítulo 1"/>
          <p:cNvSpPr>
            <a:spLocks noGrp="1"/>
          </p:cNvSpPr>
          <p:nvPr>
            <p:ph type="title"/>
          </p:nvPr>
        </p:nvSpPr>
        <p:spPr/>
        <p:txBody>
          <a:bodyPr/>
          <a:lstStyle/>
          <a:p>
            <a:pPr algn="l" eaLnBrk="1" hangingPunct="1">
              <a:defRPr/>
            </a:pPr>
            <a:r>
              <a:rPr lang="es-ES" altLang="es-ES_tradnl"/>
              <a:t>En qué etapas se puede ayudar y cómo</a:t>
            </a:r>
          </a:p>
        </p:txBody>
      </p:sp>
      <p:sp>
        <p:nvSpPr>
          <p:cNvPr id="89089" name="Rectangle 3"/>
          <p:cNvSpPr>
            <a:spLocks noGrp="1"/>
          </p:cNvSpPr>
          <p:nvPr>
            <p:ph idx="1"/>
          </p:nvPr>
        </p:nvSpPr>
        <p:spPr/>
        <p:txBody>
          <a:bodyPr>
            <a:normAutofit/>
          </a:bodyPr>
          <a:lstStyle/>
          <a:p>
            <a:pPr eaLnBrk="1" hangingPunct="1">
              <a:lnSpc>
                <a:spcPct val="90000"/>
              </a:lnSpc>
              <a:defRPr/>
            </a:pPr>
            <a:r>
              <a:rPr lang="es-ES" b="1">
                <a:solidFill>
                  <a:srgbClr val="FF6600"/>
                </a:solidFill>
              </a:rPr>
              <a:t>En los inicios:</a:t>
            </a:r>
            <a:r>
              <a:rPr lang="es-ES">
                <a:solidFill>
                  <a:srgbClr val="595959"/>
                </a:solidFill>
              </a:rPr>
              <a:t> planes de gestión de las solicitudes de financiación: costes de las actividades de gestión y herramientas online. INDIVIDUALIZADO</a:t>
            </a:r>
            <a:endParaRPr lang="es-ES" b="1">
              <a:solidFill>
                <a:srgbClr val="595959"/>
              </a:solidFill>
            </a:endParaRPr>
          </a:p>
          <a:p>
            <a:pPr eaLnBrk="1" hangingPunct="1">
              <a:lnSpc>
                <a:spcPct val="90000"/>
              </a:lnSpc>
              <a:defRPr/>
            </a:pPr>
            <a:r>
              <a:rPr lang="es-ES" b="1">
                <a:solidFill>
                  <a:srgbClr val="FF6600"/>
                </a:solidFill>
              </a:rPr>
              <a:t>Durante el proyecto:</a:t>
            </a:r>
            <a:r>
              <a:rPr lang="es-ES">
                <a:solidFill>
                  <a:srgbClr val="595959"/>
                </a:solidFill>
              </a:rPr>
              <a:t> la documentación, los formatos y los estándares sobre reutilización de los datos; y sobre almacenamiento, gestión y análisis de los datos de acuerdo con prácticas ya probadas (+fuentes de datos). ESTANDAR</a:t>
            </a:r>
            <a:endParaRPr lang="es-ES" b="1">
              <a:solidFill>
                <a:srgbClr val="595959"/>
              </a:solidFill>
            </a:endParaRPr>
          </a:p>
          <a:p>
            <a:pPr eaLnBrk="1" hangingPunct="1">
              <a:lnSpc>
                <a:spcPct val="90000"/>
              </a:lnSpc>
              <a:defRPr/>
            </a:pPr>
            <a:r>
              <a:rPr lang="es-ES" b="1">
                <a:solidFill>
                  <a:srgbClr val="FF6600"/>
                </a:solidFill>
              </a:rPr>
              <a:t>Una vez terminado:</a:t>
            </a:r>
            <a:r>
              <a:rPr lang="es-ES">
                <a:solidFill>
                  <a:srgbClr val="595959"/>
                </a:solidFill>
              </a:rPr>
              <a:t> qué datos tendrán valor en el futuro; ayuda para visibilizar y hacer disponibles los datos para varios tipos de grupos de interés. MIXTO</a:t>
            </a:r>
          </a:p>
        </p:txBody>
      </p:sp>
      <p:sp>
        <p:nvSpPr>
          <p:cNvPr id="91140" name="AutoShape 5"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spcBef>
                <a:spcPct val="0"/>
              </a:spcBef>
              <a:buFontTx/>
              <a:buNone/>
            </a:pPr>
            <a:endParaRPr lang="es-ES_tradnl" altLang="es-ES_tradnl">
              <a:solidFill>
                <a:schemeClr val="tx1"/>
              </a:solidFill>
              <a:latin typeface="Arial Narrow" panose="020B0606020202030204" pitchFamily="34" charset="0"/>
            </a:endParaRPr>
          </a:p>
        </p:txBody>
      </p:sp>
      <p:sp>
        <p:nvSpPr>
          <p:cNvPr id="91141" name="Text Box 129"/>
          <p:cNvSpPr txBox="1">
            <a:spLocks noChangeArrowheads="1"/>
          </p:cNvSpPr>
          <p:nvPr/>
        </p:nvSpPr>
        <p:spPr bwMode="auto">
          <a:xfrm>
            <a:off x="1900767" y="63923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spcBef>
                <a:spcPct val="0"/>
              </a:spcBef>
              <a:buFontTx/>
              <a:buNone/>
            </a:pPr>
            <a:endParaRPr lang="es-ES_tradnl" altLang="es-ES_tradnl" b="1">
              <a:solidFill>
                <a:schemeClr val="tx1"/>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54868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191325" y="273376"/>
            <a:ext cx="10075333" cy="1117600"/>
          </a:xfrm>
        </p:spPr>
        <p:txBody>
          <a:bodyPr/>
          <a:lstStyle/>
          <a:p>
            <a:pPr eaLnBrk="1" hangingPunct="1">
              <a:defRPr/>
            </a:pPr>
            <a:r>
              <a:rPr lang="es-ES" altLang="es-ES_tradnl" dirty="0"/>
              <a:t>Recomendaciones concretas</a:t>
            </a:r>
          </a:p>
        </p:txBody>
      </p:sp>
      <p:sp>
        <p:nvSpPr>
          <p:cNvPr id="2" name="Rectangle 3"/>
          <p:cNvSpPr>
            <a:spLocks noGrp="1" noChangeArrowheads="1"/>
          </p:cNvSpPr>
          <p:nvPr>
            <p:ph type="body" idx="4294967295"/>
          </p:nvPr>
        </p:nvSpPr>
        <p:spPr>
          <a:xfrm>
            <a:off x="1852084" y="2180167"/>
            <a:ext cx="10005483" cy="4146551"/>
          </a:xfrm>
        </p:spPr>
        <p:txBody>
          <a:bodyPr>
            <a:normAutofit/>
          </a:bodyPr>
          <a:lstStyle/>
          <a:p>
            <a:pPr eaLnBrk="1" hangingPunct="1">
              <a:lnSpc>
                <a:spcPct val="80000"/>
              </a:lnSpc>
              <a:defRPr/>
            </a:pPr>
            <a:r>
              <a:rPr lang="es-ES">
                <a:solidFill>
                  <a:srgbClr val="595959"/>
                </a:solidFill>
              </a:rPr>
              <a:t>servicios de consultoría para el desarrollo de los planes de gestión, </a:t>
            </a:r>
          </a:p>
          <a:p>
            <a:pPr eaLnBrk="1" hangingPunct="1">
              <a:lnSpc>
                <a:spcPct val="80000"/>
              </a:lnSpc>
              <a:defRPr/>
            </a:pPr>
            <a:r>
              <a:rPr lang="es-ES">
                <a:solidFill>
                  <a:srgbClr val="595959"/>
                </a:solidFill>
              </a:rPr>
              <a:t>acceso web a las políticas y buenas prácticas, </a:t>
            </a:r>
          </a:p>
          <a:p>
            <a:pPr eaLnBrk="1" hangingPunct="1">
              <a:lnSpc>
                <a:spcPct val="80000"/>
              </a:lnSpc>
              <a:defRPr/>
            </a:pPr>
            <a:r>
              <a:rPr lang="es-ES">
                <a:solidFill>
                  <a:srgbClr val="595959"/>
                </a:solidFill>
              </a:rPr>
              <a:t>información y apoyo práctico sobre infraestructura de almacenamiento y repositorios de datos, </a:t>
            </a:r>
          </a:p>
          <a:p>
            <a:pPr eaLnBrk="1" hangingPunct="1">
              <a:lnSpc>
                <a:spcPct val="80000"/>
              </a:lnSpc>
              <a:defRPr/>
            </a:pPr>
            <a:r>
              <a:rPr lang="es-ES">
                <a:solidFill>
                  <a:srgbClr val="595959"/>
                </a:solidFill>
              </a:rPr>
              <a:t>acceso a los recursos informáticos y herramientas para gestionar sus propios datos, </a:t>
            </a:r>
          </a:p>
          <a:p>
            <a:pPr eaLnBrk="1" hangingPunct="1">
              <a:lnSpc>
                <a:spcPct val="80000"/>
              </a:lnSpc>
              <a:defRPr/>
            </a:pPr>
            <a:r>
              <a:rPr lang="es-ES">
                <a:solidFill>
                  <a:srgbClr val="595959"/>
                </a:solidFill>
              </a:rPr>
              <a:t>acceso a los datos de investigación… </a:t>
            </a:r>
          </a:p>
        </p:txBody>
      </p:sp>
      <p:sp>
        <p:nvSpPr>
          <p:cNvPr id="92164" name="Rectangle 4"/>
          <p:cNvSpPr>
            <a:spLocks noChangeArrowheads="1"/>
          </p:cNvSpPr>
          <p:nvPr/>
        </p:nvSpPr>
        <p:spPr bwMode="auto">
          <a:xfrm>
            <a:off x="8688918" y="5902210"/>
            <a:ext cx="1835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spcBef>
                <a:spcPct val="0"/>
              </a:spcBef>
              <a:buFontTx/>
              <a:buNone/>
            </a:pPr>
            <a:r>
              <a:rPr lang="es-ES" altLang="es-ES_tradnl">
                <a:solidFill>
                  <a:schemeClr val="accent1"/>
                </a:solidFill>
                <a:latin typeface="Rockwell" panose="02060603020205020403" pitchFamily="18" charset="0"/>
                <a:cs typeface="Arial" panose="020B0604020202020204" pitchFamily="34" charset="0"/>
              </a:rPr>
              <a:t>CLIR (2013)</a:t>
            </a:r>
          </a:p>
        </p:txBody>
      </p:sp>
      <p:pic>
        <p:nvPicPr>
          <p:cNvPr id="9216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7684" y="5789085"/>
            <a:ext cx="241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396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ítulo 1"/>
          <p:cNvSpPr>
            <a:spLocks noGrp="1"/>
          </p:cNvSpPr>
          <p:nvPr>
            <p:ph type="title"/>
          </p:nvPr>
        </p:nvSpPr>
        <p:spPr>
          <a:xfrm>
            <a:off x="554566" y="376768"/>
            <a:ext cx="10972801" cy="651933"/>
          </a:xfrm>
        </p:spPr>
        <p:txBody>
          <a:bodyPr>
            <a:normAutofit fontScale="90000"/>
          </a:bodyPr>
          <a:lstStyle/>
          <a:p>
            <a:pPr>
              <a:spcBef>
                <a:spcPct val="50000"/>
              </a:spcBef>
              <a:defRPr/>
            </a:pPr>
            <a:r>
              <a:rPr lang="es-ES_tradnl" altLang="es-ES_tradnl" dirty="0">
                <a:solidFill>
                  <a:srgbClr val="215564"/>
                </a:solidFill>
              </a:rPr>
              <a:t>Conclusiones</a:t>
            </a:r>
          </a:p>
        </p:txBody>
      </p:sp>
      <p:cxnSp>
        <p:nvCxnSpPr>
          <p:cNvPr id="7" name="Conector recto 6"/>
          <p:cNvCxnSpPr/>
          <p:nvPr/>
        </p:nvCxnSpPr>
        <p:spPr>
          <a:xfrm>
            <a:off x="575734" y="6159500"/>
            <a:ext cx="11343217" cy="0"/>
          </a:xfrm>
          <a:prstGeom prst="line">
            <a:avLst/>
          </a:prstGeom>
          <a:ln w="25400">
            <a:solidFill>
              <a:srgbClr val="215564"/>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554567" y="1028701"/>
            <a:ext cx="10972800" cy="4392084"/>
          </a:xfrm>
        </p:spPr>
        <p:txBody>
          <a:bodyPr/>
          <a:lstStyle/>
          <a:p>
            <a:pPr>
              <a:defRPr/>
            </a:pPr>
            <a:r>
              <a:rPr lang="es-ES_tradnl" smtClean="0"/>
              <a:t>Es necesario realizar:</a:t>
            </a:r>
          </a:p>
          <a:p>
            <a:pPr>
              <a:defRPr/>
            </a:pPr>
            <a:endParaRPr lang="es-ES_tradnl" smtClean="0"/>
          </a:p>
          <a:p>
            <a:pPr lvl="1">
              <a:defRPr/>
            </a:pPr>
            <a:r>
              <a:rPr lang="es-ES_tradnl" smtClean="0"/>
              <a:t>Campañas de sensibilización para liberar los datos</a:t>
            </a:r>
          </a:p>
          <a:p>
            <a:pPr lvl="1">
              <a:defRPr/>
            </a:pPr>
            <a:r>
              <a:rPr lang="es-ES_tradnl" smtClean="0"/>
              <a:t>Crear infraestructuras que faciliten su depósito y preservación</a:t>
            </a:r>
          </a:p>
          <a:p>
            <a:pPr lvl="1">
              <a:defRPr/>
            </a:pPr>
            <a:r>
              <a:rPr lang="es-ES_tradnl" smtClean="0"/>
              <a:t>Definir las reglas de juego que aclaren muchas de las implicaciones que supone el uso compartido de datos</a:t>
            </a:r>
          </a:p>
          <a:p>
            <a:pPr lvl="1">
              <a:defRPr/>
            </a:pPr>
            <a:r>
              <a:rPr lang="es-ES_tradnl" smtClean="0"/>
              <a:t>Deben ser los organismos oficiales los impulsores de este movimiento.</a:t>
            </a:r>
          </a:p>
          <a:p>
            <a:pPr>
              <a:buFontTx/>
              <a:buNone/>
              <a:defRPr/>
            </a:pPr>
            <a:endParaRPr lang="es-ES_tradnl" smtClean="0"/>
          </a:p>
        </p:txBody>
      </p:sp>
    </p:spTree>
    <p:extLst>
      <p:ext uri="{BB962C8B-B14F-4D97-AF65-F5344CB8AC3E}">
        <p14:creationId xmlns:p14="http://schemas.microsoft.com/office/powerpoint/2010/main" val="336963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pPr eaLnBrk="1" hangingPunct="1">
              <a:defRPr/>
            </a:pPr>
            <a:endParaRPr lang="es-ES" altLang="es-ES" smtClean="0"/>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l="12131" t="16722" r="20830" b="18480"/>
          <a:stretch>
            <a:fillRect/>
          </a:stretch>
        </p:blipFill>
        <p:spPr bwMode="auto">
          <a:xfrm>
            <a:off x="154516" y="1599947"/>
            <a:ext cx="8478404" cy="457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6"/>
          <p:cNvSpPr>
            <a:spLocks noChangeArrowheads="1"/>
          </p:cNvSpPr>
          <p:nvPr/>
        </p:nvSpPr>
        <p:spPr bwMode="auto">
          <a:xfrm>
            <a:off x="1524001" y="1401646"/>
            <a:ext cx="184731"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eaLnBrk="1" hangingPunct="1">
              <a:spcBef>
                <a:spcPct val="0"/>
              </a:spcBef>
              <a:buFontTx/>
              <a:buNone/>
            </a:pPr>
            <a:endParaRPr lang="es-ES" altLang="es-ES" sz="1733">
              <a:solidFill>
                <a:schemeClr val="tx1"/>
              </a:solidFill>
              <a:cs typeface="Arial" panose="020B0604020202020204" pitchFamily="34" charset="0"/>
            </a:endParaRPr>
          </a:p>
        </p:txBody>
      </p:sp>
      <p:pic>
        <p:nvPicPr>
          <p:cNvPr id="45062" name="Picture 5" descr="UKDAlifecycle-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40218"/>
            <a:ext cx="3541184" cy="354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3 Rectángulo"/>
          <p:cNvSpPr>
            <a:spLocks noChangeArrowheads="1"/>
          </p:cNvSpPr>
          <p:nvPr/>
        </p:nvSpPr>
        <p:spPr bwMode="auto">
          <a:xfrm>
            <a:off x="6656527" y="6241933"/>
            <a:ext cx="60960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spcBef>
                <a:spcPct val="0"/>
              </a:spcBef>
              <a:buFontTx/>
              <a:buNone/>
            </a:pPr>
            <a:r>
              <a:rPr lang="es-ES" sz="1333" dirty="0">
                <a:solidFill>
                  <a:schemeClr val="tx1"/>
                </a:solidFill>
              </a:rPr>
              <a:t>MANTRA de </a:t>
            </a:r>
            <a:r>
              <a:rPr lang="es-ES" sz="1333" dirty="0" err="1">
                <a:solidFill>
                  <a:schemeClr val="tx1"/>
                </a:solidFill>
              </a:rPr>
              <a:t>Edina</a:t>
            </a:r>
            <a:r>
              <a:rPr lang="es-ES" sz="1333" dirty="0">
                <a:solidFill>
                  <a:schemeClr val="tx1"/>
                </a:solidFill>
              </a:rPr>
              <a:t>. </a:t>
            </a:r>
            <a:r>
              <a:rPr lang="es-ES" sz="1333" u="sng" dirty="0">
                <a:solidFill>
                  <a:schemeClr val="tx1"/>
                </a:solidFill>
                <a:hlinkClick r:id="rId4"/>
              </a:rPr>
              <a:t>http://datalib.edina.ac.uk/mantra/</a:t>
            </a:r>
            <a:endParaRPr lang="es-ES" sz="1333" dirty="0">
              <a:solidFill>
                <a:schemeClr val="tx1"/>
              </a:solidFill>
            </a:endParaRPr>
          </a:p>
        </p:txBody>
      </p:sp>
    </p:spTree>
    <p:extLst>
      <p:ext uri="{BB962C8B-B14F-4D97-AF65-F5344CB8AC3E}">
        <p14:creationId xmlns:p14="http://schemas.microsoft.com/office/powerpoint/2010/main" val="33595280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ángulo 1"/>
          <p:cNvSpPr>
            <a:spLocks noChangeArrowheads="1"/>
          </p:cNvSpPr>
          <p:nvPr/>
        </p:nvSpPr>
        <p:spPr bwMode="auto">
          <a:xfrm>
            <a:off x="814917" y="2277534"/>
            <a:ext cx="10657416" cy="409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lnSpc>
                <a:spcPct val="107000"/>
              </a:lnSpc>
              <a:spcBef>
                <a:spcPct val="0"/>
              </a:spcBef>
              <a:spcAft>
                <a:spcPts val="1067"/>
              </a:spcAft>
              <a:buNone/>
            </a:pPr>
            <a:r>
              <a:rPr lang="en-GB" sz="1467">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GB" sz="1867">
                <a:solidFill>
                  <a:srgbClr val="000000"/>
                </a:solidFill>
                <a:ea typeface="Calibri" panose="020F0502020204030204" pitchFamily="34" charset="0"/>
                <a:cs typeface="Times New Roman" panose="02020603050405020304" pitchFamily="18" charset="0"/>
              </a:rPr>
              <a:t> Lessons learned  </a:t>
            </a:r>
            <a:endParaRPr lang="es-ES" sz="1467">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2133">
                <a:solidFill>
                  <a:srgbClr val="000000"/>
                </a:solidFill>
                <a:ea typeface="Calibri" panose="020F0502020204030204" pitchFamily="34" charset="0"/>
                <a:cs typeface="Times New Roman" panose="02020603050405020304" pitchFamily="18" charset="0"/>
              </a:rPr>
              <a:t>Often, libraries are still </a:t>
            </a:r>
            <a:r>
              <a:rPr lang="en-GB" sz="2133" b="1" i="1">
                <a:solidFill>
                  <a:srgbClr val="000000"/>
                </a:solidFill>
                <a:ea typeface="Calibri" panose="020F0502020204030204" pitchFamily="34" charset="0"/>
                <a:cs typeface="Times New Roman" panose="02020603050405020304" pitchFamily="18" charset="0"/>
              </a:rPr>
              <a:t>associated with books </a:t>
            </a:r>
            <a:r>
              <a:rPr lang="en-GB" sz="2133">
                <a:solidFill>
                  <a:srgbClr val="000000"/>
                </a:solidFill>
                <a:ea typeface="Calibri" panose="020F0502020204030204" pitchFamily="34" charset="0"/>
                <a:cs typeface="Times New Roman" panose="02020603050405020304" pitchFamily="18" charset="0"/>
              </a:rPr>
              <a:t>&amp; printed materials. </a:t>
            </a:r>
            <a:endParaRPr lang="es-E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2133">
                <a:solidFill>
                  <a:srgbClr val="000000"/>
                </a:solidFill>
                <a:ea typeface="Calibri" panose="020F0502020204030204" pitchFamily="34" charset="0"/>
                <a:cs typeface="Times New Roman" panose="02020603050405020304" pitchFamily="18" charset="0"/>
              </a:rPr>
              <a:t>Developing </a:t>
            </a:r>
            <a:r>
              <a:rPr lang="en-GB" sz="2133" b="1" i="1">
                <a:solidFill>
                  <a:srgbClr val="000000"/>
                </a:solidFill>
                <a:ea typeface="Calibri" panose="020F0502020204030204" pitchFamily="34" charset="0"/>
                <a:cs typeface="Times New Roman" panose="02020603050405020304" pitchFamily="18" charset="0"/>
              </a:rPr>
              <a:t>research infrastructures </a:t>
            </a:r>
            <a:r>
              <a:rPr lang="en-GB" sz="2133">
                <a:solidFill>
                  <a:srgbClr val="000000"/>
                </a:solidFill>
                <a:ea typeface="Calibri" panose="020F0502020204030204" pitchFamily="34" charset="0"/>
                <a:cs typeface="Times New Roman" panose="02020603050405020304" pitchFamily="18" charset="0"/>
              </a:rPr>
              <a:t>still is a </a:t>
            </a:r>
            <a:r>
              <a:rPr lang="en-GB" sz="2133" b="1" i="1">
                <a:solidFill>
                  <a:srgbClr val="000000"/>
                </a:solidFill>
                <a:ea typeface="Calibri" panose="020F0502020204030204" pitchFamily="34" charset="0"/>
                <a:cs typeface="Times New Roman" panose="02020603050405020304" pitchFamily="18" charset="0"/>
              </a:rPr>
              <a:t>secondary task </a:t>
            </a:r>
            <a:r>
              <a:rPr lang="en-GB" sz="2133">
                <a:solidFill>
                  <a:srgbClr val="000000"/>
                </a:solidFill>
                <a:ea typeface="Calibri" panose="020F0502020204030204" pitchFamily="34" charset="0"/>
                <a:cs typeface="Times New Roman" panose="02020603050405020304" pitchFamily="18" charset="0"/>
              </a:rPr>
              <a:t>for researchers/learned societies. </a:t>
            </a:r>
            <a:endParaRPr lang="es-E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2133">
                <a:solidFill>
                  <a:srgbClr val="000000"/>
                </a:solidFill>
                <a:ea typeface="Calibri" panose="020F0502020204030204" pitchFamily="34" charset="0"/>
                <a:cs typeface="Times New Roman" panose="02020603050405020304" pitchFamily="18" charset="0"/>
              </a:rPr>
              <a:t>Therefore, it is </a:t>
            </a:r>
            <a:r>
              <a:rPr lang="en-GB" sz="2133" b="1" i="1">
                <a:solidFill>
                  <a:srgbClr val="000000"/>
                </a:solidFill>
                <a:ea typeface="Calibri" panose="020F0502020204030204" pitchFamily="34" charset="0"/>
                <a:cs typeface="Times New Roman" panose="02020603050405020304" pitchFamily="18" charset="0"/>
              </a:rPr>
              <a:t>not always easy to be on a par </a:t>
            </a:r>
            <a:r>
              <a:rPr lang="en-GB" sz="2133">
                <a:solidFill>
                  <a:srgbClr val="000000"/>
                </a:solidFill>
                <a:ea typeface="Calibri" panose="020F0502020204030204" pitchFamily="34" charset="0"/>
                <a:cs typeface="Times New Roman" panose="02020603050405020304" pitchFamily="18" charset="0"/>
              </a:rPr>
              <a:t>with researchers - relations need time and proactive services are useful to </a:t>
            </a:r>
            <a:r>
              <a:rPr lang="en-GB" sz="2133" b="1" i="1">
                <a:solidFill>
                  <a:srgbClr val="000000"/>
                </a:solidFill>
                <a:ea typeface="Calibri" panose="020F0502020204030204" pitchFamily="34" charset="0"/>
                <a:cs typeface="Times New Roman" panose="02020603050405020304" pitchFamily="18" charset="0"/>
              </a:rPr>
              <a:t>build trust</a:t>
            </a:r>
            <a:r>
              <a:rPr lang="en-GB" sz="2133">
                <a:solidFill>
                  <a:srgbClr val="000000"/>
                </a:solidFill>
                <a:ea typeface="Calibri" panose="020F0502020204030204" pitchFamily="34" charset="0"/>
                <a:cs typeface="Times New Roman" panose="02020603050405020304" pitchFamily="18" charset="0"/>
              </a:rPr>
              <a:t>. </a:t>
            </a:r>
            <a:endParaRPr lang="es-E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2133">
                <a:solidFill>
                  <a:srgbClr val="000000"/>
                </a:solidFill>
                <a:ea typeface="Calibri" panose="020F0502020204030204" pitchFamily="34" charset="0"/>
                <a:cs typeface="Times New Roman" panose="02020603050405020304" pitchFamily="18" charset="0"/>
              </a:rPr>
              <a:t>Services and infrastructure must be </a:t>
            </a:r>
            <a:r>
              <a:rPr lang="en-GB" sz="2133" b="1" i="1">
                <a:solidFill>
                  <a:srgbClr val="000000"/>
                </a:solidFill>
                <a:ea typeface="Calibri" panose="020F0502020204030204" pitchFamily="34" charset="0"/>
                <a:cs typeface="Times New Roman" panose="02020603050405020304" pitchFamily="18" charset="0"/>
              </a:rPr>
              <a:t>low-threshold </a:t>
            </a:r>
            <a:r>
              <a:rPr lang="en-GB" sz="2133">
                <a:solidFill>
                  <a:srgbClr val="000000"/>
                </a:solidFill>
                <a:ea typeface="Calibri" panose="020F0502020204030204" pitchFamily="34" charset="0"/>
                <a:cs typeface="Times New Roman" panose="02020603050405020304" pitchFamily="18" charset="0"/>
              </a:rPr>
              <a:t>and </a:t>
            </a:r>
            <a:r>
              <a:rPr lang="en-GB" sz="2133" b="1" i="1">
                <a:solidFill>
                  <a:srgbClr val="000000"/>
                </a:solidFill>
                <a:ea typeface="Calibri" panose="020F0502020204030204" pitchFamily="34" charset="0"/>
                <a:cs typeface="Times New Roman" panose="02020603050405020304" pitchFamily="18" charset="0"/>
              </a:rPr>
              <a:t>must not interfere </a:t>
            </a:r>
            <a:r>
              <a:rPr lang="en-GB" sz="2133">
                <a:solidFill>
                  <a:srgbClr val="000000"/>
                </a:solidFill>
                <a:ea typeface="Calibri" panose="020F0502020204030204" pitchFamily="34" charset="0"/>
                <a:cs typeface="Times New Roman" panose="02020603050405020304" pitchFamily="18" charset="0"/>
              </a:rPr>
              <a:t>with the researcher’s work. </a:t>
            </a:r>
            <a:endParaRPr lang="es-E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2133">
                <a:solidFill>
                  <a:srgbClr val="000000"/>
                </a:solidFill>
                <a:ea typeface="Calibri" panose="020F0502020204030204" pitchFamily="34" charset="0"/>
                <a:cs typeface="Times New Roman" panose="02020603050405020304" pitchFamily="18" charset="0"/>
              </a:rPr>
              <a:t>The </a:t>
            </a:r>
            <a:r>
              <a:rPr lang="en-GB" sz="2133" b="1" i="1">
                <a:solidFill>
                  <a:srgbClr val="000000"/>
                </a:solidFill>
                <a:ea typeface="Calibri" panose="020F0502020204030204" pitchFamily="34" charset="0"/>
                <a:cs typeface="Times New Roman" panose="02020603050405020304" pitchFamily="18" charset="0"/>
              </a:rPr>
              <a:t>benefits </a:t>
            </a:r>
            <a:r>
              <a:rPr lang="en-GB" sz="2133">
                <a:solidFill>
                  <a:srgbClr val="000000"/>
                </a:solidFill>
                <a:ea typeface="Calibri" panose="020F0502020204030204" pitchFamily="34" charset="0"/>
                <a:cs typeface="Times New Roman" panose="02020603050405020304" pitchFamily="18" charset="0"/>
              </a:rPr>
              <a:t>of the support offered must be </a:t>
            </a:r>
            <a:r>
              <a:rPr lang="en-GB" sz="2133" b="1" i="1">
                <a:solidFill>
                  <a:srgbClr val="000000"/>
                </a:solidFill>
                <a:ea typeface="Calibri" panose="020F0502020204030204" pitchFamily="34" charset="0"/>
                <a:cs typeface="Times New Roman" panose="02020603050405020304" pitchFamily="18" charset="0"/>
              </a:rPr>
              <a:t>clearly visible and tangible</a:t>
            </a:r>
            <a:r>
              <a:rPr lang="en-GB" sz="2133">
                <a:solidFill>
                  <a:srgbClr val="000000"/>
                </a:solidFill>
                <a:ea typeface="Calibri" panose="020F0502020204030204" pitchFamily="34" charset="0"/>
                <a:cs typeface="Times New Roman" panose="02020603050405020304" pitchFamily="18" charset="0"/>
              </a:rPr>
              <a:t>. </a:t>
            </a:r>
            <a:endParaRPr lang="es-E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2133" b="1" i="1">
                <a:solidFill>
                  <a:srgbClr val="000000"/>
                </a:solidFill>
                <a:ea typeface="Calibri" panose="020F0502020204030204" pitchFamily="34" charset="0"/>
                <a:cs typeface="Times New Roman" panose="02020603050405020304" pitchFamily="18" charset="0"/>
              </a:rPr>
              <a:t>Learned societies are crucial </a:t>
            </a:r>
            <a:r>
              <a:rPr lang="en-GB" sz="2133">
                <a:solidFill>
                  <a:srgbClr val="000000"/>
                </a:solidFill>
                <a:ea typeface="Calibri" panose="020F0502020204030204" pitchFamily="34" charset="0"/>
                <a:cs typeface="Times New Roman" panose="02020603050405020304" pitchFamily="18" charset="0"/>
              </a:rPr>
              <a:t>for a ‚cultural change‘ in the profession. </a:t>
            </a:r>
            <a:endParaRPr lang="es-ES" sz="32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1200">
                <a:solidFill>
                  <a:schemeClr val="tx1"/>
                </a:solidFill>
                <a:ea typeface="Calibri" panose="020F0502020204030204" pitchFamily="34" charset="0"/>
                <a:cs typeface="Times New Roman" panose="02020603050405020304" pitchFamily="18" charset="0"/>
              </a:rPr>
              <a:t> </a:t>
            </a:r>
            <a:endParaRPr lang="es-ES" sz="1467">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buFontTx/>
              <a:buNone/>
            </a:pPr>
            <a:r>
              <a:rPr lang="en-GB" sz="1200">
                <a:solidFill>
                  <a:schemeClr val="tx1"/>
                </a:solidFill>
                <a:ea typeface="Calibri" panose="020F0502020204030204" pitchFamily="34" charset="0"/>
                <a:cs typeface="Times New Roman" panose="02020603050405020304" pitchFamily="18" charset="0"/>
              </a:rPr>
              <a:t> </a:t>
            </a:r>
            <a:endParaRPr lang="es-ES" sz="1467">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7875" name="Rectángulo 2"/>
          <p:cNvSpPr>
            <a:spLocks noChangeArrowheads="1"/>
          </p:cNvSpPr>
          <p:nvPr/>
        </p:nvSpPr>
        <p:spPr bwMode="auto">
          <a:xfrm>
            <a:off x="5135034" y="6117167"/>
            <a:ext cx="6625167"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400">
                <a:solidFill>
                  <a:srgbClr val="333333"/>
                </a:solidFill>
                <a:latin typeface="Arial" panose="020B0604020202020204" pitchFamily="34" charset="0"/>
              </a:defRPr>
            </a:lvl3pPr>
            <a:lvl4pPr marL="1600200" indent="-228600">
              <a:spcBef>
                <a:spcPct val="20000"/>
              </a:spcBef>
              <a:buChar char="–"/>
              <a:defRPr sz="2400">
                <a:solidFill>
                  <a:srgbClr val="333333"/>
                </a:solidFill>
                <a:latin typeface="Arial" panose="020B0604020202020204" pitchFamily="34" charset="0"/>
              </a:defRPr>
            </a:lvl4pPr>
            <a:lvl5pPr marL="2057400" indent="-228600">
              <a:spcBef>
                <a:spcPct val="20000"/>
              </a:spcBef>
              <a:buChar char="»"/>
              <a:defRPr sz="2400">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sz="2400">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sz="2400">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sz="2400">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sz="2400">
                <a:solidFill>
                  <a:srgbClr val="333333"/>
                </a:solidFill>
                <a:latin typeface="Arial" panose="020B0604020202020204" pitchFamily="34" charset="0"/>
              </a:defRPr>
            </a:lvl9pPr>
          </a:lstStyle>
          <a:p>
            <a:pPr>
              <a:spcBef>
                <a:spcPct val="0"/>
              </a:spcBef>
              <a:buFontTx/>
              <a:buNone/>
            </a:pPr>
            <a:r>
              <a:rPr lang="en-GB" altLang="es-ES_tradnl" sz="1067">
                <a:solidFill>
                  <a:srgbClr val="000000"/>
                </a:solidFill>
                <a:ea typeface="Calibri" panose="020F0502020204030204" pitchFamily="34" charset="0"/>
                <a:cs typeface="Calibri" panose="020F0502020204030204" pitchFamily="34" charset="0"/>
              </a:rPr>
              <a:t>Vlaeminck (2015).  ZBW's role in establishing services for RDM in economics. Nereus  </a:t>
            </a:r>
            <a:r>
              <a:rPr lang="en-GB" altLang="es-ES_tradnl" sz="1067" i="1">
                <a:solidFill>
                  <a:srgbClr val="000000"/>
                </a:solidFill>
                <a:ea typeface="Calibri" panose="020F0502020204030204" pitchFamily="34" charset="0"/>
                <a:cs typeface="Calibri" panose="020F0502020204030204" pitchFamily="34" charset="0"/>
              </a:rPr>
              <a:t>London, 2015.6.23</a:t>
            </a:r>
            <a:endParaRPr lang="es-ES" altLang="es-ES_tradnl" sz="1067">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687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idx="4294967295"/>
          </p:nvPr>
        </p:nvSpPr>
        <p:spPr>
          <a:xfrm>
            <a:off x="2427817" y="1096434"/>
            <a:ext cx="7772400" cy="14689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pPr eaLnBrk="1" hangingPunct="1">
              <a:defRPr/>
            </a:pPr>
            <a:r>
              <a:rPr lang="es-ES" sz="5400" b="1" dirty="0" smtClean="0">
                <a:solidFill>
                  <a:srgbClr val="FFC000"/>
                </a:solidFill>
              </a:rPr>
              <a:t>Gracias</a:t>
            </a:r>
            <a:br>
              <a:rPr lang="es-ES" sz="5400" b="1" dirty="0" smtClean="0">
                <a:solidFill>
                  <a:srgbClr val="FFC000"/>
                </a:solidFill>
              </a:rPr>
            </a:br>
            <a:endParaRPr lang="es-ES" sz="5400" b="1" dirty="0">
              <a:solidFill>
                <a:srgbClr val="FFC000"/>
              </a:solidFill>
            </a:endParaRPr>
          </a:p>
        </p:txBody>
      </p:sp>
      <p:sp>
        <p:nvSpPr>
          <p:cNvPr id="61443" name="Rectangle 5"/>
          <p:cNvSpPr>
            <a:spLocks noGrp="1" noChangeArrowheads="1"/>
          </p:cNvSpPr>
          <p:nvPr>
            <p:ph type="subTitle" idx="4294967295"/>
          </p:nvPr>
        </p:nvSpPr>
        <p:spPr>
          <a:xfrm>
            <a:off x="2099623" y="2155994"/>
            <a:ext cx="7979833" cy="2857500"/>
          </a:xfrm>
        </p:spPr>
        <p:txBody>
          <a:bodyPr vert="horz" lIns="91440" tIns="45720" rIns="91440" bIns="45720" rtlCol="0">
            <a:noAutofit/>
          </a:bodyPr>
          <a:lstStyle/>
          <a:p>
            <a:pPr marL="0" indent="0" algn="ctr">
              <a:lnSpc>
                <a:spcPct val="80000"/>
              </a:lnSpc>
              <a:buNone/>
              <a:defRPr/>
            </a:pPr>
            <a:endParaRPr lang="es-ES" sz="2400" dirty="0"/>
          </a:p>
          <a:p>
            <a:pPr marL="0" indent="0" algn="ctr">
              <a:lnSpc>
                <a:spcPct val="80000"/>
              </a:lnSpc>
              <a:buNone/>
              <a:defRPr/>
            </a:pPr>
            <a:r>
              <a:rPr lang="es-ES" sz="2000" dirty="0" smtClean="0"/>
              <a:t>Dra. Fernanda Peset </a:t>
            </a:r>
            <a:r>
              <a:rPr lang="es-ES" sz="2000" dirty="0" smtClean="0">
                <a:hlinkClick r:id="rId2"/>
              </a:rPr>
              <a:t>mpesetm@upv.es</a:t>
            </a:r>
            <a:r>
              <a:rPr lang="es-ES" sz="2000" dirty="0" smtClean="0"/>
              <a:t>  </a:t>
            </a:r>
            <a:endParaRPr lang="es-ES" sz="2000" dirty="0"/>
          </a:p>
          <a:p>
            <a:pPr marL="0" indent="0" algn="ctr">
              <a:lnSpc>
                <a:spcPct val="80000"/>
              </a:lnSpc>
              <a:buNone/>
              <a:defRPr/>
            </a:pPr>
            <a:r>
              <a:rPr lang="es-ES" sz="2000" dirty="0"/>
              <a:t>en nombre del Grupo </a:t>
            </a:r>
            <a:r>
              <a:rPr lang="es-ES" sz="2000" dirty="0" err="1" smtClean="0"/>
              <a:t>DataSEA</a:t>
            </a:r>
            <a:r>
              <a:rPr lang="es-ES" sz="2000" dirty="0" smtClean="0"/>
              <a:t> </a:t>
            </a:r>
            <a:r>
              <a:rPr lang="es-ES" sz="2000" dirty="0" smtClean="0">
                <a:hlinkClick r:id="rId3"/>
              </a:rPr>
              <a:t>http</a:t>
            </a:r>
            <a:r>
              <a:rPr lang="es-ES" sz="2000" dirty="0">
                <a:hlinkClick r:id="rId3"/>
              </a:rPr>
              <a:t>://</a:t>
            </a:r>
            <a:r>
              <a:rPr lang="es-ES" sz="2000" dirty="0" smtClean="0">
                <a:hlinkClick r:id="rId3"/>
              </a:rPr>
              <a:t>www.datasea.es</a:t>
            </a:r>
            <a:r>
              <a:rPr lang="es-ES" sz="2000" dirty="0" smtClean="0"/>
              <a:t>, UPV y AIMS-FAO</a:t>
            </a:r>
          </a:p>
          <a:p>
            <a:pPr marL="0" indent="0" algn="ctr">
              <a:lnSpc>
                <a:spcPct val="80000"/>
              </a:lnSpc>
              <a:buNone/>
              <a:defRPr/>
            </a:pPr>
            <a:endParaRPr lang="es-ES" sz="2000" dirty="0" smtClean="0"/>
          </a:p>
          <a:p>
            <a:pPr>
              <a:lnSpc>
                <a:spcPct val="115000"/>
              </a:lnSpc>
              <a:spcBef>
                <a:spcPts val="600"/>
              </a:spcBef>
              <a:buClrTx/>
              <a:buSzTx/>
              <a:buFontTx/>
              <a:buNone/>
              <a:defRPr/>
            </a:pPr>
            <a:r>
              <a:rPr lang="es-ES" sz="1800" dirty="0" err="1">
                <a:solidFill>
                  <a:schemeClr val="tx1">
                    <a:lumMod val="75000"/>
                    <a:lumOff val="25000"/>
                  </a:schemeClr>
                </a:solidFill>
              </a:rPr>
              <a:t>Peset</a:t>
            </a:r>
            <a:r>
              <a:rPr lang="es-ES" sz="1800" dirty="0">
                <a:solidFill>
                  <a:schemeClr val="tx1">
                    <a:lumMod val="75000"/>
                    <a:lumOff val="25000"/>
                  </a:schemeClr>
                </a:solidFill>
              </a:rPr>
              <a:t>, Fernanda; González, Luis-Millán (2016). Ciencia abierta y gestión de datos de investigación. Gijón: TREA. ISBN 978-84-9704-907-8</a:t>
            </a:r>
          </a:p>
          <a:p>
            <a:pPr marL="0" indent="0">
              <a:lnSpc>
                <a:spcPct val="80000"/>
              </a:lnSpc>
              <a:buNone/>
              <a:defRPr/>
            </a:pPr>
            <a:r>
              <a:rPr lang="es-ES" sz="1800" dirty="0" smtClean="0"/>
              <a:t>Publicaciones </a:t>
            </a:r>
            <a:r>
              <a:rPr lang="es-ES" sz="1800" dirty="0"/>
              <a:t>en </a:t>
            </a:r>
          </a:p>
          <a:p>
            <a:pPr marL="0" indent="0">
              <a:lnSpc>
                <a:spcPct val="80000"/>
              </a:lnSpc>
              <a:buNone/>
              <a:defRPr/>
            </a:pPr>
            <a:r>
              <a:rPr lang="es-ES" sz="1800" dirty="0">
                <a:hlinkClick r:id="rId4"/>
              </a:rPr>
              <a:t>http://www.datasea.es/dt/index.php/resultados/publicaciones</a:t>
            </a:r>
            <a:r>
              <a:rPr lang="es-ES" sz="1800" dirty="0"/>
              <a:t> </a:t>
            </a:r>
          </a:p>
          <a:p>
            <a:pPr marL="0" indent="0" algn="ctr">
              <a:lnSpc>
                <a:spcPct val="80000"/>
              </a:lnSpc>
              <a:buNone/>
              <a:defRPr/>
            </a:pPr>
            <a:endParaRPr lang="es-ES" sz="2000" dirty="0" smtClean="0"/>
          </a:p>
          <a:p>
            <a:pPr marL="0" indent="0" algn="ctr">
              <a:lnSpc>
                <a:spcPct val="80000"/>
              </a:lnSpc>
              <a:buNone/>
              <a:defRPr/>
            </a:pPr>
            <a:endParaRPr lang="es-ES" sz="2000" dirty="0"/>
          </a:p>
          <a:p>
            <a:pPr marL="0" indent="0" algn="ctr">
              <a:lnSpc>
                <a:spcPct val="80000"/>
              </a:lnSpc>
              <a:buNone/>
              <a:defRPr/>
            </a:pPr>
            <a:endParaRPr lang="es-ES" sz="2000" dirty="0"/>
          </a:p>
          <a:p>
            <a:pPr marL="0" indent="0" algn="ctr">
              <a:lnSpc>
                <a:spcPct val="80000"/>
              </a:lnSpc>
              <a:buNone/>
              <a:defRPr/>
            </a:pPr>
            <a:endParaRPr lang="es-ES" sz="2000" dirty="0" smtClean="0"/>
          </a:p>
          <a:p>
            <a:pPr marL="0" indent="0">
              <a:lnSpc>
                <a:spcPct val="80000"/>
              </a:lnSpc>
              <a:buNone/>
              <a:defRPr/>
            </a:pPr>
            <a:r>
              <a:rPr lang="es-ES" sz="1050" dirty="0" err="1" smtClean="0"/>
              <a:t>Peset</a:t>
            </a:r>
            <a:r>
              <a:rPr lang="es-ES" sz="1050" dirty="0"/>
              <a:t>, F. (2014). </a:t>
            </a:r>
            <a:r>
              <a:rPr lang="es-ES" sz="1050" dirty="0" err="1"/>
              <a:t>Datasea</a:t>
            </a:r>
            <a:r>
              <a:rPr lang="es-ES" sz="1050" dirty="0"/>
              <a:t>.  </a:t>
            </a:r>
            <a:r>
              <a:rPr lang="es-ES" sz="1050" dirty="0">
                <a:hlinkClick r:id="rId5"/>
              </a:rPr>
              <a:t>https://polimedia.upv.es/visor/?id=a48abcad-21bc-ab4a-ac6a-af987b3e7f1a</a:t>
            </a:r>
            <a:r>
              <a:rPr lang="es-ES" sz="1050" dirty="0"/>
              <a:t/>
            </a:r>
            <a:br>
              <a:rPr lang="es-ES" sz="1050" dirty="0"/>
            </a:br>
            <a:endParaRPr lang="es-ES" sz="1050" dirty="0"/>
          </a:p>
          <a:p>
            <a:pPr marL="0" indent="0" algn="ctr">
              <a:lnSpc>
                <a:spcPct val="80000"/>
              </a:lnSpc>
              <a:buNone/>
              <a:defRPr/>
            </a:pPr>
            <a:endParaRPr lang="es-ES" sz="3600" dirty="0"/>
          </a:p>
          <a:p>
            <a:pPr marL="0" indent="0" algn="ctr">
              <a:lnSpc>
                <a:spcPct val="80000"/>
              </a:lnSpc>
              <a:buNone/>
              <a:defRPr/>
            </a:pPr>
            <a:endParaRPr lang="es-ES" sz="2000" dirty="0"/>
          </a:p>
        </p:txBody>
      </p:sp>
      <p:pic>
        <p:nvPicPr>
          <p:cNvPr id="208900" name="Picture 7"/>
          <p:cNvPicPr>
            <a:picLocks noChangeAspect="1" noChangeArrowheads="1"/>
          </p:cNvPicPr>
          <p:nvPr/>
        </p:nvPicPr>
        <p:blipFill>
          <a:blip r:embed="rId6">
            <a:extLst>
              <a:ext uri="{28A0092B-C50C-407E-A947-70E740481C1C}">
                <a14:useLocalDpi xmlns:a14="http://schemas.microsoft.com/office/drawing/2010/main" val="0"/>
              </a:ext>
            </a:extLst>
          </a:blip>
          <a:srcRect l="22688" t="14722" r="20476" b="31111"/>
          <a:stretch>
            <a:fillRect/>
          </a:stretch>
        </p:blipFill>
        <p:spPr bwMode="auto">
          <a:xfrm>
            <a:off x="8024099" y="5998633"/>
            <a:ext cx="1538816" cy="85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5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1" t="7493" r="15860" b="18359"/>
          <a:stretch/>
        </p:blipFill>
        <p:spPr bwMode="auto">
          <a:xfrm>
            <a:off x="5332019" y="1940751"/>
            <a:ext cx="6709559" cy="48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838200" y="365125"/>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ES" altLang="es-ES" dirty="0" smtClean="0"/>
              <a:t/>
            </a:r>
            <a:br>
              <a:rPr lang="es-ES" altLang="es-ES" dirty="0" smtClean="0"/>
            </a:br>
            <a:r>
              <a:rPr lang="es-ES" altLang="es-ES" dirty="0" smtClean="0"/>
              <a:t>Introducción a la GDI-FAO, 3ª ed. </a:t>
            </a:r>
            <a:br>
              <a:rPr lang="es-ES" altLang="es-ES" dirty="0" smtClean="0"/>
            </a:br>
            <a:endParaRPr lang="es-ES" altLang="es-ES" dirty="0"/>
          </a:p>
        </p:txBody>
      </p:sp>
      <p:pic>
        <p:nvPicPr>
          <p:cNvPr id="6" name="Picture 6" descr="http://www.fao.org/fileadmin/templates/faoweb/images/FAO-logo-e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954" y="1687031"/>
            <a:ext cx="2646947" cy="507441"/>
          </a:xfrm>
          <a:prstGeom prst="rect">
            <a:avLst/>
          </a:prstGeom>
          <a:noFill/>
          <a:ln>
            <a:noFill/>
          </a:ln>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40425" t="20862" r="40936" b="47496"/>
          <a:stretch>
            <a:fillRect/>
          </a:stretch>
        </p:blipFill>
        <p:spPr bwMode="auto">
          <a:xfrm>
            <a:off x="116305" y="0"/>
            <a:ext cx="1688432" cy="160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82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solidFill>
                  <a:schemeClr val="bg1">
                    <a:lumMod val="65000"/>
                  </a:schemeClr>
                </a:solidFill>
              </a:rPr>
              <a:t>¿Cómo se abren los datos </a:t>
            </a:r>
            <a:r>
              <a:rPr lang="es-ES" dirty="0">
                <a:solidFill>
                  <a:schemeClr val="bg1">
                    <a:lumMod val="65000"/>
                  </a:schemeClr>
                </a:solidFill>
              </a:rPr>
              <a:t>de </a:t>
            </a:r>
            <a:r>
              <a:rPr lang="es-ES" dirty="0" smtClean="0">
                <a:solidFill>
                  <a:schemeClr val="bg1">
                    <a:lumMod val="65000"/>
                  </a:schemeClr>
                </a:solidFill>
              </a:rPr>
              <a:t>investigación y </a:t>
            </a:r>
            <a:r>
              <a:rPr lang="es-ES" dirty="0">
                <a:solidFill>
                  <a:schemeClr val="bg1">
                    <a:lumMod val="65000"/>
                  </a:schemeClr>
                </a:solidFill>
              </a:rPr>
              <a:t>obligaciones sobre ellos? </a:t>
            </a:r>
            <a:endParaRPr lang="es-ES" dirty="0" smtClean="0">
              <a:solidFill>
                <a:schemeClr val="bg1">
                  <a:lumMod val="65000"/>
                </a:schemeClr>
              </a:solidFill>
            </a:endParaRPr>
          </a:p>
          <a:p>
            <a:pPr marL="514350" indent="-514350">
              <a:buFont typeface="+mj-lt"/>
              <a:buAutoNum type="arabicPeriod"/>
            </a:pPr>
            <a:r>
              <a:rPr lang="es-ES" dirty="0" smtClean="0"/>
              <a:t>¿</a:t>
            </a:r>
            <a:r>
              <a:rPr lang="es-ES" dirty="0"/>
              <a:t>Qué </a:t>
            </a:r>
            <a:r>
              <a:rPr lang="es-ES" dirty="0" smtClean="0"/>
              <a:t>datos tenemos y bancos </a:t>
            </a:r>
            <a:r>
              <a:rPr lang="es-ES" dirty="0"/>
              <a:t>/ revistas </a:t>
            </a:r>
            <a:r>
              <a:rPr lang="es-ES" dirty="0" smtClean="0"/>
              <a:t>encontramos?</a:t>
            </a:r>
          </a:p>
          <a:p>
            <a:pPr marL="514350" indent="-514350">
              <a:buFont typeface="+mj-lt"/>
              <a:buAutoNum type="arabicPeriod"/>
            </a:pPr>
            <a:r>
              <a:rPr lang="es-ES" dirty="0" smtClean="0">
                <a:solidFill>
                  <a:schemeClr val="bg1">
                    <a:lumMod val="65000"/>
                  </a:schemeClr>
                </a:solidFill>
              </a:rPr>
              <a:t>¿Cómo seleccionar un depósito?</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¿Cómo preparar el </a:t>
            </a:r>
            <a:r>
              <a:rPr lang="es-ES" dirty="0" smtClean="0">
                <a:solidFill>
                  <a:schemeClr val="bg1">
                    <a:lumMod val="65000"/>
                  </a:schemeClr>
                </a:solidFill>
              </a:rPr>
              <a:t>material? Guías</a:t>
            </a:r>
            <a:endParaRPr lang="es-ES" dirty="0">
              <a:solidFill>
                <a:schemeClr val="bg1">
                  <a:lumMod val="65000"/>
                </a:schemeClr>
              </a:solidFill>
            </a:endParaRPr>
          </a:p>
          <a:p>
            <a:pPr marL="514350" indent="-514350">
              <a:buFont typeface="+mj-lt"/>
              <a:buAutoNum type="arabicPeriod"/>
            </a:pPr>
            <a:r>
              <a:rPr lang="es-ES" dirty="0">
                <a:solidFill>
                  <a:schemeClr val="bg1">
                    <a:lumMod val="65000"/>
                  </a:schemeClr>
                </a:solidFill>
              </a:rPr>
              <a:t>Caso Plan de gestión de datos: DMP pagoda</a:t>
            </a:r>
          </a:p>
          <a:p>
            <a:pPr marL="514350" indent="-514350">
              <a:buFont typeface="+mj-lt"/>
              <a:buAutoNum type="arabicPeriod"/>
            </a:pPr>
            <a:r>
              <a:rPr lang="es-ES" dirty="0" smtClean="0">
                <a:solidFill>
                  <a:schemeClr val="bg1">
                    <a:lumMod val="65000"/>
                  </a:schemeClr>
                </a:solidFill>
              </a:rPr>
              <a:t>Caso DCI</a:t>
            </a:r>
          </a:p>
          <a:p>
            <a:pPr marL="514350" indent="-514350">
              <a:buFont typeface="+mj-lt"/>
              <a:buAutoNum type="arabicPeriod"/>
            </a:pPr>
            <a:r>
              <a:rPr lang="es-ES" dirty="0" smtClean="0">
                <a:solidFill>
                  <a:schemeClr val="bg1">
                    <a:lumMod val="65000"/>
                  </a:schemeClr>
                </a:solidFill>
              </a:rPr>
              <a:t>Conclusiones</a:t>
            </a:r>
          </a:p>
          <a:p>
            <a:pPr marL="514350" indent="-514350">
              <a:buFont typeface="+mj-lt"/>
              <a:buAutoNum type="arabicPeriod"/>
            </a:pPr>
            <a:endParaRPr lang="es-ES" dirty="0"/>
          </a:p>
        </p:txBody>
      </p:sp>
    </p:spTree>
    <p:extLst>
      <p:ext uri="{BB962C8B-B14F-4D97-AF65-F5344CB8AC3E}">
        <p14:creationId xmlns:p14="http://schemas.microsoft.com/office/powerpoint/2010/main" val="2466905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endParaRPr lang="es-ES" altLang="es-ES" smtClean="0"/>
          </a:p>
        </p:txBody>
      </p:sp>
      <p:sp>
        <p:nvSpPr>
          <p:cNvPr id="13315" name="Marcador de contenido 2"/>
          <p:cNvSpPr>
            <a:spLocks noGrp="1"/>
          </p:cNvSpPr>
          <p:nvPr>
            <p:ph idx="1"/>
          </p:nvPr>
        </p:nvSpPr>
        <p:spPr/>
        <p:txBody>
          <a:bodyPr/>
          <a:lstStyle/>
          <a:p>
            <a:pPr marL="800100" lvl="1" indent="-342900">
              <a:buClr>
                <a:schemeClr val="tx2"/>
              </a:buClr>
              <a:buFont typeface="Trebuchet MS" panose="020B0603020202020204" pitchFamily="34" charset="0"/>
              <a:buAutoNum type="arabicPeriod"/>
              <a:defRPr/>
            </a:pPr>
            <a:r>
              <a:rPr lang="es-ES" altLang="es-ES" dirty="0" smtClean="0"/>
              <a:t>Individuales: </a:t>
            </a:r>
            <a:r>
              <a:rPr lang="es-ES" altLang="es-ES" dirty="0" err="1" smtClean="0"/>
              <a:t>openness</a:t>
            </a:r>
            <a:endParaRPr lang="es-ES" altLang="es-ES" dirty="0" smtClean="0"/>
          </a:p>
          <a:p>
            <a:pPr marL="800100" lvl="1" indent="-342900">
              <a:buClr>
                <a:schemeClr val="tx2"/>
              </a:buClr>
              <a:buFont typeface="Trebuchet MS" panose="020B0603020202020204" pitchFamily="34" charset="0"/>
              <a:buAutoNum type="arabicPeriod"/>
              <a:defRPr/>
            </a:pPr>
            <a:r>
              <a:rPr lang="es-ES" altLang="es-ES" dirty="0" smtClean="0"/>
              <a:t>Proyecto en proceso: colaboración</a:t>
            </a:r>
          </a:p>
          <a:p>
            <a:pPr marL="800100" lvl="1" indent="-342900">
              <a:buClr>
                <a:schemeClr val="tx2"/>
              </a:buClr>
              <a:buFont typeface="Trebuchet MS" panose="020B0603020202020204" pitchFamily="34" charset="0"/>
              <a:buAutoNum type="arabicPeriod"/>
              <a:defRPr/>
            </a:pPr>
            <a:r>
              <a:rPr lang="es-ES" altLang="es-ES" dirty="0" smtClean="0"/>
              <a:t>Financiados: rendición de cuentas</a:t>
            </a:r>
          </a:p>
          <a:p>
            <a:pPr marL="800100" lvl="1" indent="-342900">
              <a:buClr>
                <a:schemeClr val="tx2"/>
              </a:buClr>
              <a:buFont typeface="Trebuchet MS" panose="020B0603020202020204" pitchFamily="34" charset="0"/>
              <a:buAutoNum type="arabicPeriod"/>
              <a:defRPr/>
            </a:pPr>
            <a:r>
              <a:rPr lang="es-ES" altLang="es-ES" dirty="0" smtClean="0"/>
              <a:t>Publicados: mandatos</a:t>
            </a:r>
          </a:p>
          <a:p>
            <a:pPr marL="800100" lvl="1" indent="-342900">
              <a:buFont typeface="Trebuchet MS" panose="020B0603020202020204" pitchFamily="34" charset="0"/>
              <a:buAutoNum type="arabicPeriod"/>
              <a:defRPr/>
            </a:pPr>
            <a:endParaRPr lang="es-ES" altLang="es-ES" dirty="0"/>
          </a:p>
          <a:p>
            <a:pPr marL="800100" lvl="1" indent="-342900">
              <a:buFont typeface="Trebuchet MS" panose="020B0603020202020204" pitchFamily="34" charset="0"/>
              <a:buAutoNum type="arabicPeriod"/>
              <a:defRPr/>
            </a:pPr>
            <a:endParaRPr lang="es-ES" altLang="es-ES" dirty="0" smtClean="0"/>
          </a:p>
          <a:p>
            <a:pPr marL="800100" lvl="1" indent="-342900">
              <a:buFont typeface="Trebuchet MS" panose="020B0603020202020204" pitchFamily="34" charset="0"/>
              <a:buAutoNum type="arabicPeriod"/>
              <a:defRPr/>
            </a:pPr>
            <a:endParaRPr lang="es-ES" altLang="es-ES" dirty="0"/>
          </a:p>
          <a:p>
            <a:pPr marL="457200" lvl="1" indent="0">
              <a:buFont typeface="Wingdings 3" pitchFamily="18" charset="2"/>
              <a:buNone/>
              <a:defRPr/>
            </a:pPr>
            <a:endParaRPr lang="es-ES" altLang="es-ES" sz="2000" dirty="0" smtClean="0"/>
          </a:p>
          <a:p>
            <a:pPr marL="800100" lvl="1" indent="-342900">
              <a:buFont typeface="Trebuchet MS" panose="020B0603020202020204" pitchFamily="34" charset="0"/>
              <a:buAutoNum type="arabicPeriod"/>
              <a:defRPr/>
            </a:pPr>
            <a:endParaRPr lang="es-ES" altLang="es-ES" dirty="0" smtClean="0"/>
          </a:p>
          <a:p>
            <a:pPr>
              <a:defRPr/>
            </a:pPr>
            <a:endParaRPr lang="es-ES" altLang="es-ES" dirty="0" smtClean="0"/>
          </a:p>
        </p:txBody>
      </p:sp>
    </p:spTree>
    <p:extLst>
      <p:ext uri="{BB962C8B-B14F-4D97-AF65-F5344CB8AC3E}">
        <p14:creationId xmlns:p14="http://schemas.microsoft.com/office/powerpoint/2010/main" val="156432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ES" altLang="es-ES" smtClean="0"/>
              <a:t>1 Datos “individuales”, sueltos</a:t>
            </a:r>
            <a:r>
              <a:rPr lang="es-ES" altLang="es-ES" smtClean="0">
                <a:sym typeface="Wingdings" pitchFamily="2" charset="2"/>
              </a:rPr>
              <a:t> </a:t>
            </a:r>
            <a:r>
              <a:rPr lang="es-ES" altLang="es-ES" smtClean="0"/>
              <a:t>Figshare </a:t>
            </a:r>
          </a:p>
        </p:txBody>
      </p:sp>
      <p:sp>
        <p:nvSpPr>
          <p:cNvPr id="14339" name="Rectangle 3"/>
          <p:cNvSpPr>
            <a:spLocks noGrp="1" noChangeArrowheads="1"/>
          </p:cNvSpPr>
          <p:nvPr>
            <p:ph type="body" idx="1"/>
          </p:nvPr>
        </p:nvSpPr>
        <p:spPr>
          <a:xfrm>
            <a:off x="812800" y="2160589"/>
            <a:ext cx="9508067" cy="3881437"/>
          </a:xfrm>
        </p:spPr>
        <p:txBody>
          <a:bodyPr/>
          <a:lstStyle/>
          <a:p>
            <a:pPr eaLnBrk="1" hangingPunct="1">
              <a:lnSpc>
                <a:spcPct val="80000"/>
              </a:lnSpc>
              <a:buClr>
                <a:schemeClr val="tx2"/>
              </a:buClr>
            </a:pPr>
            <a:r>
              <a:rPr lang="es-ES" altLang="es-ES" sz="2000" smtClean="0"/>
              <a:t>orientada a quien deposita la información, el investigador e instituciones: reconocimiento de su trabajo, Welcome trust. </a:t>
            </a:r>
          </a:p>
          <a:p>
            <a:pPr eaLnBrk="1" hangingPunct="1">
              <a:lnSpc>
                <a:spcPct val="80000"/>
              </a:lnSpc>
              <a:buClr>
                <a:schemeClr val="tx2"/>
              </a:buClr>
            </a:pPr>
            <a:r>
              <a:rPr lang="es-ES" altLang="es-ES" sz="2000" smtClean="0"/>
              <a:t>iniciado por un estudiante de doctorado y ahora apoyado por Digital Science–Macmillan Publishers Company. Se va posicionando en el mercado de las aplicaciones, estando presente en el Forum establecido por Thomson Reuters, es tomada en cuenta su opinión en el DCC, mejoras.</a:t>
            </a:r>
          </a:p>
          <a:p>
            <a:pPr eaLnBrk="1" hangingPunct="1">
              <a:lnSpc>
                <a:spcPct val="80000"/>
              </a:lnSpc>
              <a:buClr>
                <a:schemeClr val="tx2"/>
              </a:buClr>
            </a:pPr>
            <a:r>
              <a:rPr lang="es-ES" altLang="es-ES" sz="2000" smtClean="0"/>
              <a:t>licencias : publica todo bajo la licencia CC-BY, pero distribuye los datasets con la CC0. Asociado a CLOCKSS. Si los ficheros se depositan en abierto, el espacio disponible es ilimitado; en caso contrario proporciona un 1 Gb. Interopera con ORCID. Escasos metadatos, sin validación posterior </a:t>
            </a:r>
          </a:p>
        </p:txBody>
      </p:sp>
    </p:spTree>
    <p:extLst>
      <p:ext uri="{BB962C8B-B14F-4D97-AF65-F5344CB8AC3E}">
        <p14:creationId xmlns:p14="http://schemas.microsoft.com/office/powerpoint/2010/main" val="1620489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DD85B15414558419656BF4A31B4C921" ma:contentTypeVersion="1" ma:contentTypeDescription="Crear nuevo documento." ma:contentTypeScope="" ma:versionID="fdfebaa4764217f373b90a67ea603ab3">
  <xsd:schema xmlns:xsd="http://www.w3.org/2001/XMLSchema" xmlns:xs="http://www.w3.org/2001/XMLSchema" xmlns:p="http://schemas.microsoft.com/office/2006/metadata/properties" xmlns:ns2="aa233856-28bd-407c-94d3-afbfdebde5cc" targetNamespace="http://schemas.microsoft.com/office/2006/metadata/properties" ma:root="true" ma:fieldsID="c7151a6c048108f23302d622f12d752f" ns2:_="">
    <xsd:import namespace="aa233856-28bd-407c-94d3-afbfdebde5cc"/>
    <xsd:element name="properties">
      <xsd:complexType>
        <xsd:sequence>
          <xsd:element name="documentManagement">
            <xsd:complexType>
              <xsd:all>
                <xsd:element ref="ns2:congreso_x002d_tall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33856-28bd-407c-94d3-afbfdebde5cc" elementFormDefault="qualified">
    <xsd:import namespace="http://schemas.microsoft.com/office/2006/documentManagement/types"/>
    <xsd:import namespace="http://schemas.microsoft.com/office/infopath/2007/PartnerControls"/>
    <xsd:element name="congreso_x002d_taller" ma:index="8" nillable="true" ma:displayName="congreso-taller" ma:list="{e99ec46f-68c0-45d6-9130-ae7ce1fd6cd7}" ma:internalName="congreso_x002d_taller"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greso_x002d_taller xmlns="aa233856-28bd-407c-94d3-afbfdebde5cc" xsi:nil="true"/>
  </documentManagement>
</p:properties>
</file>

<file path=customXml/itemProps1.xml><?xml version="1.0" encoding="utf-8"?>
<ds:datastoreItem xmlns:ds="http://schemas.openxmlformats.org/officeDocument/2006/customXml" ds:itemID="{1452AC3D-3879-4520-BD32-893F15918D9B}"/>
</file>

<file path=customXml/itemProps2.xml><?xml version="1.0" encoding="utf-8"?>
<ds:datastoreItem xmlns:ds="http://schemas.openxmlformats.org/officeDocument/2006/customXml" ds:itemID="{4A5DF37E-9A59-4B61-BC55-F9EB93CAA93F}"/>
</file>

<file path=customXml/itemProps3.xml><?xml version="1.0" encoding="utf-8"?>
<ds:datastoreItem xmlns:ds="http://schemas.openxmlformats.org/officeDocument/2006/customXml" ds:itemID="{185D3DEC-B8C5-43DF-858C-CBBB7712BE38}"/>
</file>

<file path=docProps/app.xml><?xml version="1.0" encoding="utf-8"?>
<Properties xmlns="http://schemas.openxmlformats.org/officeDocument/2006/extended-properties" xmlns:vt="http://schemas.openxmlformats.org/officeDocument/2006/docPropsVTypes">
  <TotalTime>4276</TotalTime>
  <Words>2829</Words>
  <Application>Microsoft Office PowerPoint</Application>
  <PresentationFormat>Panorámica</PresentationFormat>
  <Paragraphs>340</Paragraphs>
  <Slides>51</Slides>
  <Notes>4</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51</vt:i4>
      </vt:variant>
    </vt:vector>
  </HeadingPairs>
  <TitlesOfParts>
    <vt:vector size="65" baseType="lpstr">
      <vt:lpstr>ＭＳ Ｐゴシック</vt:lpstr>
      <vt:lpstr>ＭＳ Ｐゴシック</vt:lpstr>
      <vt:lpstr>Arial</vt:lpstr>
      <vt:lpstr>Arial Narrow</vt:lpstr>
      <vt:lpstr>Calibri</vt:lpstr>
      <vt:lpstr>Calibri Light</vt:lpstr>
      <vt:lpstr>Microsoft Sans Serif</vt:lpstr>
      <vt:lpstr>Open Sans Condensed</vt:lpstr>
      <vt:lpstr>Rockwell</vt:lpstr>
      <vt:lpstr>Times New Roman</vt:lpstr>
      <vt:lpstr>Trebuchet MS</vt:lpstr>
      <vt:lpstr>Wingdings</vt:lpstr>
      <vt:lpstr>Wingdings 3</vt:lpstr>
      <vt:lpstr>Tema de Office</vt:lpstr>
      <vt:lpstr>Manos a la obra:   cómo abrir los datos de investigación agropecuarios.</vt:lpstr>
      <vt:lpstr>Presentación de PowerPoint</vt:lpstr>
      <vt:lpstr>Presentación de PowerPoint</vt:lpstr>
      <vt:lpstr>La generación de datos como proceso</vt:lpstr>
      <vt:lpstr>Presentación de PowerPoint</vt:lpstr>
      <vt:lpstr>Presentación de PowerPoint</vt:lpstr>
      <vt:lpstr>Presentación de PowerPoint</vt:lpstr>
      <vt:lpstr>Presentación de PowerPoint</vt:lpstr>
      <vt:lpstr>1 Datos “individuales”, sueltos Figshare </vt:lpstr>
      <vt:lpstr>Presentación de PowerPoint</vt:lpstr>
      <vt:lpstr>Presentación de PowerPoint</vt:lpstr>
      <vt:lpstr>2 ELN: datos en producción</vt:lpstr>
      <vt:lpstr>Presentación de PowerPoint</vt:lpstr>
      <vt:lpstr>Proyecto en proceso: colecciones en Dataverse</vt:lpstr>
      <vt:lpstr>Presentación de PowerPoint</vt:lpstr>
      <vt:lpstr>Presentación de PowerPoint</vt:lpstr>
      <vt:lpstr>3 Datos financiados: NSF</vt:lpstr>
      <vt:lpstr>Presentación de PowerPoint</vt:lpstr>
      <vt:lpstr>Zenodo, el huérfano también</vt:lpstr>
      <vt:lpstr>Presentación de PowerPoint</vt:lpstr>
      <vt:lpstr>Dryad, sobre Dspace  500 revistas (11000 regs.) </vt:lpstr>
      <vt:lpstr>Presentación de PowerPoint</vt:lpstr>
      <vt:lpstr>Presentación de PowerPoint</vt:lpstr>
      <vt:lpstr>Herramientas: especializadas y huérfanos</vt:lpstr>
      <vt:lpstr>Presentación de PowerPoint</vt:lpstr>
      <vt:lpstr>Presentación de PowerPoint</vt:lpstr>
      <vt:lpstr>Datos, repositorios más numerosos en DCI</vt:lpstr>
      <vt:lpstr>Consejo final</vt:lpstr>
      <vt:lpstr>Presentación de PowerPoint</vt:lpstr>
      <vt:lpstr>Presentación de PowerPoint</vt:lpstr>
      <vt:lpstr>UPC</vt:lpstr>
      <vt:lpstr>Organizar datos (S.Macdonald EDINA MANTRA)</vt:lpstr>
      <vt:lpstr>Otros ejemplos de directorios</vt:lpstr>
      <vt:lpstr>Presentación de PowerPoint</vt:lpstr>
      <vt:lpstr>Presentación de PowerPoint</vt:lpstr>
      <vt:lpstr> Almacenamiento y seguridad (Brown y New England course)</vt:lpstr>
      <vt:lpstr>Almacenamiento y seguridad (Brown)</vt:lpstr>
      <vt:lpstr>Presentación de PowerPoint</vt:lpstr>
      <vt:lpstr>PGD=DMP</vt:lpstr>
      <vt:lpstr>DMP’s públicos</vt:lpstr>
      <vt:lpstr>Presentación de PowerPoint</vt:lpstr>
      <vt:lpstr>Presentación de PowerPoint</vt:lpstr>
      <vt:lpstr>Presentación de PowerPoint</vt:lpstr>
      <vt:lpstr>Presentación de PowerPoint</vt:lpstr>
      <vt:lpstr>Potencial para…</vt:lpstr>
      <vt:lpstr>En varios niveles</vt:lpstr>
      <vt:lpstr>En qué etapas se puede ayudar y cómo</vt:lpstr>
      <vt:lpstr>Recomendaciones concretas</vt:lpstr>
      <vt:lpstr>Conclusiones</vt:lpstr>
      <vt:lpstr>Presentación de PowerPoint</vt:lpstr>
      <vt:lpstr>Gracias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del sector agropecuario a través de la ciencia abierta: los datos de investigación en su dimensión internacional</dc:title>
  <dc:creator>fernanda peset</dc:creator>
  <cp:lastModifiedBy>fernanda peset</cp:lastModifiedBy>
  <cp:revision>141</cp:revision>
  <dcterms:created xsi:type="dcterms:W3CDTF">2016-08-29T13:29:57Z</dcterms:created>
  <dcterms:modified xsi:type="dcterms:W3CDTF">2016-09-28T15:56:29Z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0x0101000DD85B15414558419656BF4A31B4C921</vt:lpwstr>
  </property>
</Properties>
</file>