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4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3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1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75" r:id="rId2"/>
    <p:sldId id="259" r:id="rId3"/>
    <p:sldId id="412" r:id="rId4"/>
    <p:sldId id="416" r:id="rId5"/>
    <p:sldId id="421" r:id="rId6"/>
    <p:sldId id="420" r:id="rId7"/>
    <p:sldId id="424" r:id="rId8"/>
    <p:sldId id="419" r:id="rId9"/>
    <p:sldId id="391" r:id="rId10"/>
    <p:sldId id="411" r:id="rId11"/>
    <p:sldId id="392" r:id="rId12"/>
    <p:sldId id="427" r:id="rId13"/>
    <p:sldId id="410" r:id="rId14"/>
    <p:sldId id="423" r:id="rId15"/>
    <p:sldId id="395" r:id="rId16"/>
    <p:sldId id="422" r:id="rId17"/>
    <p:sldId id="440" r:id="rId18"/>
    <p:sldId id="441" r:id="rId19"/>
    <p:sldId id="399" r:id="rId20"/>
    <p:sldId id="428" r:id="rId21"/>
    <p:sldId id="439" r:id="rId22"/>
    <p:sldId id="429" r:id="rId23"/>
    <p:sldId id="430" r:id="rId24"/>
    <p:sldId id="431" r:id="rId25"/>
    <p:sldId id="413" r:id="rId26"/>
    <p:sldId id="426" r:id="rId27"/>
    <p:sldId id="425" r:id="rId28"/>
    <p:sldId id="417" r:id="rId29"/>
    <p:sldId id="414" r:id="rId30"/>
    <p:sldId id="415" r:id="rId31"/>
    <p:sldId id="432" r:id="rId32"/>
    <p:sldId id="434" r:id="rId33"/>
    <p:sldId id="435" r:id="rId34"/>
    <p:sldId id="436" r:id="rId35"/>
    <p:sldId id="437" r:id="rId36"/>
    <p:sldId id="438" r:id="rId37"/>
    <p:sldId id="409" r:id="rId38"/>
    <p:sldId id="433" r:id="rId39"/>
    <p:sldId id="390" r:id="rId40"/>
  </p:sldIdLst>
  <p:sldSz cx="9144000" cy="6858000" type="screen4x3"/>
  <p:notesSz cx="6881813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3" autoAdjust="0"/>
    <p:restoredTop sz="94660"/>
  </p:normalViewPr>
  <p:slideViewPr>
    <p:cSldViewPr>
      <p:cViewPr>
        <p:scale>
          <a:sx n="50" d="100"/>
          <a:sy n="50" d="100"/>
        </p:scale>
        <p:origin x="-1984" y="-304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50" d="100"/>
        <a:sy n="150" d="100"/>
      </p:scale>
      <p:origin x="0" y="22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47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11" Type="http://schemas.openxmlformats.org/officeDocument/2006/relationships/slide" Target="slides/slide10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slide" Target="slides/slide35.xml"/><Relationship Id="rId15" Type="http://schemas.openxmlformats.org/officeDocument/2006/relationships/slide" Target="slides/slide14.xml"/><Relationship Id="rId49" Type="http://schemas.openxmlformats.org/officeDocument/2006/relationships/customXml" Target="../customXml/item2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slide" Target="slides/slide34.xml"/><Relationship Id="rId14" Type="http://schemas.openxmlformats.org/officeDocument/2006/relationships/slide" Target="slides/slide13.xml"/><Relationship Id="rId43" Type="http://schemas.openxmlformats.org/officeDocument/2006/relationships/printerSettings" Target="printerSettings/printerSettings1.bin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46" Type="http://schemas.openxmlformats.org/officeDocument/2006/relationships/theme" Target="theme/theme1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gif"/><Relationship Id="rId3" Type="http://schemas.openxmlformats.org/officeDocument/2006/relationships/image" Target="../media/image1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gif"/><Relationship Id="rId3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3413F-2569-40EE-B5CE-253C0C5A2C7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AE68FEA-9B1E-46B2-A1DB-924C41680045}">
      <dgm:prSet phldrT="[Texto]"/>
      <dgm:spPr/>
      <dgm:t>
        <a:bodyPr/>
        <a:lstStyle/>
        <a:p>
          <a:r>
            <a:rPr lang="es-CO" b="0" dirty="0"/>
            <a:t>Espacio social constituido por actores interpelados por una situación </a:t>
          </a:r>
          <a:r>
            <a:rPr lang="es-CO" b="0" dirty="0" smtClean="0"/>
            <a:t> de investigación </a:t>
          </a:r>
          <a:endParaRPr lang="es-ES" b="0" dirty="0"/>
        </a:p>
      </dgm:t>
    </dgm:pt>
    <dgm:pt modelId="{02C84FA4-7E83-4EA6-810B-93F6C16DDAC6}" type="parTrans" cxnId="{CC374394-A081-4FCA-A7AA-9765EA932354}">
      <dgm:prSet/>
      <dgm:spPr/>
      <dgm:t>
        <a:bodyPr/>
        <a:lstStyle/>
        <a:p>
          <a:endParaRPr lang="es-ES" b="0"/>
        </a:p>
      </dgm:t>
    </dgm:pt>
    <dgm:pt modelId="{9048E3F2-9B4D-4019-B9BB-437DFD5976F5}" type="sibTrans" cxnId="{CC374394-A081-4FCA-A7AA-9765EA932354}">
      <dgm:prSet/>
      <dgm:spPr/>
      <dgm:t>
        <a:bodyPr/>
        <a:lstStyle/>
        <a:p>
          <a:endParaRPr lang="es-ES" b="0"/>
        </a:p>
      </dgm:t>
    </dgm:pt>
    <dgm:pt modelId="{7F0CD682-1480-4637-8420-C3E9A6222BC8}">
      <dgm:prSet phldrT="[Texto]"/>
      <dgm:spPr/>
      <dgm:t>
        <a:bodyPr/>
        <a:lstStyle/>
        <a:p>
          <a:r>
            <a:rPr lang="es-CO" b="0" dirty="0"/>
            <a:t>Consenso/disenso sobre dicha situación</a:t>
          </a:r>
          <a:endParaRPr lang="es-ES" b="0" dirty="0"/>
        </a:p>
      </dgm:t>
    </dgm:pt>
    <dgm:pt modelId="{8995E5C0-A948-4E91-811E-A761E7AA08FA}" type="parTrans" cxnId="{7DA30384-2EC0-4B27-824D-FEC3E0B401B6}">
      <dgm:prSet/>
      <dgm:spPr/>
      <dgm:t>
        <a:bodyPr/>
        <a:lstStyle/>
        <a:p>
          <a:endParaRPr lang="es-ES" b="0"/>
        </a:p>
      </dgm:t>
    </dgm:pt>
    <dgm:pt modelId="{164C9382-8E15-45B6-A591-DFEB95C29727}" type="sibTrans" cxnId="{7DA30384-2EC0-4B27-824D-FEC3E0B401B6}">
      <dgm:prSet/>
      <dgm:spPr/>
      <dgm:t>
        <a:bodyPr/>
        <a:lstStyle/>
        <a:p>
          <a:endParaRPr lang="es-ES" b="0"/>
        </a:p>
      </dgm:t>
    </dgm:pt>
    <dgm:pt modelId="{3F796FDB-641E-48F9-8F8C-03534BB767C9}">
      <dgm:prSet phldrT="[Texto]"/>
      <dgm:spPr/>
      <dgm:t>
        <a:bodyPr/>
        <a:lstStyle/>
        <a:p>
          <a:r>
            <a:rPr lang="es-CO" b="0" dirty="0"/>
            <a:t>Constituyen espacios sociales de intercambio de conocimientos, visiones, entre actores</a:t>
          </a:r>
          <a:endParaRPr lang="es-ES" b="0" dirty="0"/>
        </a:p>
      </dgm:t>
    </dgm:pt>
    <dgm:pt modelId="{10DAE261-28F6-494D-A645-924686C1F63A}" type="parTrans" cxnId="{9862049A-40A8-4F7B-89ED-1E4C56498B5E}">
      <dgm:prSet/>
      <dgm:spPr/>
      <dgm:t>
        <a:bodyPr/>
        <a:lstStyle/>
        <a:p>
          <a:endParaRPr lang="es-ES" b="0"/>
        </a:p>
      </dgm:t>
    </dgm:pt>
    <dgm:pt modelId="{ABF2F8E9-A291-45E5-B13F-DAA97174256D}" type="sibTrans" cxnId="{9862049A-40A8-4F7B-89ED-1E4C56498B5E}">
      <dgm:prSet/>
      <dgm:spPr/>
      <dgm:t>
        <a:bodyPr/>
        <a:lstStyle/>
        <a:p>
          <a:endParaRPr lang="es-ES" b="0"/>
        </a:p>
      </dgm:t>
    </dgm:pt>
    <dgm:pt modelId="{7704A991-0922-4697-826C-EBD443F0728B}">
      <dgm:prSet phldrT="[Texto]"/>
      <dgm:spPr/>
      <dgm:t>
        <a:bodyPr/>
        <a:lstStyle/>
        <a:p>
          <a:r>
            <a:rPr lang="es-ES" b="0" dirty="0"/>
            <a:t>Su caracterización es importante porque permiten la implementación del Plan para la Apropiación Social del </a:t>
          </a:r>
          <a:r>
            <a:rPr lang="es-ES" b="0" dirty="0" smtClean="0"/>
            <a:t>Conocimiento </a:t>
          </a:r>
          <a:endParaRPr lang="es-ES" b="0" dirty="0"/>
        </a:p>
      </dgm:t>
    </dgm:pt>
    <dgm:pt modelId="{03774CD7-3B3A-4C02-A6FC-8A3054290FBC}" type="parTrans" cxnId="{FE6AA4B4-3507-4384-BB4F-69443D496D69}">
      <dgm:prSet/>
      <dgm:spPr/>
      <dgm:t>
        <a:bodyPr/>
        <a:lstStyle/>
        <a:p>
          <a:endParaRPr lang="es-ES" b="0"/>
        </a:p>
      </dgm:t>
    </dgm:pt>
    <dgm:pt modelId="{96CE050F-3E28-4837-A1CA-18CA4D6A4F0E}" type="sibTrans" cxnId="{FE6AA4B4-3507-4384-BB4F-69443D496D69}">
      <dgm:prSet/>
      <dgm:spPr/>
      <dgm:t>
        <a:bodyPr/>
        <a:lstStyle/>
        <a:p>
          <a:endParaRPr lang="es-ES" b="0"/>
        </a:p>
      </dgm:t>
    </dgm:pt>
    <dgm:pt modelId="{41A83FBC-ABC6-4664-B2C4-96211341BC67}" type="pres">
      <dgm:prSet presAssocID="{D233413F-2569-40EE-B5CE-253C0C5A2C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1E856D4-F31A-4538-BE80-B5F5B079754F}" type="pres">
      <dgm:prSet presAssocID="{4AE68FEA-9B1E-46B2-A1DB-924C416800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A1EF7BF-452C-4261-A883-9D8A815FC1DA}" type="pres">
      <dgm:prSet presAssocID="{9048E3F2-9B4D-4019-B9BB-437DFD5976F5}" presName="sibTrans" presStyleCnt="0"/>
      <dgm:spPr/>
    </dgm:pt>
    <dgm:pt modelId="{0C8A396D-6A55-42D6-BCBE-E5D84D5AC10B}" type="pres">
      <dgm:prSet presAssocID="{7F0CD682-1480-4637-8420-C3E9A6222B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1F66D7-0CF4-49FE-94A9-9BCF5BD0D366}" type="pres">
      <dgm:prSet presAssocID="{164C9382-8E15-45B6-A591-DFEB95C29727}" presName="sibTrans" presStyleCnt="0"/>
      <dgm:spPr/>
    </dgm:pt>
    <dgm:pt modelId="{DBB3D1F2-65E6-4049-B453-EF53410C2666}" type="pres">
      <dgm:prSet presAssocID="{3F796FDB-641E-48F9-8F8C-03534BB767C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4D93236-9EC0-4149-9FB2-20D12A7B2D70}" type="pres">
      <dgm:prSet presAssocID="{ABF2F8E9-A291-45E5-B13F-DAA97174256D}" presName="sibTrans" presStyleCnt="0"/>
      <dgm:spPr/>
    </dgm:pt>
    <dgm:pt modelId="{EFD6DF60-E21D-4B37-B5C7-FCAB29CE95E5}" type="pres">
      <dgm:prSet presAssocID="{7704A991-0922-4697-826C-EBD443F0728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413E8A8-5F2B-3F42-913E-9274937C406B}" type="presOf" srcId="{7704A991-0922-4697-826C-EBD443F0728B}" destId="{EFD6DF60-E21D-4B37-B5C7-FCAB29CE95E5}" srcOrd="0" destOrd="0" presId="urn:microsoft.com/office/officeart/2005/8/layout/default"/>
    <dgm:cxn modelId="{FE6AA4B4-3507-4384-BB4F-69443D496D69}" srcId="{D233413F-2569-40EE-B5CE-253C0C5A2C73}" destId="{7704A991-0922-4697-826C-EBD443F0728B}" srcOrd="3" destOrd="0" parTransId="{03774CD7-3B3A-4C02-A6FC-8A3054290FBC}" sibTransId="{96CE050F-3E28-4837-A1CA-18CA4D6A4F0E}"/>
    <dgm:cxn modelId="{C7EE544E-C5F8-9642-A864-3C48011AE36E}" type="presOf" srcId="{4AE68FEA-9B1E-46B2-A1DB-924C41680045}" destId="{41E856D4-F31A-4538-BE80-B5F5B079754F}" srcOrd="0" destOrd="0" presId="urn:microsoft.com/office/officeart/2005/8/layout/default"/>
    <dgm:cxn modelId="{3891370F-5352-A14E-87C6-39D423FCD413}" type="presOf" srcId="{7F0CD682-1480-4637-8420-C3E9A6222BC8}" destId="{0C8A396D-6A55-42D6-BCBE-E5D84D5AC10B}" srcOrd="0" destOrd="0" presId="urn:microsoft.com/office/officeart/2005/8/layout/default"/>
    <dgm:cxn modelId="{CC374394-A081-4FCA-A7AA-9765EA932354}" srcId="{D233413F-2569-40EE-B5CE-253C0C5A2C73}" destId="{4AE68FEA-9B1E-46B2-A1DB-924C41680045}" srcOrd="0" destOrd="0" parTransId="{02C84FA4-7E83-4EA6-810B-93F6C16DDAC6}" sibTransId="{9048E3F2-9B4D-4019-B9BB-437DFD5976F5}"/>
    <dgm:cxn modelId="{A9F8D577-D2E8-254C-912A-896DB7C6B7D0}" type="presOf" srcId="{3F796FDB-641E-48F9-8F8C-03534BB767C9}" destId="{DBB3D1F2-65E6-4049-B453-EF53410C2666}" srcOrd="0" destOrd="0" presId="urn:microsoft.com/office/officeart/2005/8/layout/default"/>
    <dgm:cxn modelId="{7DA30384-2EC0-4B27-824D-FEC3E0B401B6}" srcId="{D233413F-2569-40EE-B5CE-253C0C5A2C73}" destId="{7F0CD682-1480-4637-8420-C3E9A6222BC8}" srcOrd="1" destOrd="0" parTransId="{8995E5C0-A948-4E91-811E-A761E7AA08FA}" sibTransId="{164C9382-8E15-45B6-A591-DFEB95C29727}"/>
    <dgm:cxn modelId="{D7FD8131-650A-B941-82F2-944D836C9C43}" type="presOf" srcId="{D233413F-2569-40EE-B5CE-253C0C5A2C73}" destId="{41A83FBC-ABC6-4664-B2C4-96211341BC67}" srcOrd="0" destOrd="0" presId="urn:microsoft.com/office/officeart/2005/8/layout/default"/>
    <dgm:cxn modelId="{9862049A-40A8-4F7B-89ED-1E4C56498B5E}" srcId="{D233413F-2569-40EE-B5CE-253C0C5A2C73}" destId="{3F796FDB-641E-48F9-8F8C-03534BB767C9}" srcOrd="2" destOrd="0" parTransId="{10DAE261-28F6-494D-A645-924686C1F63A}" sibTransId="{ABF2F8E9-A291-45E5-B13F-DAA97174256D}"/>
    <dgm:cxn modelId="{77978DE5-D34D-424E-A1E2-CB7FC34116EC}" type="presParOf" srcId="{41A83FBC-ABC6-4664-B2C4-96211341BC67}" destId="{41E856D4-F31A-4538-BE80-B5F5B079754F}" srcOrd="0" destOrd="0" presId="urn:microsoft.com/office/officeart/2005/8/layout/default"/>
    <dgm:cxn modelId="{6A19AF09-DEA8-064E-8737-1E9339674AF3}" type="presParOf" srcId="{41A83FBC-ABC6-4664-B2C4-96211341BC67}" destId="{7A1EF7BF-452C-4261-A883-9D8A815FC1DA}" srcOrd="1" destOrd="0" presId="urn:microsoft.com/office/officeart/2005/8/layout/default"/>
    <dgm:cxn modelId="{6939546C-ABB6-F444-9A96-810E0DA85AE0}" type="presParOf" srcId="{41A83FBC-ABC6-4664-B2C4-96211341BC67}" destId="{0C8A396D-6A55-42D6-BCBE-E5D84D5AC10B}" srcOrd="2" destOrd="0" presId="urn:microsoft.com/office/officeart/2005/8/layout/default"/>
    <dgm:cxn modelId="{7202F078-B4AC-2545-B0C9-882A32EFBC00}" type="presParOf" srcId="{41A83FBC-ABC6-4664-B2C4-96211341BC67}" destId="{BD1F66D7-0CF4-49FE-94A9-9BCF5BD0D366}" srcOrd="3" destOrd="0" presId="urn:microsoft.com/office/officeart/2005/8/layout/default"/>
    <dgm:cxn modelId="{F9A707CC-7132-6D45-9379-65D81BE2CD96}" type="presParOf" srcId="{41A83FBC-ABC6-4664-B2C4-96211341BC67}" destId="{DBB3D1F2-65E6-4049-B453-EF53410C2666}" srcOrd="4" destOrd="0" presId="urn:microsoft.com/office/officeart/2005/8/layout/default"/>
    <dgm:cxn modelId="{9A1A73B3-AC42-8142-AD58-457CED20CC95}" type="presParOf" srcId="{41A83FBC-ABC6-4664-B2C4-96211341BC67}" destId="{84D93236-9EC0-4149-9FB2-20D12A7B2D70}" srcOrd="5" destOrd="0" presId="urn:microsoft.com/office/officeart/2005/8/layout/default"/>
    <dgm:cxn modelId="{D8529543-61AD-DF4F-9299-FB45E4AC9AB0}" type="presParOf" srcId="{41A83FBC-ABC6-4664-B2C4-96211341BC67}" destId="{EFD6DF60-E21D-4B37-B5C7-FCAB29CE95E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781ED7-0286-4F50-9763-B107F9A8A681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9B2BA0-2BDB-4FAA-95D2-246CB352016A}">
      <dgm:prSet phldrT="[Texto]" custT="1"/>
      <dgm:spPr/>
      <dgm:t>
        <a:bodyPr/>
        <a:lstStyle/>
        <a:p>
          <a:r>
            <a:rPr lang="es-CO" sz="1800" dirty="0"/>
            <a:t>Dinámicas situadas  de  interacción  entre  </a:t>
          </a:r>
          <a:r>
            <a:rPr lang="es-CO" sz="1800" b="1" dirty="0"/>
            <a:t>actores  diversos  </a:t>
          </a:r>
          <a:r>
            <a:rPr lang="es-CO" sz="1800" dirty="0"/>
            <a:t>con  conocimientos/saberes  e intereses  variados</a:t>
          </a:r>
          <a:endParaRPr lang="es-ES" sz="1800" dirty="0"/>
        </a:p>
      </dgm:t>
    </dgm:pt>
    <dgm:pt modelId="{46A0EC0A-E524-40C2-92B7-A0C64B9391BF}" type="parTrans" cxnId="{4AA529CA-B164-4BB2-8571-531E3142A819}">
      <dgm:prSet/>
      <dgm:spPr/>
      <dgm:t>
        <a:bodyPr/>
        <a:lstStyle/>
        <a:p>
          <a:endParaRPr lang="es-ES" sz="2000"/>
        </a:p>
      </dgm:t>
    </dgm:pt>
    <dgm:pt modelId="{9D8F8601-AA2C-4D64-9CC8-D9ED0BF832EF}" type="sibTrans" cxnId="{4AA529CA-B164-4BB2-8571-531E3142A819}">
      <dgm:prSet/>
      <dgm:spPr/>
      <dgm:t>
        <a:bodyPr/>
        <a:lstStyle/>
        <a:p>
          <a:endParaRPr lang="es-ES" sz="2000"/>
        </a:p>
      </dgm:t>
    </dgm:pt>
    <dgm:pt modelId="{71F0D34E-D9CC-4760-89FE-60444B5B8556}">
      <dgm:prSet phldrT="[Texto]" custT="1"/>
      <dgm:spPr/>
      <dgm:t>
        <a:bodyPr/>
        <a:lstStyle/>
        <a:p>
          <a:r>
            <a:rPr lang="es-CO" sz="1800" dirty="0"/>
            <a:t>Articulación de actores  en  función  de  </a:t>
          </a:r>
          <a:r>
            <a:rPr lang="es-CO" sz="1800" b="1" dirty="0"/>
            <a:t>una  situación  </a:t>
          </a:r>
          <a:r>
            <a:rPr lang="es-CO" sz="1800" b="1" dirty="0" smtClean="0"/>
            <a:t>de investigación </a:t>
          </a:r>
          <a:r>
            <a:rPr lang="es-CO" sz="1800" i="1" dirty="0" smtClean="0"/>
            <a:t> </a:t>
          </a:r>
          <a:r>
            <a:rPr lang="es-CO" sz="1800" dirty="0"/>
            <a:t>definida  y  compartida  por  un  colectivo.</a:t>
          </a:r>
        </a:p>
      </dgm:t>
    </dgm:pt>
    <dgm:pt modelId="{C7D00046-CB3F-43EB-B784-A8019FA2CA46}" type="parTrans" cxnId="{7E4B08E8-2914-4CE5-8F17-FAEEE72A9003}">
      <dgm:prSet/>
      <dgm:spPr/>
      <dgm:t>
        <a:bodyPr/>
        <a:lstStyle/>
        <a:p>
          <a:endParaRPr lang="es-ES" sz="2000"/>
        </a:p>
      </dgm:t>
    </dgm:pt>
    <dgm:pt modelId="{D58928D9-803A-4432-85D1-B81F0814F97B}" type="sibTrans" cxnId="{7E4B08E8-2914-4CE5-8F17-FAEEE72A9003}">
      <dgm:prSet/>
      <dgm:spPr/>
      <dgm:t>
        <a:bodyPr/>
        <a:lstStyle/>
        <a:p>
          <a:endParaRPr lang="es-ES" sz="2000"/>
        </a:p>
      </dgm:t>
    </dgm:pt>
    <dgm:pt modelId="{F53E880D-6C83-4D95-A075-A70B33E8DA54}">
      <dgm:prSet phldrT="[Texto]" custT="1"/>
      <dgm:spPr/>
      <dgm:t>
        <a:bodyPr/>
        <a:lstStyle/>
        <a:p>
          <a:r>
            <a:rPr lang="es-CO" sz="1800" dirty="0"/>
            <a:t>Tiene  propósitos  múltiples,  entre  otros, </a:t>
          </a:r>
          <a:r>
            <a:rPr lang="es-CO" sz="1800" b="1" dirty="0"/>
            <a:t>comprender,  usar,  transformar  y  mitigar  alguna  situación</a:t>
          </a:r>
          <a:endParaRPr lang="es-ES" sz="1800" dirty="0"/>
        </a:p>
      </dgm:t>
    </dgm:pt>
    <dgm:pt modelId="{E2216006-AD31-4A07-A38E-310E28AF64C2}" type="parTrans" cxnId="{71F3CE58-5865-41E3-B4B6-D49320855E56}">
      <dgm:prSet/>
      <dgm:spPr/>
      <dgm:t>
        <a:bodyPr/>
        <a:lstStyle/>
        <a:p>
          <a:endParaRPr lang="es-ES" sz="2000"/>
        </a:p>
      </dgm:t>
    </dgm:pt>
    <dgm:pt modelId="{3F3103DE-EA24-424E-B83B-90992C2E0FDC}" type="sibTrans" cxnId="{71F3CE58-5865-41E3-B4B6-D49320855E56}">
      <dgm:prSet/>
      <dgm:spPr/>
      <dgm:t>
        <a:bodyPr/>
        <a:lstStyle/>
        <a:p>
          <a:endParaRPr lang="es-ES" sz="2000"/>
        </a:p>
      </dgm:t>
    </dgm:pt>
    <dgm:pt modelId="{5C4559E5-84EB-4564-BFF6-131983937468}" type="pres">
      <dgm:prSet presAssocID="{F4781ED7-0286-4F50-9763-B107F9A8A68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AFA9BCF-6DD4-4ACE-8F16-C48169763D4E}" type="pres">
      <dgm:prSet presAssocID="{AE9B2BA0-2BDB-4FAA-95D2-246CB352016A}" presName="composite" presStyleCnt="0"/>
      <dgm:spPr/>
    </dgm:pt>
    <dgm:pt modelId="{79C69813-BF80-4FF8-8945-E2EAABD13E7D}" type="pres">
      <dgm:prSet presAssocID="{AE9B2BA0-2BDB-4FAA-95D2-246CB352016A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A954FFEB-CD22-4CED-BC23-95E707F57789}" type="pres">
      <dgm:prSet presAssocID="{AE9B2BA0-2BDB-4FAA-95D2-246CB352016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003EF6-CC0D-4BDE-B297-649F676DF1B8}" type="pres">
      <dgm:prSet presAssocID="{9D8F8601-AA2C-4D64-9CC8-D9ED0BF832EF}" presName="spacing" presStyleCnt="0"/>
      <dgm:spPr/>
    </dgm:pt>
    <dgm:pt modelId="{B289DE25-1656-4874-B18F-6EFC4F532C57}" type="pres">
      <dgm:prSet presAssocID="{71F0D34E-D9CC-4760-89FE-60444B5B8556}" presName="composite" presStyleCnt="0"/>
      <dgm:spPr/>
    </dgm:pt>
    <dgm:pt modelId="{77A3D6E2-C993-4AAA-9BDC-BAF4F0E0E80B}" type="pres">
      <dgm:prSet presAssocID="{71F0D34E-D9CC-4760-89FE-60444B5B8556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8740A6DF-40FD-4280-BEFC-80213CD0BB0D}" type="pres">
      <dgm:prSet presAssocID="{71F0D34E-D9CC-4760-89FE-60444B5B855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53AE18-EFF5-49AD-B975-61028FBD0A7B}" type="pres">
      <dgm:prSet presAssocID="{D58928D9-803A-4432-85D1-B81F0814F97B}" presName="spacing" presStyleCnt="0"/>
      <dgm:spPr/>
    </dgm:pt>
    <dgm:pt modelId="{20F923C7-5565-41B0-89D3-865414CF0D6B}" type="pres">
      <dgm:prSet presAssocID="{F53E880D-6C83-4D95-A075-A70B33E8DA54}" presName="composite" presStyleCnt="0"/>
      <dgm:spPr/>
    </dgm:pt>
    <dgm:pt modelId="{4A1DEFAF-EAF4-4C90-87C3-06D8D264E60B}" type="pres">
      <dgm:prSet presAssocID="{F53E880D-6C83-4D95-A075-A70B33E8DA54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841198D0-CDBF-4627-A6AD-3D21C395164A}" type="pres">
      <dgm:prSet presAssocID="{F53E880D-6C83-4D95-A075-A70B33E8DA5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AA529CA-B164-4BB2-8571-531E3142A819}" srcId="{F4781ED7-0286-4F50-9763-B107F9A8A681}" destId="{AE9B2BA0-2BDB-4FAA-95D2-246CB352016A}" srcOrd="0" destOrd="0" parTransId="{46A0EC0A-E524-40C2-92B7-A0C64B9391BF}" sibTransId="{9D8F8601-AA2C-4D64-9CC8-D9ED0BF832EF}"/>
    <dgm:cxn modelId="{7E4B08E8-2914-4CE5-8F17-FAEEE72A9003}" srcId="{F4781ED7-0286-4F50-9763-B107F9A8A681}" destId="{71F0D34E-D9CC-4760-89FE-60444B5B8556}" srcOrd="1" destOrd="0" parTransId="{C7D00046-CB3F-43EB-B784-A8019FA2CA46}" sibTransId="{D58928D9-803A-4432-85D1-B81F0814F97B}"/>
    <dgm:cxn modelId="{54AC94BD-13E7-5843-B0FE-4E544E7169CB}" type="presOf" srcId="{F53E880D-6C83-4D95-A075-A70B33E8DA54}" destId="{841198D0-CDBF-4627-A6AD-3D21C395164A}" srcOrd="0" destOrd="0" presId="urn:microsoft.com/office/officeart/2005/8/layout/vList3"/>
    <dgm:cxn modelId="{6D5BF845-5FB1-E743-B12E-18925704F16C}" type="presOf" srcId="{AE9B2BA0-2BDB-4FAA-95D2-246CB352016A}" destId="{A954FFEB-CD22-4CED-BC23-95E707F57789}" srcOrd="0" destOrd="0" presId="urn:microsoft.com/office/officeart/2005/8/layout/vList3"/>
    <dgm:cxn modelId="{1BD65FC9-7253-2040-8661-9BE35F869B99}" type="presOf" srcId="{F4781ED7-0286-4F50-9763-B107F9A8A681}" destId="{5C4559E5-84EB-4564-BFF6-131983937468}" srcOrd="0" destOrd="0" presId="urn:microsoft.com/office/officeart/2005/8/layout/vList3"/>
    <dgm:cxn modelId="{3C6DCC48-FDC8-9D4A-AB4C-3CB3324D92E6}" type="presOf" srcId="{71F0D34E-D9CC-4760-89FE-60444B5B8556}" destId="{8740A6DF-40FD-4280-BEFC-80213CD0BB0D}" srcOrd="0" destOrd="0" presId="urn:microsoft.com/office/officeart/2005/8/layout/vList3"/>
    <dgm:cxn modelId="{71F3CE58-5865-41E3-B4B6-D49320855E56}" srcId="{F4781ED7-0286-4F50-9763-B107F9A8A681}" destId="{F53E880D-6C83-4D95-A075-A70B33E8DA54}" srcOrd="2" destOrd="0" parTransId="{E2216006-AD31-4A07-A38E-310E28AF64C2}" sibTransId="{3F3103DE-EA24-424E-B83B-90992C2E0FDC}"/>
    <dgm:cxn modelId="{5E2043DF-2DBA-4149-A424-FB5B6435344E}" type="presParOf" srcId="{5C4559E5-84EB-4564-BFF6-131983937468}" destId="{8AFA9BCF-6DD4-4ACE-8F16-C48169763D4E}" srcOrd="0" destOrd="0" presId="urn:microsoft.com/office/officeart/2005/8/layout/vList3"/>
    <dgm:cxn modelId="{BBDFF7CF-CF12-1E41-A1D7-B52B818BDA7E}" type="presParOf" srcId="{8AFA9BCF-6DD4-4ACE-8F16-C48169763D4E}" destId="{79C69813-BF80-4FF8-8945-E2EAABD13E7D}" srcOrd="0" destOrd="0" presId="urn:microsoft.com/office/officeart/2005/8/layout/vList3"/>
    <dgm:cxn modelId="{18600F4D-CB22-2C49-A6BF-6ACE1B48E377}" type="presParOf" srcId="{8AFA9BCF-6DD4-4ACE-8F16-C48169763D4E}" destId="{A954FFEB-CD22-4CED-BC23-95E707F57789}" srcOrd="1" destOrd="0" presId="urn:microsoft.com/office/officeart/2005/8/layout/vList3"/>
    <dgm:cxn modelId="{845D955E-C523-FC46-B5A1-7B3BB387C010}" type="presParOf" srcId="{5C4559E5-84EB-4564-BFF6-131983937468}" destId="{43003EF6-CC0D-4BDE-B297-649F676DF1B8}" srcOrd="1" destOrd="0" presId="urn:microsoft.com/office/officeart/2005/8/layout/vList3"/>
    <dgm:cxn modelId="{5B05F9D2-D60A-A540-9638-0A11DB3A25B9}" type="presParOf" srcId="{5C4559E5-84EB-4564-BFF6-131983937468}" destId="{B289DE25-1656-4874-B18F-6EFC4F532C57}" srcOrd="2" destOrd="0" presId="urn:microsoft.com/office/officeart/2005/8/layout/vList3"/>
    <dgm:cxn modelId="{DB236A0A-64E5-3846-A3D9-C7746E765405}" type="presParOf" srcId="{B289DE25-1656-4874-B18F-6EFC4F532C57}" destId="{77A3D6E2-C993-4AAA-9BDC-BAF4F0E0E80B}" srcOrd="0" destOrd="0" presId="urn:microsoft.com/office/officeart/2005/8/layout/vList3"/>
    <dgm:cxn modelId="{2CBD38E4-38B3-AB4F-B340-701240FFECCC}" type="presParOf" srcId="{B289DE25-1656-4874-B18F-6EFC4F532C57}" destId="{8740A6DF-40FD-4280-BEFC-80213CD0BB0D}" srcOrd="1" destOrd="0" presId="urn:microsoft.com/office/officeart/2005/8/layout/vList3"/>
    <dgm:cxn modelId="{59CF694B-D24F-3C48-9D42-6F7EC80071E4}" type="presParOf" srcId="{5C4559E5-84EB-4564-BFF6-131983937468}" destId="{8653AE18-EFF5-49AD-B975-61028FBD0A7B}" srcOrd="3" destOrd="0" presId="urn:microsoft.com/office/officeart/2005/8/layout/vList3"/>
    <dgm:cxn modelId="{1BBAD056-24D5-8944-9271-96E069976693}" type="presParOf" srcId="{5C4559E5-84EB-4564-BFF6-131983937468}" destId="{20F923C7-5565-41B0-89D3-865414CF0D6B}" srcOrd="4" destOrd="0" presId="urn:microsoft.com/office/officeart/2005/8/layout/vList3"/>
    <dgm:cxn modelId="{C0836C1F-029E-CE4F-B110-9DAAD7319E99}" type="presParOf" srcId="{20F923C7-5565-41B0-89D3-865414CF0D6B}" destId="{4A1DEFAF-EAF4-4C90-87C3-06D8D264E60B}" srcOrd="0" destOrd="0" presId="urn:microsoft.com/office/officeart/2005/8/layout/vList3"/>
    <dgm:cxn modelId="{67363987-6C26-D349-B0D3-617C01E78DDD}" type="presParOf" srcId="{20F923C7-5565-41B0-89D3-865414CF0D6B}" destId="{841198D0-CDBF-4627-A6AD-3D21C395164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BA3709-565B-2242-947D-1B08A9209DF8}" type="doc">
      <dgm:prSet loTypeId="urn:microsoft.com/office/officeart/2005/8/layout/cycle3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74F6C6AC-7488-9340-BE2E-327AB64FDC12}">
      <dgm:prSet custT="1"/>
      <dgm:spPr/>
      <dgm:t>
        <a:bodyPr/>
        <a:lstStyle/>
        <a:p>
          <a:pPr rtl="0"/>
          <a:r>
            <a:rPr lang="es-CO" sz="1600" b="1" dirty="0" smtClean="0"/>
            <a:t>1. Seleccionar el área de la ciencia que se pretende divulgar</a:t>
          </a:r>
          <a:endParaRPr lang="es-CO" sz="1600" dirty="0"/>
        </a:p>
      </dgm:t>
    </dgm:pt>
    <dgm:pt modelId="{18D94AC3-CC44-4B48-81C4-4C770127A97F}" type="parTrans" cxnId="{F5D6F89F-9241-B44C-A7EE-F6A816638DE6}">
      <dgm:prSet/>
      <dgm:spPr/>
      <dgm:t>
        <a:bodyPr/>
        <a:lstStyle/>
        <a:p>
          <a:endParaRPr lang="es-CO" sz="1600"/>
        </a:p>
      </dgm:t>
    </dgm:pt>
    <dgm:pt modelId="{BF953A22-AF23-084C-8EA3-02C2720F0D36}" type="sibTrans" cxnId="{F5D6F89F-9241-B44C-A7EE-F6A816638DE6}">
      <dgm:prSet/>
      <dgm:spPr/>
      <dgm:t>
        <a:bodyPr/>
        <a:lstStyle/>
        <a:p>
          <a:endParaRPr lang="es-CO" sz="1600"/>
        </a:p>
      </dgm:t>
    </dgm:pt>
    <dgm:pt modelId="{124036CB-6700-F842-86D7-D033B9D74BAF}">
      <dgm:prSet custT="1"/>
      <dgm:spPr/>
      <dgm:t>
        <a:bodyPr/>
        <a:lstStyle/>
        <a:p>
          <a:pPr rtl="0"/>
          <a:r>
            <a:rPr lang="es-CO" sz="1600" b="1" dirty="0" smtClean="0"/>
            <a:t>3. Seleccionar el tema específico</a:t>
          </a:r>
          <a:endParaRPr lang="es-CO" sz="1600" dirty="0"/>
        </a:p>
      </dgm:t>
    </dgm:pt>
    <dgm:pt modelId="{D65604D1-EF09-464C-84A5-EA6B9DC4C2D9}" type="parTrans" cxnId="{3E7F11F0-195C-5740-8D1E-E1C77D2A00CC}">
      <dgm:prSet/>
      <dgm:spPr/>
      <dgm:t>
        <a:bodyPr/>
        <a:lstStyle/>
        <a:p>
          <a:endParaRPr lang="es-CO" sz="1600"/>
        </a:p>
      </dgm:t>
    </dgm:pt>
    <dgm:pt modelId="{46B5CEE1-A860-D749-A232-3B883F50F62D}" type="sibTrans" cxnId="{3E7F11F0-195C-5740-8D1E-E1C77D2A00CC}">
      <dgm:prSet/>
      <dgm:spPr/>
      <dgm:t>
        <a:bodyPr/>
        <a:lstStyle/>
        <a:p>
          <a:endParaRPr lang="es-CO" sz="1600"/>
        </a:p>
      </dgm:t>
    </dgm:pt>
    <dgm:pt modelId="{1BEA4BA3-1261-A044-AE8E-9876EA79D9BF}">
      <dgm:prSet custT="1"/>
      <dgm:spPr/>
      <dgm:t>
        <a:bodyPr/>
        <a:lstStyle/>
        <a:p>
          <a:pPr rtl="0"/>
          <a:r>
            <a:rPr lang="es-CO" sz="1600" b="1" dirty="0" smtClean="0"/>
            <a:t>4. Investigar el tema (comprensión) y del desarrollo científico en torno al tema (contexto)</a:t>
          </a:r>
          <a:endParaRPr lang="es-CO" sz="1600" dirty="0"/>
        </a:p>
      </dgm:t>
    </dgm:pt>
    <dgm:pt modelId="{3E61F7C6-814F-A74C-BB86-04D5622220E0}" type="parTrans" cxnId="{CDFC50AA-D850-664D-AD12-2EA4EFA8C39A}">
      <dgm:prSet/>
      <dgm:spPr/>
      <dgm:t>
        <a:bodyPr/>
        <a:lstStyle/>
        <a:p>
          <a:endParaRPr lang="es-CO" sz="1600"/>
        </a:p>
      </dgm:t>
    </dgm:pt>
    <dgm:pt modelId="{E91203C8-5A28-4442-B7F1-1FC99751D4ED}" type="sibTrans" cxnId="{CDFC50AA-D850-664D-AD12-2EA4EFA8C39A}">
      <dgm:prSet/>
      <dgm:spPr/>
      <dgm:t>
        <a:bodyPr/>
        <a:lstStyle/>
        <a:p>
          <a:endParaRPr lang="es-CO" sz="1600"/>
        </a:p>
      </dgm:t>
    </dgm:pt>
    <dgm:pt modelId="{2768608C-92A2-B949-9F26-FC57AD0E0290}">
      <dgm:prSet custT="1"/>
      <dgm:spPr/>
      <dgm:t>
        <a:bodyPr/>
        <a:lstStyle/>
        <a:p>
          <a:pPr rtl="0"/>
          <a:r>
            <a:rPr lang="es-CO" sz="1600" b="1" dirty="0" smtClean="0"/>
            <a:t>5. Seleccionar el medio para divulgar y del público meta</a:t>
          </a:r>
          <a:endParaRPr lang="es-CO" sz="1600" dirty="0"/>
        </a:p>
      </dgm:t>
    </dgm:pt>
    <dgm:pt modelId="{03EC7A79-10C3-5B40-A1D0-1F8433044037}" type="parTrans" cxnId="{5F0FE36F-A3E9-6944-A133-5F960AA126D4}">
      <dgm:prSet/>
      <dgm:spPr/>
      <dgm:t>
        <a:bodyPr/>
        <a:lstStyle/>
        <a:p>
          <a:endParaRPr lang="es-CO" sz="1600"/>
        </a:p>
      </dgm:t>
    </dgm:pt>
    <dgm:pt modelId="{CCF025C5-F110-6D45-9F55-F1DAA38396BC}" type="sibTrans" cxnId="{5F0FE36F-A3E9-6944-A133-5F960AA126D4}">
      <dgm:prSet/>
      <dgm:spPr/>
      <dgm:t>
        <a:bodyPr/>
        <a:lstStyle/>
        <a:p>
          <a:endParaRPr lang="es-CO" sz="1600"/>
        </a:p>
      </dgm:t>
    </dgm:pt>
    <dgm:pt modelId="{02CB2B2F-8080-8645-9A7E-AD2B97D60538}">
      <dgm:prSet custT="1"/>
      <dgm:spPr/>
      <dgm:t>
        <a:bodyPr/>
        <a:lstStyle/>
        <a:p>
          <a:pPr rtl="0"/>
          <a:r>
            <a:rPr lang="es-CO" sz="1600" b="1" dirty="0" smtClean="0"/>
            <a:t>6. Reformular el lenguaje científico</a:t>
          </a:r>
          <a:endParaRPr lang="es-CO" sz="1600" dirty="0"/>
        </a:p>
      </dgm:t>
    </dgm:pt>
    <dgm:pt modelId="{4A8C0C6D-1A61-0947-B609-E0C4F63863C3}" type="parTrans" cxnId="{90AC630A-BACF-DA45-B64D-11998077E671}">
      <dgm:prSet/>
      <dgm:spPr/>
      <dgm:t>
        <a:bodyPr/>
        <a:lstStyle/>
        <a:p>
          <a:endParaRPr lang="es-CO" sz="1600"/>
        </a:p>
      </dgm:t>
    </dgm:pt>
    <dgm:pt modelId="{7E5616C4-D387-4640-B3E1-5BCB67B7D84D}" type="sibTrans" cxnId="{90AC630A-BACF-DA45-B64D-11998077E671}">
      <dgm:prSet/>
      <dgm:spPr/>
      <dgm:t>
        <a:bodyPr/>
        <a:lstStyle/>
        <a:p>
          <a:endParaRPr lang="es-CO" sz="1600"/>
        </a:p>
      </dgm:t>
    </dgm:pt>
    <dgm:pt modelId="{E9FC6190-1F3E-C741-A13A-07B3ABE09889}">
      <dgm:prSet custT="1"/>
      <dgm:spPr/>
      <dgm:t>
        <a:bodyPr/>
        <a:lstStyle/>
        <a:p>
          <a:pPr rtl="0"/>
          <a:r>
            <a:rPr lang="es-CO" sz="1600" b="1" dirty="0" smtClean="0"/>
            <a:t>7. Proceso creativo: analogías, sentido del humor, redacción fluida, imágenes adecuadas, etc.</a:t>
          </a:r>
          <a:endParaRPr lang="es-CO" sz="1600" dirty="0"/>
        </a:p>
      </dgm:t>
    </dgm:pt>
    <dgm:pt modelId="{3BA0BADB-20EB-F047-8D67-489EB3C35898}" type="parTrans" cxnId="{7A22D166-998D-CE42-B150-B7E7710976AE}">
      <dgm:prSet/>
      <dgm:spPr/>
      <dgm:t>
        <a:bodyPr/>
        <a:lstStyle/>
        <a:p>
          <a:endParaRPr lang="es-CO" sz="1600"/>
        </a:p>
      </dgm:t>
    </dgm:pt>
    <dgm:pt modelId="{8E599701-3AB6-8044-AE0F-6DBBFE744CA9}" type="sibTrans" cxnId="{7A22D166-998D-CE42-B150-B7E7710976AE}">
      <dgm:prSet/>
      <dgm:spPr/>
      <dgm:t>
        <a:bodyPr/>
        <a:lstStyle/>
        <a:p>
          <a:endParaRPr lang="es-CO" sz="1600"/>
        </a:p>
      </dgm:t>
    </dgm:pt>
    <dgm:pt modelId="{0B0F427A-EC92-D142-8C51-D083A5A47681}" type="pres">
      <dgm:prSet presAssocID="{F2BA3709-565B-2242-947D-1B08A9209D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7380504-9353-0D43-8CE8-A6DE71399D1D}" type="pres">
      <dgm:prSet presAssocID="{F2BA3709-565B-2242-947D-1B08A9209DF8}" presName="cycle" presStyleCnt="0"/>
      <dgm:spPr/>
    </dgm:pt>
    <dgm:pt modelId="{D8C7D29C-3700-D248-85A9-D78C94DBA5DF}" type="pres">
      <dgm:prSet presAssocID="{74F6C6AC-7488-9340-BE2E-327AB64FDC12}" presName="nodeFirstNode" presStyleLbl="node1" presStyleIdx="0" presStyleCnt="6" custScaleX="135496" custScaleY="11440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E2DDAD1-B6E4-9745-AC12-AF3A48F1515E}" type="pres">
      <dgm:prSet presAssocID="{BF953A22-AF23-084C-8EA3-02C2720F0D36}" presName="sibTransFirstNode" presStyleLbl="bgShp" presStyleIdx="0" presStyleCnt="1"/>
      <dgm:spPr/>
      <dgm:t>
        <a:bodyPr/>
        <a:lstStyle/>
        <a:p>
          <a:endParaRPr lang="es-CO"/>
        </a:p>
      </dgm:t>
    </dgm:pt>
    <dgm:pt modelId="{C5D4EEE8-2CC1-294E-80A5-46CF8193E2F8}" type="pres">
      <dgm:prSet presAssocID="{124036CB-6700-F842-86D7-D033B9D74BAF}" presName="nodeFollowingNodes" presStyleLbl="node1" presStyleIdx="1" presStyleCnt="6" custScaleX="152551" custRadScaleRad="161087" custRadScaleInc="3027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5B700D-0F9D-8846-970E-2BA1C8A26A0B}" type="pres">
      <dgm:prSet presAssocID="{1BEA4BA3-1261-A044-AE8E-9876EA79D9BF}" presName="nodeFollowingNodes" presStyleLbl="node1" presStyleIdx="2" presStyleCnt="6" custScaleX="228503" custScaleY="144864" custRadScaleRad="138701" custRadScaleInc="-3012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3460A46-3900-4B42-9337-203E63E00D3B}" type="pres">
      <dgm:prSet presAssocID="{2768608C-92A2-B949-9F26-FC57AD0E0290}" presName="nodeFollowingNodes" presStyleLbl="node1" presStyleIdx="3" presStyleCnt="6" custScaleX="218578" custScaleY="8513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1C0C49-5F7F-5B46-8EE5-F077D77D7F15}" type="pres">
      <dgm:prSet presAssocID="{02CB2B2F-8080-8645-9A7E-AD2B97D60538}" presName="nodeFollowingNodes" presStyleLbl="node1" presStyleIdx="4" presStyleCnt="6" custScaleX="147074" custRadScaleRad="114012" custRadScaleInc="1747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FA9C1B1-5B45-CC4F-9D14-A1D6E989E6E8}" type="pres">
      <dgm:prSet presAssocID="{E9FC6190-1F3E-C741-A13A-07B3ABE09889}" presName="nodeFollowingNodes" presStyleLbl="node1" presStyleIdx="5" presStyleCnt="6" custScaleX="233854" custRadScaleRad="106631" custRadScaleInc="-2218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E7F11F0-195C-5740-8D1E-E1C77D2A00CC}" srcId="{F2BA3709-565B-2242-947D-1B08A9209DF8}" destId="{124036CB-6700-F842-86D7-D033B9D74BAF}" srcOrd="1" destOrd="0" parTransId="{D65604D1-EF09-464C-84A5-EA6B9DC4C2D9}" sibTransId="{46B5CEE1-A860-D749-A232-3B883F50F62D}"/>
    <dgm:cxn modelId="{7A22D166-998D-CE42-B150-B7E7710976AE}" srcId="{F2BA3709-565B-2242-947D-1B08A9209DF8}" destId="{E9FC6190-1F3E-C741-A13A-07B3ABE09889}" srcOrd="5" destOrd="0" parTransId="{3BA0BADB-20EB-F047-8D67-489EB3C35898}" sibTransId="{8E599701-3AB6-8044-AE0F-6DBBFE744CA9}"/>
    <dgm:cxn modelId="{EAEC0B8C-AB45-244E-ACF9-61C34A9ED122}" type="presOf" srcId="{02CB2B2F-8080-8645-9A7E-AD2B97D60538}" destId="{941C0C49-5F7F-5B46-8EE5-F077D77D7F15}" srcOrd="0" destOrd="0" presId="urn:microsoft.com/office/officeart/2005/8/layout/cycle3"/>
    <dgm:cxn modelId="{A4BE4ED0-DC45-834F-A8FA-AD8C4057134B}" type="presOf" srcId="{2768608C-92A2-B949-9F26-FC57AD0E0290}" destId="{E3460A46-3900-4B42-9337-203E63E00D3B}" srcOrd="0" destOrd="0" presId="urn:microsoft.com/office/officeart/2005/8/layout/cycle3"/>
    <dgm:cxn modelId="{0CFE8A94-A31C-7B40-BC96-F7D4FBD119B7}" type="presOf" srcId="{1BEA4BA3-1261-A044-AE8E-9876EA79D9BF}" destId="{5E5B700D-0F9D-8846-970E-2BA1C8A26A0B}" srcOrd="0" destOrd="0" presId="urn:microsoft.com/office/officeart/2005/8/layout/cycle3"/>
    <dgm:cxn modelId="{F5D6F89F-9241-B44C-A7EE-F6A816638DE6}" srcId="{F2BA3709-565B-2242-947D-1B08A9209DF8}" destId="{74F6C6AC-7488-9340-BE2E-327AB64FDC12}" srcOrd="0" destOrd="0" parTransId="{18D94AC3-CC44-4B48-81C4-4C770127A97F}" sibTransId="{BF953A22-AF23-084C-8EA3-02C2720F0D36}"/>
    <dgm:cxn modelId="{0FB2B55D-2E78-0743-82D6-3A0EDFBBD6E8}" type="presOf" srcId="{E9FC6190-1F3E-C741-A13A-07B3ABE09889}" destId="{FFA9C1B1-5B45-CC4F-9D14-A1D6E989E6E8}" srcOrd="0" destOrd="0" presId="urn:microsoft.com/office/officeart/2005/8/layout/cycle3"/>
    <dgm:cxn modelId="{CDFC50AA-D850-664D-AD12-2EA4EFA8C39A}" srcId="{F2BA3709-565B-2242-947D-1B08A9209DF8}" destId="{1BEA4BA3-1261-A044-AE8E-9876EA79D9BF}" srcOrd="2" destOrd="0" parTransId="{3E61F7C6-814F-A74C-BB86-04D5622220E0}" sibTransId="{E91203C8-5A28-4442-B7F1-1FC99751D4ED}"/>
    <dgm:cxn modelId="{FD067849-DB31-564D-A0A7-EFF074765AB0}" type="presOf" srcId="{74F6C6AC-7488-9340-BE2E-327AB64FDC12}" destId="{D8C7D29C-3700-D248-85A9-D78C94DBA5DF}" srcOrd="0" destOrd="0" presId="urn:microsoft.com/office/officeart/2005/8/layout/cycle3"/>
    <dgm:cxn modelId="{5F0FE36F-A3E9-6944-A133-5F960AA126D4}" srcId="{F2BA3709-565B-2242-947D-1B08A9209DF8}" destId="{2768608C-92A2-B949-9F26-FC57AD0E0290}" srcOrd="3" destOrd="0" parTransId="{03EC7A79-10C3-5B40-A1D0-1F8433044037}" sibTransId="{CCF025C5-F110-6D45-9F55-F1DAA38396BC}"/>
    <dgm:cxn modelId="{A6C9501C-DB10-7243-9A50-102688A63398}" type="presOf" srcId="{F2BA3709-565B-2242-947D-1B08A9209DF8}" destId="{0B0F427A-EC92-D142-8C51-D083A5A47681}" srcOrd="0" destOrd="0" presId="urn:microsoft.com/office/officeart/2005/8/layout/cycle3"/>
    <dgm:cxn modelId="{4D86E814-BC8A-5447-BFFD-47E82FFC22B9}" type="presOf" srcId="{124036CB-6700-F842-86D7-D033B9D74BAF}" destId="{C5D4EEE8-2CC1-294E-80A5-46CF8193E2F8}" srcOrd="0" destOrd="0" presId="urn:microsoft.com/office/officeart/2005/8/layout/cycle3"/>
    <dgm:cxn modelId="{90AC630A-BACF-DA45-B64D-11998077E671}" srcId="{F2BA3709-565B-2242-947D-1B08A9209DF8}" destId="{02CB2B2F-8080-8645-9A7E-AD2B97D60538}" srcOrd="4" destOrd="0" parTransId="{4A8C0C6D-1A61-0947-B609-E0C4F63863C3}" sibTransId="{7E5616C4-D387-4640-B3E1-5BCB67B7D84D}"/>
    <dgm:cxn modelId="{C05169D8-24F6-D449-8358-39F0A0787365}" type="presOf" srcId="{BF953A22-AF23-084C-8EA3-02C2720F0D36}" destId="{4E2DDAD1-B6E4-9745-AC12-AF3A48F1515E}" srcOrd="0" destOrd="0" presId="urn:microsoft.com/office/officeart/2005/8/layout/cycle3"/>
    <dgm:cxn modelId="{5A27E262-1399-4948-AE13-62CC7B2F3A7F}" type="presParOf" srcId="{0B0F427A-EC92-D142-8C51-D083A5A47681}" destId="{B7380504-9353-0D43-8CE8-A6DE71399D1D}" srcOrd="0" destOrd="0" presId="urn:microsoft.com/office/officeart/2005/8/layout/cycle3"/>
    <dgm:cxn modelId="{7FFF9D4C-FDFB-FC4A-9DF7-8DF7B43FD11D}" type="presParOf" srcId="{B7380504-9353-0D43-8CE8-A6DE71399D1D}" destId="{D8C7D29C-3700-D248-85A9-D78C94DBA5DF}" srcOrd="0" destOrd="0" presId="urn:microsoft.com/office/officeart/2005/8/layout/cycle3"/>
    <dgm:cxn modelId="{30425D22-1179-6F44-9D55-B5F8E4AA4DF0}" type="presParOf" srcId="{B7380504-9353-0D43-8CE8-A6DE71399D1D}" destId="{4E2DDAD1-B6E4-9745-AC12-AF3A48F1515E}" srcOrd="1" destOrd="0" presId="urn:microsoft.com/office/officeart/2005/8/layout/cycle3"/>
    <dgm:cxn modelId="{A75B7D8D-B1D1-7043-8E17-EC3B900A611E}" type="presParOf" srcId="{B7380504-9353-0D43-8CE8-A6DE71399D1D}" destId="{C5D4EEE8-2CC1-294E-80A5-46CF8193E2F8}" srcOrd="2" destOrd="0" presId="urn:microsoft.com/office/officeart/2005/8/layout/cycle3"/>
    <dgm:cxn modelId="{9857188F-E217-D547-BAE3-15465944E1EB}" type="presParOf" srcId="{B7380504-9353-0D43-8CE8-A6DE71399D1D}" destId="{5E5B700D-0F9D-8846-970E-2BA1C8A26A0B}" srcOrd="3" destOrd="0" presId="urn:microsoft.com/office/officeart/2005/8/layout/cycle3"/>
    <dgm:cxn modelId="{09F532B3-7C58-0448-8B2B-07AA4EBACCE5}" type="presParOf" srcId="{B7380504-9353-0D43-8CE8-A6DE71399D1D}" destId="{E3460A46-3900-4B42-9337-203E63E00D3B}" srcOrd="4" destOrd="0" presId="urn:microsoft.com/office/officeart/2005/8/layout/cycle3"/>
    <dgm:cxn modelId="{E538BDC6-6756-544F-8C7F-31D93C5AB0DA}" type="presParOf" srcId="{B7380504-9353-0D43-8CE8-A6DE71399D1D}" destId="{941C0C49-5F7F-5B46-8EE5-F077D77D7F15}" srcOrd="5" destOrd="0" presId="urn:microsoft.com/office/officeart/2005/8/layout/cycle3"/>
    <dgm:cxn modelId="{0C8241D3-A048-F54C-923E-73A37C5B6183}" type="presParOf" srcId="{B7380504-9353-0D43-8CE8-A6DE71399D1D}" destId="{FFA9C1B1-5B45-CC4F-9D14-A1D6E989E6E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856D4-F31A-4538-BE80-B5F5B079754F}">
      <dsp:nvSpPr>
        <dsp:cNvPr id="0" name=""/>
        <dsp:cNvSpPr/>
      </dsp:nvSpPr>
      <dsp:spPr>
        <a:xfrm>
          <a:off x="969829" y="647"/>
          <a:ext cx="2779621" cy="1667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/>
            <a:t>Espacio social constituido por actores interpelados por una situación </a:t>
          </a:r>
          <a:r>
            <a:rPr lang="es-CO" sz="1800" b="0" kern="1200" dirty="0" smtClean="0"/>
            <a:t> de investigación </a:t>
          </a:r>
          <a:endParaRPr lang="es-ES" sz="1800" b="0" kern="1200" dirty="0"/>
        </a:p>
      </dsp:txBody>
      <dsp:txXfrm>
        <a:off x="969829" y="647"/>
        <a:ext cx="2779621" cy="1667772"/>
      </dsp:txXfrm>
    </dsp:sp>
    <dsp:sp modelId="{0C8A396D-6A55-42D6-BCBE-E5D84D5AC10B}">
      <dsp:nvSpPr>
        <dsp:cNvPr id="0" name=""/>
        <dsp:cNvSpPr/>
      </dsp:nvSpPr>
      <dsp:spPr>
        <a:xfrm>
          <a:off x="4027413" y="647"/>
          <a:ext cx="2779621" cy="16677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/>
            <a:t>Consenso/disenso sobre dicha situación</a:t>
          </a:r>
          <a:endParaRPr lang="es-ES" sz="1800" b="0" kern="1200" dirty="0"/>
        </a:p>
      </dsp:txBody>
      <dsp:txXfrm>
        <a:off x="4027413" y="647"/>
        <a:ext cx="2779621" cy="1667772"/>
      </dsp:txXfrm>
    </dsp:sp>
    <dsp:sp modelId="{DBB3D1F2-65E6-4049-B453-EF53410C2666}">
      <dsp:nvSpPr>
        <dsp:cNvPr id="0" name=""/>
        <dsp:cNvSpPr/>
      </dsp:nvSpPr>
      <dsp:spPr>
        <a:xfrm>
          <a:off x="969829" y="1946382"/>
          <a:ext cx="2779621" cy="16677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/>
            <a:t>Constituyen espacios sociales de intercambio de conocimientos, visiones, entre actores</a:t>
          </a:r>
          <a:endParaRPr lang="es-ES" sz="1800" b="0" kern="1200" dirty="0"/>
        </a:p>
      </dsp:txBody>
      <dsp:txXfrm>
        <a:off x="969829" y="1946382"/>
        <a:ext cx="2779621" cy="1667772"/>
      </dsp:txXfrm>
    </dsp:sp>
    <dsp:sp modelId="{EFD6DF60-E21D-4B37-B5C7-FCAB29CE95E5}">
      <dsp:nvSpPr>
        <dsp:cNvPr id="0" name=""/>
        <dsp:cNvSpPr/>
      </dsp:nvSpPr>
      <dsp:spPr>
        <a:xfrm>
          <a:off x="4027413" y="1946382"/>
          <a:ext cx="2779621" cy="16677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/>
            <a:t>Su caracterización es importante porque permiten la implementación del Plan para la Apropiación Social del </a:t>
          </a:r>
          <a:r>
            <a:rPr lang="es-ES" sz="1800" b="0" kern="1200" dirty="0" smtClean="0"/>
            <a:t>Conocimiento </a:t>
          </a:r>
          <a:endParaRPr lang="es-ES" sz="1800" b="0" kern="1200" dirty="0"/>
        </a:p>
      </dsp:txBody>
      <dsp:txXfrm>
        <a:off x="4027413" y="1946382"/>
        <a:ext cx="2779621" cy="1667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4FFEB-CD22-4CED-BC23-95E707F57789}">
      <dsp:nvSpPr>
        <dsp:cNvPr id="0" name=""/>
        <dsp:cNvSpPr/>
      </dsp:nvSpPr>
      <dsp:spPr>
        <a:xfrm rot="10800000">
          <a:off x="1673705" y="1115"/>
          <a:ext cx="5602582" cy="105011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07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Dinámicas situadas  de  interacción  entre  </a:t>
          </a:r>
          <a:r>
            <a:rPr lang="es-CO" sz="1800" b="1" kern="1200" dirty="0"/>
            <a:t>actores  diversos  </a:t>
          </a:r>
          <a:r>
            <a:rPr lang="es-CO" sz="1800" kern="1200" dirty="0"/>
            <a:t>con  conocimientos/saberes  e intereses  variados</a:t>
          </a:r>
          <a:endParaRPr lang="es-ES" sz="1800" kern="1200" dirty="0"/>
        </a:p>
      </dsp:txBody>
      <dsp:txXfrm rot="10800000">
        <a:off x="1936233" y="1115"/>
        <a:ext cx="5340054" cy="1050113"/>
      </dsp:txXfrm>
    </dsp:sp>
    <dsp:sp modelId="{79C69813-BF80-4FF8-8945-E2EAABD13E7D}">
      <dsp:nvSpPr>
        <dsp:cNvPr id="0" name=""/>
        <dsp:cNvSpPr/>
      </dsp:nvSpPr>
      <dsp:spPr>
        <a:xfrm>
          <a:off x="1148648" y="1115"/>
          <a:ext cx="1050113" cy="10501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0A6DF-40FD-4280-BEFC-80213CD0BB0D}">
      <dsp:nvSpPr>
        <dsp:cNvPr id="0" name=""/>
        <dsp:cNvSpPr/>
      </dsp:nvSpPr>
      <dsp:spPr>
        <a:xfrm rot="10800000">
          <a:off x="1673705" y="1364696"/>
          <a:ext cx="5602582" cy="1050113"/>
        </a:xfrm>
        <a:prstGeom prst="homePlate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07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Articulación de actores  en  función  de  </a:t>
          </a:r>
          <a:r>
            <a:rPr lang="es-CO" sz="1800" b="1" kern="1200" dirty="0"/>
            <a:t>una  situación  </a:t>
          </a:r>
          <a:r>
            <a:rPr lang="es-CO" sz="1800" b="1" kern="1200" dirty="0" smtClean="0"/>
            <a:t>de investigación </a:t>
          </a:r>
          <a:r>
            <a:rPr lang="es-CO" sz="1800" i="1" kern="1200" dirty="0" smtClean="0"/>
            <a:t> </a:t>
          </a:r>
          <a:r>
            <a:rPr lang="es-CO" sz="1800" kern="1200" dirty="0"/>
            <a:t>definida  y  compartida  por  un  colectivo.</a:t>
          </a:r>
        </a:p>
      </dsp:txBody>
      <dsp:txXfrm rot="10800000">
        <a:off x="1936233" y="1364696"/>
        <a:ext cx="5340054" cy="1050113"/>
      </dsp:txXfrm>
    </dsp:sp>
    <dsp:sp modelId="{77A3D6E2-C993-4AAA-9BDC-BAF4F0E0E80B}">
      <dsp:nvSpPr>
        <dsp:cNvPr id="0" name=""/>
        <dsp:cNvSpPr/>
      </dsp:nvSpPr>
      <dsp:spPr>
        <a:xfrm>
          <a:off x="1148648" y="1364696"/>
          <a:ext cx="1050113" cy="10501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198D0-CDBF-4627-A6AD-3D21C395164A}">
      <dsp:nvSpPr>
        <dsp:cNvPr id="0" name=""/>
        <dsp:cNvSpPr/>
      </dsp:nvSpPr>
      <dsp:spPr>
        <a:xfrm rot="10800000">
          <a:off x="1673705" y="2728276"/>
          <a:ext cx="5602582" cy="1050113"/>
        </a:xfrm>
        <a:prstGeom prst="homePlat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07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Tiene  propósitos  múltiples,  entre  otros, </a:t>
          </a:r>
          <a:r>
            <a:rPr lang="es-CO" sz="1800" b="1" kern="1200" dirty="0"/>
            <a:t>comprender,  usar,  transformar  y  mitigar  alguna  situación</a:t>
          </a:r>
          <a:endParaRPr lang="es-ES" sz="1800" kern="1200" dirty="0"/>
        </a:p>
      </dsp:txBody>
      <dsp:txXfrm rot="10800000">
        <a:off x="1936233" y="2728276"/>
        <a:ext cx="5340054" cy="1050113"/>
      </dsp:txXfrm>
    </dsp:sp>
    <dsp:sp modelId="{4A1DEFAF-EAF4-4C90-87C3-06D8D264E60B}">
      <dsp:nvSpPr>
        <dsp:cNvPr id="0" name=""/>
        <dsp:cNvSpPr/>
      </dsp:nvSpPr>
      <dsp:spPr>
        <a:xfrm>
          <a:off x="1148648" y="2728276"/>
          <a:ext cx="1050113" cy="10501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DDAD1-B6E4-9745-AC12-AF3A48F1515E}">
      <dsp:nvSpPr>
        <dsp:cNvPr id="0" name=""/>
        <dsp:cNvSpPr/>
      </dsp:nvSpPr>
      <dsp:spPr>
        <a:xfrm>
          <a:off x="2073996" y="-105821"/>
          <a:ext cx="4029836" cy="4029836"/>
        </a:xfrm>
        <a:prstGeom prst="circularArrow">
          <a:avLst>
            <a:gd name="adj1" fmla="val 5274"/>
            <a:gd name="adj2" fmla="val 312630"/>
            <a:gd name="adj3" fmla="val 13577962"/>
            <a:gd name="adj4" fmla="val 17518879"/>
            <a:gd name="adj5" fmla="val 547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C7D29C-3700-D248-85A9-D78C94DBA5DF}">
      <dsp:nvSpPr>
        <dsp:cNvPr id="0" name=""/>
        <dsp:cNvSpPr/>
      </dsp:nvSpPr>
      <dsp:spPr>
        <a:xfrm>
          <a:off x="3052612" y="1902"/>
          <a:ext cx="2072604" cy="87501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1. Seleccionar el área de la ciencia que se pretende divulgar</a:t>
          </a:r>
          <a:endParaRPr lang="es-CO" sz="1600" kern="1200" dirty="0"/>
        </a:p>
      </dsp:txBody>
      <dsp:txXfrm>
        <a:off x="3095327" y="44617"/>
        <a:ext cx="1987174" cy="789586"/>
      </dsp:txXfrm>
    </dsp:sp>
    <dsp:sp modelId="{C5D4EEE8-2CC1-294E-80A5-46CF8193E2F8}">
      <dsp:nvSpPr>
        <dsp:cNvPr id="0" name=""/>
        <dsp:cNvSpPr/>
      </dsp:nvSpPr>
      <dsp:spPr>
        <a:xfrm>
          <a:off x="5472602" y="1035657"/>
          <a:ext cx="2333485" cy="764821"/>
        </a:xfrm>
        <a:prstGeom prst="round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3. Seleccionar el tema específico</a:t>
          </a:r>
          <a:endParaRPr lang="es-CO" sz="1600" kern="1200" dirty="0"/>
        </a:p>
      </dsp:txBody>
      <dsp:txXfrm>
        <a:off x="5509937" y="1072992"/>
        <a:ext cx="2258815" cy="690151"/>
      </dsp:txXfrm>
    </dsp:sp>
    <dsp:sp modelId="{5E5B700D-0F9D-8846-970E-2BA1C8A26A0B}">
      <dsp:nvSpPr>
        <dsp:cNvPr id="0" name=""/>
        <dsp:cNvSpPr/>
      </dsp:nvSpPr>
      <dsp:spPr>
        <a:xfrm>
          <a:off x="4536503" y="2088232"/>
          <a:ext cx="3495279" cy="1107950"/>
        </a:xfrm>
        <a:prstGeom prst="roundRect">
          <a:avLst/>
        </a:prstGeom>
        <a:gradFill rotWithShape="0">
          <a:gsLst>
            <a:gs pos="0">
              <a:schemeClr val="accent4">
                <a:hueOff val="-1785909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9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9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4. Investigar el tema (comprensión) y del desarrollo científico en torno al tema (contexto)</a:t>
          </a:r>
          <a:endParaRPr lang="es-CO" sz="1600" kern="1200" dirty="0"/>
        </a:p>
      </dsp:txBody>
      <dsp:txXfrm>
        <a:off x="4590589" y="2142318"/>
        <a:ext cx="3387107" cy="999778"/>
      </dsp:txXfrm>
    </dsp:sp>
    <dsp:sp modelId="{E3460A46-3900-4B42-9337-203E63E00D3B}">
      <dsp:nvSpPr>
        <dsp:cNvPr id="0" name=""/>
        <dsp:cNvSpPr/>
      </dsp:nvSpPr>
      <dsp:spPr>
        <a:xfrm>
          <a:off x="2417183" y="3383497"/>
          <a:ext cx="3343462" cy="651115"/>
        </a:xfrm>
        <a:prstGeom prst="roundRect">
          <a:avLst/>
        </a:prstGeom>
        <a:gradFill rotWithShape="0">
          <a:gsLst>
            <a:gs pos="0">
              <a:schemeClr val="accent4">
                <a:hueOff val="-2678863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3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3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5. Seleccionar el medio para divulgar y del público meta</a:t>
          </a:r>
          <a:endParaRPr lang="es-CO" sz="1600" kern="1200" dirty="0"/>
        </a:p>
      </dsp:txBody>
      <dsp:txXfrm>
        <a:off x="2448968" y="3415282"/>
        <a:ext cx="3279892" cy="587545"/>
      </dsp:txXfrm>
    </dsp:sp>
    <dsp:sp modelId="{941C0C49-5F7F-5B46-8EE5-F077D77D7F15}">
      <dsp:nvSpPr>
        <dsp:cNvPr id="0" name=""/>
        <dsp:cNvSpPr/>
      </dsp:nvSpPr>
      <dsp:spPr>
        <a:xfrm>
          <a:off x="1224141" y="2360235"/>
          <a:ext cx="2249706" cy="764821"/>
        </a:xfrm>
        <a:prstGeom prst="roundRect">
          <a:avLst/>
        </a:prstGeom>
        <a:gradFill rotWithShape="0">
          <a:gsLst>
            <a:gs pos="0">
              <a:schemeClr val="accent4">
                <a:hueOff val="-3571817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7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7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6. Reformular el lenguaje científico</a:t>
          </a:r>
          <a:endParaRPr lang="es-CO" sz="1600" kern="1200" dirty="0"/>
        </a:p>
      </dsp:txBody>
      <dsp:txXfrm>
        <a:off x="1261476" y="2397570"/>
        <a:ext cx="2175036" cy="690151"/>
      </dsp:txXfrm>
    </dsp:sp>
    <dsp:sp modelId="{FFA9C1B1-5B45-CC4F-9D14-A1D6E989E6E8}">
      <dsp:nvSpPr>
        <dsp:cNvPr id="0" name=""/>
        <dsp:cNvSpPr/>
      </dsp:nvSpPr>
      <dsp:spPr>
        <a:xfrm>
          <a:off x="648077" y="1136090"/>
          <a:ext cx="3577130" cy="764821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1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7. Proceso creativo: analogías, sentido del humor, redacción fluida, imágenes adecuadas, etc.</a:t>
          </a:r>
          <a:endParaRPr lang="es-CO" sz="1600" kern="1200" dirty="0"/>
        </a:p>
      </dsp:txBody>
      <dsp:txXfrm>
        <a:off x="685412" y="1173425"/>
        <a:ext cx="3502460" cy="690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8D62873-68A1-4D71-864D-C19025E2F238}" type="datetimeFigureOut">
              <a:rPr lang="es-CO" smtClean="0"/>
              <a:t>29/09/16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29CD96C-8026-4A08-BCB3-4EED9E3FB3D8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3069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7FCE791-811E-4BA3-B081-C11FD955884E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7BCC6EB-00A1-4158-BD90-FDADB2ABA0BF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2649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B1C5-E7AC-4421-8630-1BC2F3FF44D9}" type="slidenum">
              <a:rPr lang="es-CO" smtClean="0"/>
              <a:pPr/>
              <a:t>1</a:t>
            </a:fld>
            <a:endParaRPr lang="es-CO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3401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Mover la ciencia de los claustros de aca- Demia en la corriente principal del diálogo público puede llevar a costos. Se requiere el gasto de tiempo y esfuerzo que podría ser invertido en el laboratorio. En un campo competitivo, cada momento cuenta para los manuscritos y subvenciones. Y hay riesgos sociales: muchos los científicos admiten preocupación por las críticas de los colegas de incursiones en la esfera pública. Así que ¿por qué hacerlo?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12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3401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Mover la ciencia de los claustros de aca- Demia en la corriente principal del diálogo público puede llevar a costos. Se requiere el gasto de tiempo y esfuerzo que podría ser invertido en el laboratorio. En un campo competitivo, cada momento cuenta para los manuscritos y subvenciones. Y hay riesgos sociales: muchos los científicos admiten preocupación por las críticas de los colegas de incursiones en la esfera pública. Así que ¿por qué hacerlo?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3401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14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15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16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17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18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19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20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La clásica</a:t>
            </a:r>
            <a:r>
              <a:rPr lang="es-ES" baseline="0" dirty="0" smtClean="0"/>
              <a:t> curva S de la difusión</a:t>
            </a: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156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21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22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23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24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25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término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inglés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blog o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weblog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proviene de las palabras web y log ('log' en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inglés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diario). </a:t>
            </a:r>
            <a:endParaRPr lang="es-ES" dirty="0" smtClean="0"/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BLOGS </a:t>
            </a:r>
            <a:endParaRPr lang="es-ES" dirty="0" smtClean="0"/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􏰄 Es un sitio web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periódicamente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actualizado que recopila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cronológicamente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textos o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artículo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apareciendo primero el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más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reciente </a:t>
            </a:r>
            <a:endParaRPr lang="es-ES" dirty="0" smtClean="0"/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􏰄 Los blogs pueden ser publicitados ser insertados en comunidades para clasificarlos por temas (Blogosfera) 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26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27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28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29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30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La clásica</a:t>
            </a:r>
            <a:r>
              <a:rPr lang="es-ES" baseline="0" dirty="0" smtClean="0"/>
              <a:t> curva S de la difusión</a:t>
            </a: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1563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31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32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33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34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35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36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37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38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760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La clásica</a:t>
            </a:r>
            <a:r>
              <a:rPr lang="es-ES" baseline="0" dirty="0" smtClean="0"/>
              <a:t> curva S de la difusión</a:t>
            </a: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156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La clásica</a:t>
            </a:r>
            <a:r>
              <a:rPr lang="es-ES" baseline="0" dirty="0" smtClean="0"/>
              <a:t> curva S de la difusión</a:t>
            </a: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156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La clásica</a:t>
            </a:r>
            <a:r>
              <a:rPr lang="es-ES" baseline="0" dirty="0" smtClean="0"/>
              <a:t> curva S de la difusión</a:t>
            </a: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156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La clásica</a:t>
            </a:r>
            <a:r>
              <a:rPr lang="es-ES" baseline="0" dirty="0" smtClean="0"/>
              <a:t> curva S de la difusión</a:t>
            </a: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156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La clásica</a:t>
            </a:r>
            <a:r>
              <a:rPr lang="es-ES" baseline="0" dirty="0" smtClean="0"/>
              <a:t> curva S de la difusión</a:t>
            </a: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156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La clásica</a:t>
            </a:r>
            <a:r>
              <a:rPr lang="es-ES" baseline="0" dirty="0" smtClean="0"/>
              <a:t> curva S de la difusión</a:t>
            </a: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6EB-00A1-4158-BD90-FDADB2ABA0BF}" type="slidenum">
              <a:rPr lang="es-CO" smtClean="0"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15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504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517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2950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149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9354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525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564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0083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100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476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0622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8170626-6392-46B6-ABE2-C6CCB20BD4E1}" type="datetimeFigureOut">
              <a:rPr lang="es-CO" smtClean="0"/>
              <a:t>29/09/16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4553CC5-03DA-41D2-BF27-5EF67D230DDA}" type="slidenum">
              <a:rPr lang="es-CO" smtClean="0"/>
              <a:t>‹Nr.›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F51B-3E78-41D2-A718-B0BDC2616E5D}" type="slidenum">
              <a:rPr lang="es-CO" smtClean="0"/>
              <a:pPr/>
              <a:t>1</a:t>
            </a:fld>
            <a:endParaRPr lang="es-CO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91322" y="1514846"/>
            <a:ext cx="1552574" cy="91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267744" y="4890908"/>
            <a:ext cx="66247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DIFUSIÓN CIENTÍFICA Y LA POLITICA DE CTI  EN COLOMBIA</a:t>
            </a:r>
            <a:endParaRPr lang="es-CO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028384" y="6021288"/>
            <a:ext cx="6981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2016</a:t>
            </a:r>
            <a:endParaRPr lang="es-CO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4475"/>
            <a:ext cx="16573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96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INTRODUCCIÓN</a:t>
            </a:r>
            <a:endParaRPr lang="es-CO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51520" y="1268760"/>
            <a:ext cx="637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La curva en forma de S se genera cuando:</a:t>
            </a:r>
            <a:endParaRPr lang="es-CO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755576" y="1844824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Las decisiones son voluntarias.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charset="2"/>
              <a:buChar char=""/>
            </a:pPr>
            <a:endParaRPr lang="es-CO" sz="2400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La innovación desarrollada se percibe como importante.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s-CO" sz="2400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Los que la adoptan constituyen un sistema social con control sobre las decisiones a tomar. Donde se tiene influencia:</a:t>
            </a:r>
            <a:endParaRPr lang="es-CO" sz="2400" b="1" dirty="0"/>
          </a:p>
          <a:p>
            <a:pPr marL="812800" indent="-1016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Líderes de opinión </a:t>
            </a:r>
          </a:p>
          <a:p>
            <a:pPr marL="812800" indent="-1016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Presión social</a:t>
            </a:r>
          </a:p>
        </p:txBody>
      </p:sp>
    </p:spTree>
    <p:extLst>
      <p:ext uri="{BB962C8B-B14F-4D97-AF65-F5344CB8AC3E}">
        <p14:creationId xmlns:p14="http://schemas.microsoft.com/office/powerpoint/2010/main" val="4087789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INTRODUCCIÓN</a:t>
            </a:r>
            <a:endParaRPr lang="es-CO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50282" y="1124744"/>
            <a:ext cx="8993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La divulgación cientíica es clave por las siguientes razones:</a:t>
            </a:r>
            <a:endParaRPr lang="es-CO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251520" y="1700808"/>
            <a:ext cx="5256584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200" b="1" dirty="0"/>
              <a:t>Una sociedad cuyos habitantes tengan una sólida cultura científica y tecnológica estará sin duda mejor dotada y tendrá un futuro más prometedor que otras, en un mundo cuya forma de vida se basa en </a:t>
            </a:r>
            <a:r>
              <a:rPr lang="es-CO" sz="2200" b="1" dirty="0" smtClean="0"/>
              <a:t>la CTI. 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endParaRPr lang="es-CO" sz="2200" b="1" dirty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200" b="1" dirty="0" smtClean="0"/>
              <a:t>Una </a:t>
            </a:r>
            <a:r>
              <a:rPr lang="es-CO" sz="2200" b="1" dirty="0"/>
              <a:t>sociedad científicamente culta fomentará programas de estudiantes sobresalientes en ciencia.</a:t>
            </a:r>
            <a:endParaRPr lang="es-CO" sz="2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916832"/>
            <a:ext cx="31369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2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INTRODUCCIÓN</a:t>
            </a:r>
            <a:endParaRPr lang="es-CO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56434" y="1412776"/>
            <a:ext cx="8993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La divulgación cientíica es clave por las siguientes razones:</a:t>
            </a:r>
            <a:endParaRPr lang="es-CO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683568" y="2060848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Es un deber para la ciencia especialmente cuando es financiada por recursos públicos.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El conocimiento científico debe inspierar el pensamiento critico en un dialogo de lo político y lo público. 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Los investigadoes cuentan con una posición optima para evitar que los medios de comunicación difundan información erronea.</a:t>
            </a:r>
          </a:p>
        </p:txBody>
      </p:sp>
    </p:spTree>
    <p:extLst>
      <p:ext uri="{BB962C8B-B14F-4D97-AF65-F5344CB8AC3E}">
        <p14:creationId xmlns:p14="http://schemas.microsoft.com/office/powerpoint/2010/main" val="172804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INTRODUCCIÓN</a:t>
            </a:r>
            <a:endParaRPr lang="es-CO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50282" y="1196752"/>
            <a:ext cx="8993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La divulgación cientíica es clave por las siguientes razones:</a:t>
            </a:r>
            <a:endParaRPr lang="es-CO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683568" y="1700808"/>
            <a:ext cx="770485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Puede establecer estrategias y medios para mejorar la legislación y la política social.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Los investigadores tienen el deber de explicar que es y que no es ciencia a través de sus resultados y teniendo en cuenta el nivel de incertibude o tolerancia. 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El investigador trabaja en explicar la realidad y resolver problemas que deben ser de conocimiento público.</a:t>
            </a:r>
          </a:p>
        </p:txBody>
      </p:sp>
    </p:spTree>
    <p:extLst>
      <p:ext uri="{BB962C8B-B14F-4D97-AF65-F5344CB8AC3E}">
        <p14:creationId xmlns:p14="http://schemas.microsoft.com/office/powerpoint/2010/main" val="224694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CONCEPTOS CLAVES</a:t>
            </a:r>
            <a:endParaRPr lang="es-CO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755576" y="980728"/>
            <a:ext cx="7590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Una persona que apropia y se empodera en la CTI:</a:t>
            </a:r>
            <a:endParaRPr lang="es-CO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348880"/>
            <a:ext cx="2535079" cy="239241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23528" y="1556792"/>
            <a:ext cx="273630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/>
              <a:t>Entiende la naturaleza del conocimiento científico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251520" y="3861048"/>
            <a:ext cx="194421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/>
              <a:t>Aplica los conocimientos científicos</a:t>
            </a:r>
            <a:endParaRPr lang="es-CO" dirty="0"/>
          </a:p>
        </p:txBody>
      </p:sp>
      <p:cxnSp>
        <p:nvCxnSpPr>
          <p:cNvPr id="12" name="Conector angular 11"/>
          <p:cNvCxnSpPr>
            <a:stCxn id="7" idx="2"/>
          </p:cNvCxnSpPr>
          <p:nvPr/>
        </p:nvCxnSpPr>
        <p:spPr>
          <a:xfrm rot="16200000" flipH="1">
            <a:off x="2009329" y="2162473"/>
            <a:ext cx="876870" cy="1512167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r 13"/>
          <p:cNvCxnSpPr>
            <a:stCxn id="8" idx="3"/>
            <a:endCxn id="6" idx="1"/>
          </p:cNvCxnSpPr>
          <p:nvPr/>
        </p:nvCxnSpPr>
        <p:spPr>
          <a:xfrm flipV="1">
            <a:off x="2195736" y="3545086"/>
            <a:ext cx="1080120" cy="777627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3203848" y="5157192"/>
            <a:ext cx="259228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/>
              <a:t>Usa la ciencia para resolver problemas</a:t>
            </a:r>
            <a:endParaRPr lang="es-CO" dirty="0"/>
          </a:p>
        </p:txBody>
      </p:sp>
      <p:cxnSp>
        <p:nvCxnSpPr>
          <p:cNvPr id="21" name="Conector recto 20"/>
          <p:cNvCxnSpPr/>
          <p:nvPr/>
        </p:nvCxnSpPr>
        <p:spPr>
          <a:xfrm>
            <a:off x="4211960" y="4653136"/>
            <a:ext cx="0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6660232" y="3789040"/>
            <a:ext cx="2016225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/>
              <a:t>Utiliza los valores en que se apoya la ciencia</a:t>
            </a:r>
            <a:endParaRPr lang="es-CO" dirty="0"/>
          </a:p>
        </p:txBody>
      </p:sp>
      <p:cxnSp>
        <p:nvCxnSpPr>
          <p:cNvPr id="24" name="Conector angular 23"/>
          <p:cNvCxnSpPr>
            <a:stCxn id="22" idx="1"/>
            <a:endCxn id="6" idx="3"/>
          </p:cNvCxnSpPr>
          <p:nvPr/>
        </p:nvCxnSpPr>
        <p:spPr>
          <a:xfrm rot="10800000">
            <a:off x="5810936" y="3545087"/>
            <a:ext cx="849297" cy="844119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7164288" y="1988840"/>
            <a:ext cx="172819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/>
              <a:t>Entiende y aprecia la relación </a:t>
            </a:r>
            <a:r>
              <a:rPr lang="es-CO" b="1" dirty="0" smtClean="0"/>
              <a:t>CTI</a:t>
            </a:r>
            <a:endParaRPr lang="es-CO" dirty="0"/>
          </a:p>
        </p:txBody>
      </p:sp>
      <p:cxnSp>
        <p:nvCxnSpPr>
          <p:cNvPr id="27" name="Conector angular 26"/>
          <p:cNvCxnSpPr>
            <a:stCxn id="6" idx="3"/>
          </p:cNvCxnSpPr>
          <p:nvPr/>
        </p:nvCxnSpPr>
        <p:spPr>
          <a:xfrm flipV="1">
            <a:off x="5810935" y="2492896"/>
            <a:ext cx="1281345" cy="105219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0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CONCEPTOS CLAVES</a:t>
            </a:r>
            <a:endParaRPr lang="es-CO" sz="32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979712" y="1052736"/>
            <a:ext cx="506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DIFUSIÓN VS. IMPLEMENTACIÓN</a:t>
            </a:r>
            <a:endParaRPr lang="es-CO" sz="24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583114"/>
              </p:ext>
            </p:extLst>
          </p:nvPr>
        </p:nvGraphicFramePr>
        <p:xfrm>
          <a:off x="611560" y="1772816"/>
          <a:ext cx="7920882" cy="3810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76264"/>
                <a:gridCol w="2736304"/>
                <a:gridCol w="2808314"/>
              </a:tblGrid>
              <a:tr h="144016">
                <a:tc>
                  <a:txBody>
                    <a:bodyPr/>
                    <a:lstStyle/>
                    <a:p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Difusión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Implementación</a:t>
                      </a:r>
                      <a:endParaRPr lang="es-CO" sz="2000" b="1" dirty="0"/>
                    </a:p>
                  </a:txBody>
                  <a:tcPr/>
                </a:tc>
              </a:tr>
              <a:tr h="323840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Características</a:t>
                      </a:r>
                      <a:endParaRPr lang="es-CO" sz="20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Menos rigurosa</a:t>
                      </a:r>
                      <a:endParaRPr lang="es-CO" sz="20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Más estructurada (probablemente)</a:t>
                      </a:r>
                      <a:endParaRPr lang="es-CO" sz="2000" b="1" dirty="0"/>
                    </a:p>
                  </a:txBody>
                  <a:tcPr anchor="ctr" anchorCtr="1"/>
                </a:tc>
              </a:tr>
              <a:tr h="604867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Nivel</a:t>
                      </a:r>
                      <a:endParaRPr lang="es-CO" sz="20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Medios</a:t>
                      </a:r>
                      <a:r>
                        <a:rPr lang="es-CO" sz="2000" b="1" baseline="0" dirty="0" smtClean="0"/>
                        <a:t> de comunicación</a:t>
                      </a:r>
                      <a:endParaRPr lang="es-CO" sz="20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Sistema productivo</a:t>
                      </a:r>
                      <a:endParaRPr lang="es-CO" sz="2000" b="1" dirty="0"/>
                    </a:p>
                  </a:txBody>
                  <a:tcPr anchor="ctr" anchorCtr="1"/>
                </a:tc>
              </a:tr>
              <a:tr h="604867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Objetivo</a:t>
                      </a:r>
                      <a:endParaRPr lang="es-CO" sz="20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Sociedad</a:t>
                      </a:r>
                      <a:endParaRPr lang="es-CO" sz="20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Sectores</a:t>
                      </a:r>
                      <a:r>
                        <a:rPr lang="es-CO" sz="2000" b="1" baseline="0" dirty="0" smtClean="0"/>
                        <a:t> específicos, inversionistas</a:t>
                      </a:r>
                      <a:endParaRPr lang="es-CO" sz="2000" b="1" dirty="0"/>
                    </a:p>
                  </a:txBody>
                  <a:tcPr anchor="ctr" anchorCtr="1"/>
                </a:tc>
              </a:tr>
              <a:tr h="604867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Temática</a:t>
                      </a:r>
                      <a:endParaRPr lang="es-CO" sz="20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Resultados generales con posibles aplicaciones </a:t>
                      </a:r>
                      <a:endParaRPr lang="es-CO" sz="20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Solución a problemas organizacionales</a:t>
                      </a:r>
                      <a:endParaRPr lang="es-CO" sz="2000" b="1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92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23528" y="1052736"/>
            <a:ext cx="3913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Actores de la divulgación</a:t>
            </a:r>
            <a:endParaRPr lang="es-CO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28800"/>
            <a:ext cx="8640960" cy="4972430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CONCEPTOS CLAVES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344385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CONCEPTOS CLAVES</a:t>
            </a:r>
            <a:endParaRPr lang="es-CO" sz="32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251520" y="1124744"/>
            <a:ext cx="8583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Escenarios de encuentro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63526155"/>
              </p:ext>
            </p:extLst>
          </p:nvPr>
        </p:nvGraphicFramePr>
        <p:xfrm>
          <a:off x="683568" y="1974438"/>
          <a:ext cx="7776864" cy="3614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358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CONCEPTOS CLAVES</a:t>
            </a:r>
            <a:endParaRPr lang="es-CO" sz="3200" b="1" dirty="0"/>
          </a:p>
        </p:txBody>
      </p:sp>
      <p:pic>
        <p:nvPicPr>
          <p:cNvPr id="5" name="Picture 2" descr="Resultado de imagen para escenario dialogico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" y="1628800"/>
            <a:ext cx="913754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23528" y="2060848"/>
            <a:ext cx="263259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Escenario de comunicación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79512" y="980728"/>
            <a:ext cx="8583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Escenarios de encuentro- Tipos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161016" y="2073396"/>
            <a:ext cx="263259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Escenario de </a:t>
            </a:r>
            <a:r>
              <a:rPr lang="es-CO" sz="2000" b="1" dirty="0" err="1"/>
              <a:t>edu</a:t>
            </a:r>
            <a:r>
              <a:rPr lang="es-CO" sz="2000" b="1" dirty="0"/>
              <a:t>-comunicación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974377" y="2073396"/>
            <a:ext cx="263259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Escenario de visitas de campo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161016" y="4653136"/>
            <a:ext cx="263259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Escenario de coproducción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084168" y="3284984"/>
            <a:ext cx="263259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Escenario de </a:t>
            </a:r>
            <a:r>
              <a:rPr lang="es-CO" sz="2000" b="1" dirty="0" smtClean="0"/>
              <a:t>comunicación</a:t>
            </a:r>
            <a:endParaRPr lang="es-CO" sz="20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23527" y="3111271"/>
            <a:ext cx="2632593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Escenario de intercambio y transferencia tecnológica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161016" y="3265158"/>
            <a:ext cx="263259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Escenario de </a:t>
            </a:r>
            <a:r>
              <a:rPr lang="es-CO" sz="2000" b="1" dirty="0" smtClean="0"/>
              <a:t>posicionamiento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202461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95536" y="105273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Los atributos de la ciencia y tecnología elementos claves de la difusión: </a:t>
            </a:r>
            <a:endParaRPr lang="es-ES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67544" y="2348880"/>
            <a:ext cx="65966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r>
              <a:rPr lang="es-ES" sz="2400" b="1" dirty="0" smtClean="0"/>
              <a:t>Conocimiento científico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endParaRPr lang="es-ES" sz="2400" b="1" dirty="0" smtClean="0"/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r>
              <a:rPr lang="es-ES" sz="2400" b="1" dirty="0" smtClean="0"/>
              <a:t>Proceso científico (método)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endParaRPr lang="es-ES" sz="2400" b="1" dirty="0"/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r>
              <a:rPr lang="es-ES" sz="2400" b="1" dirty="0"/>
              <a:t>Aplicación de servicio (tecnología) </a:t>
            </a:r>
            <a:endParaRPr lang="es-ES" sz="2400" b="1" dirty="0" smtClean="0"/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endParaRPr lang="es-ES" sz="2400" b="1" dirty="0"/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r>
              <a:rPr lang="es-ES" sz="2400" b="1" dirty="0" smtClean="0"/>
              <a:t>Mentalidad </a:t>
            </a:r>
            <a:r>
              <a:rPr lang="es-ES" sz="2400" b="1" dirty="0"/>
              <a:t>(análisis lógico del problema)</a:t>
            </a:r>
            <a:r>
              <a:rPr lang="es-ES" sz="2400" b="1" dirty="0" smtClean="0"/>
              <a:t>.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CONCEPTOS CLAVES</a:t>
            </a:r>
            <a:endParaRPr lang="es-CO" sz="32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1700808"/>
            <a:ext cx="158417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2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b="1" dirty="0" smtClean="0"/>
              <a:t>AGENDA</a:t>
            </a:r>
            <a:endParaRPr lang="es-CO" b="1" dirty="0"/>
          </a:p>
        </p:txBody>
      </p:sp>
      <p:sp>
        <p:nvSpPr>
          <p:cNvPr id="5" name="3 Rectángulo"/>
          <p:cNvSpPr/>
          <p:nvPr/>
        </p:nvSpPr>
        <p:spPr>
          <a:xfrm>
            <a:off x="395536" y="1484784"/>
            <a:ext cx="5544616" cy="393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"/>
            </a:pPr>
            <a:r>
              <a:rPr lang="es-CO" sz="2800" b="1" dirty="0" smtClean="0"/>
              <a:t>Introducción.</a:t>
            </a:r>
            <a:endParaRPr lang="es-CO" sz="2800" b="1" dirty="0"/>
          </a:p>
          <a:p>
            <a:pPr marL="457200" indent="-4572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"/>
            </a:pPr>
            <a:r>
              <a:rPr lang="es-CO" sz="2800" b="1" dirty="0" smtClean="0"/>
              <a:t>Conceptos claves.</a:t>
            </a:r>
            <a:endParaRPr lang="es-CO" sz="2800" b="1" dirty="0"/>
          </a:p>
          <a:p>
            <a:pPr marL="457200" indent="-4572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"/>
            </a:pPr>
            <a:r>
              <a:rPr lang="es-CO" sz="2800" b="1" dirty="0" smtClean="0"/>
              <a:t>La difusión científica y la política de ciencia y tecnología </a:t>
            </a:r>
          </a:p>
          <a:p>
            <a:pPr marL="457200" indent="-4572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"/>
            </a:pPr>
            <a:r>
              <a:rPr lang="es-CO" sz="2800" b="1" dirty="0" smtClean="0"/>
              <a:t>Conclusiones.</a:t>
            </a:r>
            <a:endParaRPr lang="es-CO" sz="28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484784"/>
            <a:ext cx="280831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9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CONCEPTOS CLAVES</a:t>
            </a:r>
            <a:endParaRPr lang="es-CO" sz="32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467544" y="2060848"/>
            <a:ext cx="259228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Apropiación Social de la C&amp;T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067944" y="1556792"/>
            <a:ext cx="4392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Aplicación de conocimientos de ciencia y herramientas tecnológicas en situaciones pertinentes de la vida cotidiana.</a:t>
            </a:r>
          </a:p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Participación social en asuntos de C&amp;T. </a:t>
            </a:r>
          </a:p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Informarse sobre temas y asuntos de C&amp;T.</a:t>
            </a:r>
            <a:endParaRPr lang="es-CO" sz="2400" b="1" dirty="0"/>
          </a:p>
        </p:txBody>
      </p:sp>
      <p:sp>
        <p:nvSpPr>
          <p:cNvPr id="10" name="Abrir corchete 9"/>
          <p:cNvSpPr/>
          <p:nvPr/>
        </p:nvSpPr>
        <p:spPr>
          <a:xfrm>
            <a:off x="3995936" y="1484784"/>
            <a:ext cx="144016" cy="3888432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Flecha a la derecha con muesca 10"/>
          <p:cNvSpPr/>
          <p:nvPr/>
        </p:nvSpPr>
        <p:spPr>
          <a:xfrm>
            <a:off x="3203848" y="3212976"/>
            <a:ext cx="576064" cy="432048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861048"/>
            <a:ext cx="2526112" cy="16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8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CONCEPTOS CLAVES</a:t>
            </a:r>
            <a:endParaRPr lang="es-CO" sz="32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179512" y="1124744"/>
            <a:ext cx="532859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Apropiación Social de la C&amp;T</a:t>
            </a:r>
            <a:endParaRPr lang="es-CO" sz="2400" b="1" dirty="0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285527251"/>
              </p:ext>
            </p:extLst>
          </p:nvPr>
        </p:nvGraphicFramePr>
        <p:xfrm>
          <a:off x="251520" y="1988840"/>
          <a:ext cx="8424936" cy="3779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769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CONCEPTOS CLAVES</a:t>
            </a:r>
            <a:endParaRPr lang="es-CO" sz="32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139952" y="1340768"/>
            <a:ext cx="439248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Percepción informada de la C&amp;T. </a:t>
            </a:r>
          </a:p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Comprensión del rol social de la C&amp;T.</a:t>
            </a:r>
          </a:p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Comprensión del mundo desde una perspectiva científica.</a:t>
            </a:r>
          </a:p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Aplicación de un pensamiento critico.</a:t>
            </a:r>
          </a:p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Concepción de la C&amp;T como parte de la cultura.  </a:t>
            </a:r>
            <a:endParaRPr lang="es-CO" sz="2400" b="1" dirty="0"/>
          </a:p>
        </p:txBody>
      </p:sp>
      <p:sp>
        <p:nvSpPr>
          <p:cNvPr id="10" name="Abrir corchete 9"/>
          <p:cNvSpPr/>
          <p:nvPr/>
        </p:nvSpPr>
        <p:spPr>
          <a:xfrm>
            <a:off x="3995936" y="1268760"/>
            <a:ext cx="216024" cy="4176464"/>
          </a:xfrm>
          <a:prstGeom prst="leftBracket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/>
          <p:cNvSpPr txBox="1"/>
          <p:nvPr/>
        </p:nvSpPr>
        <p:spPr>
          <a:xfrm>
            <a:off x="395536" y="1916832"/>
            <a:ext cx="244827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Cultura científica</a:t>
            </a:r>
            <a:endParaRPr lang="es-CO" sz="2400" b="1" dirty="0"/>
          </a:p>
        </p:txBody>
      </p:sp>
      <p:sp>
        <p:nvSpPr>
          <p:cNvPr id="3" name="Flecha a la derecha con muesca 2"/>
          <p:cNvSpPr/>
          <p:nvPr/>
        </p:nvSpPr>
        <p:spPr>
          <a:xfrm>
            <a:off x="3131840" y="2852936"/>
            <a:ext cx="648072" cy="432048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573016"/>
            <a:ext cx="3653284" cy="18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1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CONCEPTOS CLAVES</a:t>
            </a:r>
            <a:endParaRPr lang="es-CO" sz="32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067944" y="1412776"/>
            <a:ext cx="4392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Conocimientos de conceptos básicos de ciencia. </a:t>
            </a:r>
          </a:p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Comprensión de los métodos de la ciencia.</a:t>
            </a:r>
          </a:p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Aprendizaje de herramientas tecnológicas pertinentes.</a:t>
            </a:r>
          </a:p>
          <a:p>
            <a:pPr marL="285750" indent="-285750">
              <a:buFont typeface="Arial"/>
              <a:buChar char="•"/>
            </a:pPr>
            <a:r>
              <a:rPr lang="es-CO" sz="2400" b="1" dirty="0" smtClean="0"/>
              <a:t>Desarrollo de un pensamiento crítico.</a:t>
            </a:r>
          </a:p>
        </p:txBody>
      </p:sp>
      <p:sp>
        <p:nvSpPr>
          <p:cNvPr id="10" name="Abrir corchete 9"/>
          <p:cNvSpPr/>
          <p:nvPr/>
        </p:nvSpPr>
        <p:spPr>
          <a:xfrm>
            <a:off x="3995936" y="1412776"/>
            <a:ext cx="72008" cy="3744416"/>
          </a:xfrm>
          <a:prstGeom prst="leftBracket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/>
          <p:cNvSpPr txBox="1"/>
          <p:nvPr/>
        </p:nvSpPr>
        <p:spPr>
          <a:xfrm>
            <a:off x="467544" y="1916832"/>
            <a:ext cx="237626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Alfabetismo científico</a:t>
            </a:r>
            <a:endParaRPr lang="es-CO" sz="2400" b="1" dirty="0"/>
          </a:p>
        </p:txBody>
      </p:sp>
      <p:sp>
        <p:nvSpPr>
          <p:cNvPr id="3" name="Flecha a la derecha con muesca 2"/>
          <p:cNvSpPr/>
          <p:nvPr/>
        </p:nvSpPr>
        <p:spPr>
          <a:xfrm>
            <a:off x="3203848" y="3284984"/>
            <a:ext cx="648072" cy="432048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140968"/>
            <a:ext cx="244121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1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CONCEPTOS CLAVES</a:t>
            </a:r>
            <a:endParaRPr lang="es-CO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980728"/>
            <a:ext cx="3844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El ciclo de la divulgación</a:t>
            </a:r>
            <a:endParaRPr lang="es-CO" sz="2400" b="1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501170424"/>
              </p:ext>
            </p:extLst>
          </p:nvPr>
        </p:nvGraphicFramePr>
        <p:xfrm>
          <a:off x="467544" y="1700808"/>
          <a:ext cx="8136904" cy="4036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825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000" b="1" dirty="0" smtClean="0"/>
              <a:t>DIFUSIÓN CIENTÍFICA Y POLÍTICA EN CTI</a:t>
            </a:r>
            <a:endParaRPr lang="es-CO" sz="3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95536" y="1268760"/>
            <a:ext cx="158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Objetivos</a:t>
            </a:r>
            <a:endParaRPr lang="es-CO" sz="2400" b="1" dirty="0"/>
          </a:p>
        </p:txBody>
      </p:sp>
      <p:sp>
        <p:nvSpPr>
          <p:cNvPr id="10" name="Rectángulo 9"/>
          <p:cNvSpPr/>
          <p:nvPr/>
        </p:nvSpPr>
        <p:spPr>
          <a:xfrm>
            <a:off x="611560" y="1844824"/>
            <a:ext cx="5976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"/>
            </a:pPr>
            <a:r>
              <a:rPr lang="es-CO" sz="2400" b="1" dirty="0"/>
              <a:t>Introducir o profundizar a público no especializado al conocimiento científico y a los métodos de la </a:t>
            </a:r>
            <a:r>
              <a:rPr lang="es-CO" sz="2400" b="1" dirty="0" smtClean="0"/>
              <a:t>ciencia.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"/>
            </a:pPr>
            <a:endParaRPr lang="es-CO" sz="2400" b="1" dirty="0"/>
          </a:p>
          <a:p>
            <a:pPr marL="342900" indent="-342900">
              <a:buClr>
                <a:srgbClr val="FF0000"/>
              </a:buClr>
              <a:buFont typeface="Wingdings" charset="2"/>
              <a:buChar char=""/>
            </a:pPr>
            <a:r>
              <a:rPr lang="es-CO" sz="2400" b="1" dirty="0" smtClean="0"/>
              <a:t>Brindar </a:t>
            </a:r>
            <a:r>
              <a:rPr lang="es-CO" sz="2400" b="1" dirty="0"/>
              <a:t>herramientas que permitan presentar a la ciencia como una actividad más </a:t>
            </a:r>
            <a:r>
              <a:rPr lang="es-CO" sz="2400" b="1" dirty="0" smtClean="0"/>
              <a:t>humana.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"/>
            </a:pPr>
            <a:endParaRPr lang="es-CO" sz="2400" b="1" dirty="0"/>
          </a:p>
          <a:p>
            <a:pPr marL="342900" indent="-342900">
              <a:buClr>
                <a:srgbClr val="FF0000"/>
              </a:buClr>
              <a:buFont typeface="Wingdings" charset="2"/>
              <a:buChar char=""/>
            </a:pPr>
            <a:r>
              <a:rPr lang="es-CO" sz="2400" b="1" dirty="0" smtClean="0"/>
              <a:t>Divertir </a:t>
            </a:r>
            <a:r>
              <a:rPr lang="es-CO" sz="2400" b="1" dirty="0"/>
              <a:t>usando la </a:t>
            </a:r>
            <a:r>
              <a:rPr lang="es-CO" sz="2400" b="1" dirty="0" smtClean="0"/>
              <a:t>ciencia.</a:t>
            </a:r>
            <a:endParaRPr lang="es-CO" sz="24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844824"/>
            <a:ext cx="208823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7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000" b="1" dirty="0" smtClean="0"/>
              <a:t>DIFUSIÓN CIENTÍFICA Y POLÍTICA EN CTI</a:t>
            </a:r>
            <a:endParaRPr lang="es-CO" sz="3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95536" y="1412776"/>
            <a:ext cx="158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Objetivos</a:t>
            </a:r>
            <a:endParaRPr lang="es-CO" sz="2400" b="1" dirty="0"/>
          </a:p>
        </p:txBody>
      </p:sp>
      <p:sp>
        <p:nvSpPr>
          <p:cNvPr id="10" name="Rectángulo 9"/>
          <p:cNvSpPr/>
          <p:nvPr/>
        </p:nvSpPr>
        <p:spPr>
          <a:xfrm>
            <a:off x="611560" y="2132856"/>
            <a:ext cx="58326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"/>
            </a:pPr>
            <a:r>
              <a:rPr lang="es-CO" sz="2400" b="1" dirty="0" smtClean="0"/>
              <a:t>Despertar </a:t>
            </a:r>
            <a:r>
              <a:rPr lang="es-CO" sz="2400" b="1" dirty="0"/>
              <a:t>vocaciones: encontrar el </a:t>
            </a:r>
            <a:r>
              <a:rPr lang="es-CO" sz="2400" b="1" dirty="0" smtClean="0"/>
              <a:t>talento científico.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"/>
            </a:pPr>
            <a:endParaRPr lang="es-CO" sz="2400" b="1" dirty="0"/>
          </a:p>
          <a:p>
            <a:pPr marL="342900" indent="-342900">
              <a:buClr>
                <a:srgbClr val="FF0000"/>
              </a:buClr>
              <a:buFont typeface="Wingdings" charset="2"/>
              <a:buChar char=""/>
            </a:pPr>
            <a:r>
              <a:rPr lang="es-CO" sz="2400" b="1" dirty="0" smtClean="0"/>
              <a:t>Democratizar </a:t>
            </a:r>
            <a:r>
              <a:rPr lang="es-CO" sz="2400" b="1" dirty="0"/>
              <a:t>la ciencia: permitir que los ciudadanos comprendan los avances científicos y </a:t>
            </a:r>
            <a:r>
              <a:rPr lang="es-CO" sz="2400" b="1" dirty="0" smtClean="0"/>
              <a:t>tecnológicos.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"/>
            </a:pPr>
            <a:endParaRPr lang="es-CO" sz="2400" b="1" dirty="0"/>
          </a:p>
          <a:p>
            <a:pPr marL="342900" indent="-342900">
              <a:buClr>
                <a:srgbClr val="FF0000"/>
              </a:buClr>
              <a:buFont typeface="Wingdings" charset="2"/>
              <a:buChar char=""/>
            </a:pPr>
            <a:r>
              <a:rPr lang="es-CO" sz="2400" b="1" dirty="0" smtClean="0"/>
              <a:t>Fomentar </a:t>
            </a:r>
            <a:r>
              <a:rPr lang="es-CO" sz="2400" b="1" dirty="0"/>
              <a:t>la cultura </a:t>
            </a:r>
            <a:r>
              <a:rPr lang="es-CO" sz="2400" b="1" dirty="0" smtClean="0"/>
              <a:t>científica.</a:t>
            </a:r>
            <a:endParaRPr lang="es-CO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844824"/>
            <a:ext cx="208823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000" b="1" dirty="0" smtClean="0"/>
              <a:t>DIFUSIÓN CIENTÍFICA Y POLÍTICA EN CTI</a:t>
            </a:r>
            <a:endParaRPr lang="es-CO" sz="3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51520" y="1628800"/>
            <a:ext cx="266429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VENTANA DE OPORTUNIDAD</a:t>
            </a:r>
            <a:endParaRPr lang="es-CO" sz="2400" b="1" dirty="0"/>
          </a:p>
        </p:txBody>
      </p:sp>
      <p:sp>
        <p:nvSpPr>
          <p:cNvPr id="4" name="Flecha arriba y abajo 3"/>
          <p:cNvSpPr/>
          <p:nvPr/>
        </p:nvSpPr>
        <p:spPr>
          <a:xfrm>
            <a:off x="1331640" y="2708920"/>
            <a:ext cx="360040" cy="1008112"/>
          </a:xfrm>
          <a:prstGeom prst="up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5" name="CuadroTexto 4"/>
          <p:cNvSpPr txBox="1"/>
          <p:nvPr/>
        </p:nvSpPr>
        <p:spPr>
          <a:xfrm>
            <a:off x="323528" y="3933056"/>
            <a:ext cx="266429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CAMBIO EN LA POLÍTICA</a:t>
            </a:r>
            <a:endParaRPr lang="es-CO" sz="2400" b="1" dirty="0"/>
          </a:p>
        </p:txBody>
      </p:sp>
      <p:sp>
        <p:nvSpPr>
          <p:cNvPr id="6" name="Elipse 5"/>
          <p:cNvSpPr/>
          <p:nvPr/>
        </p:nvSpPr>
        <p:spPr>
          <a:xfrm>
            <a:off x="3419872" y="1196752"/>
            <a:ext cx="5328592" cy="9361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200" b="1" dirty="0" smtClean="0"/>
              <a:t>PROBLEMA: Identificarlos por áreas </a:t>
            </a:r>
            <a:endParaRPr lang="es-CO" sz="2200" b="1" dirty="0"/>
          </a:p>
        </p:txBody>
      </p:sp>
      <p:sp>
        <p:nvSpPr>
          <p:cNvPr id="7" name="Elipse 6"/>
          <p:cNvSpPr/>
          <p:nvPr/>
        </p:nvSpPr>
        <p:spPr>
          <a:xfrm>
            <a:off x="3419872" y="2348880"/>
            <a:ext cx="5400600" cy="13681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200" b="1" dirty="0" smtClean="0"/>
              <a:t>POLÍTICA: Identificar las políticas potenciales para resolver el problema </a:t>
            </a:r>
            <a:endParaRPr lang="es-CO" sz="2200" b="1" dirty="0"/>
          </a:p>
        </p:txBody>
      </p:sp>
      <p:sp>
        <p:nvSpPr>
          <p:cNvPr id="8" name="Elipse 7"/>
          <p:cNvSpPr/>
          <p:nvPr/>
        </p:nvSpPr>
        <p:spPr>
          <a:xfrm>
            <a:off x="3419872" y="3933056"/>
            <a:ext cx="5472608" cy="172819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200" b="1" dirty="0" smtClean="0"/>
              <a:t>GOBERNANZA: Identificar factores que afectan el proceso de elaboración de la política </a:t>
            </a:r>
            <a:endParaRPr lang="es-CO" sz="2200" b="1" dirty="0"/>
          </a:p>
        </p:txBody>
      </p:sp>
    </p:spTree>
    <p:extLst>
      <p:ext uri="{BB962C8B-B14F-4D97-AF65-F5344CB8AC3E}">
        <p14:creationId xmlns:p14="http://schemas.microsoft.com/office/powerpoint/2010/main" val="108510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DIFUSIÓN CIENTÍFICA Y POLÍTICA EN CTI</a:t>
            </a:r>
            <a:endParaRPr lang="es-CO" sz="2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23528" y="148478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Los resultados de investigación pueden ser utilizados solamente como un insumo para el desarrollo de políticas si los investigadores y hacedores de política cooperan de la siguiente manera: </a:t>
            </a:r>
            <a:endParaRPr lang="es-CO" sz="24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187624" y="3212976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Entendiendo las necesidades específicas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Asegurando la relevancia de los temas 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Mejorando la comunicación y divulgación de la investigación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Implementando las recomendaciones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347755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DIFUSIÓN CIENTÍFICA Y POLÍTICA EN CTI</a:t>
            </a:r>
            <a:endParaRPr lang="es-CO" sz="2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51520" y="836712"/>
            <a:ext cx="796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Modelo conceptual de la utilización del conocimiento </a:t>
            </a:r>
            <a:endParaRPr lang="es-CO" sz="2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79512" y="1340768"/>
            <a:ext cx="2968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u="sng" dirty="0" smtClean="0"/>
              <a:t>Variables independientes</a:t>
            </a:r>
            <a:endParaRPr lang="es-CO" b="1" u="sng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572000" y="134076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 smtClean="0"/>
              <a:t>Variables intervención</a:t>
            </a:r>
            <a:endParaRPr lang="es-CO" b="1" u="sng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380312" y="1340768"/>
            <a:ext cx="175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 smtClean="0"/>
              <a:t>Variables dependientes</a:t>
            </a:r>
            <a:endParaRPr lang="es-CO" b="1" u="sng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67544" y="1844824"/>
            <a:ext cx="3744416" cy="2800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1600" b="1" dirty="0" smtClean="0"/>
              <a:t>Variables de contexto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Naturaleza del problema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Factibilidad política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Es necesaria una decisión inmediata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Centralización de la toma de decisiones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Cuestión única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Cambio de fondo propuesto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Nivel de coflicto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Importancia del tópico</a:t>
            </a:r>
            <a:endParaRPr lang="es-CO" sz="16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67544" y="5229200"/>
            <a:ext cx="302433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1600" b="1" dirty="0" smtClean="0"/>
              <a:t>Variables técnicas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Tiempo del estudio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Tamaño del estudio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Adecuación metodológica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499992" y="2780928"/>
            <a:ext cx="2808312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1600" b="1" dirty="0" smtClean="0"/>
              <a:t>Variables burocraticas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Clara definición de los objetivos por los hacedores de política</a:t>
            </a:r>
          </a:p>
          <a:p>
            <a:pPr marL="342900" indent="-342900">
              <a:buAutoNum type="arabicPeriod"/>
            </a:pPr>
            <a:r>
              <a:rPr lang="es-CO" sz="1600" b="1" dirty="0" smtClean="0"/>
              <a:t>Interes, estilo y participación de los responsables</a:t>
            </a:r>
          </a:p>
        </p:txBody>
      </p:sp>
      <p:cxnSp>
        <p:nvCxnSpPr>
          <p:cNvPr id="24" name="Conector recto 23"/>
          <p:cNvCxnSpPr/>
          <p:nvPr/>
        </p:nvCxnSpPr>
        <p:spPr>
          <a:xfrm>
            <a:off x="1331640" y="4653136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7524328" y="3140968"/>
            <a:ext cx="1296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Utilización del análisis de políticas</a:t>
            </a:r>
            <a:endParaRPr lang="es-CO" sz="1600" b="1" dirty="0"/>
          </a:p>
        </p:txBody>
      </p:sp>
      <p:cxnSp>
        <p:nvCxnSpPr>
          <p:cNvPr id="33" name="Conector recto 32"/>
          <p:cNvCxnSpPr>
            <a:endCxn id="17" idx="2"/>
          </p:cNvCxnSpPr>
          <p:nvPr/>
        </p:nvCxnSpPr>
        <p:spPr>
          <a:xfrm flipV="1">
            <a:off x="3491880" y="4596810"/>
            <a:ext cx="2412268" cy="9204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r 37"/>
          <p:cNvCxnSpPr>
            <a:endCxn id="25" idx="2"/>
          </p:cNvCxnSpPr>
          <p:nvPr/>
        </p:nvCxnSpPr>
        <p:spPr>
          <a:xfrm flipV="1">
            <a:off x="3491880" y="3971965"/>
            <a:ext cx="4680521" cy="161727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r 39"/>
          <p:cNvCxnSpPr>
            <a:endCxn id="25" idx="0"/>
          </p:cNvCxnSpPr>
          <p:nvPr/>
        </p:nvCxnSpPr>
        <p:spPr>
          <a:xfrm>
            <a:off x="4211960" y="2060848"/>
            <a:ext cx="3960441" cy="108012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>
            <a:off x="4211960" y="2492896"/>
            <a:ext cx="2016224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11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b="1" dirty="0" smtClean="0"/>
              <a:t>INTRODUCCIÓN</a:t>
            </a:r>
            <a:endParaRPr lang="es-CO" b="1" dirty="0"/>
          </a:p>
        </p:txBody>
      </p:sp>
      <p:sp>
        <p:nvSpPr>
          <p:cNvPr id="3" name="Rectángulo 2"/>
          <p:cNvSpPr/>
          <p:nvPr/>
        </p:nvSpPr>
        <p:spPr>
          <a:xfrm>
            <a:off x="611560" y="198884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i="1" dirty="0" smtClean="0"/>
              <a:t>“Para el que </a:t>
            </a:r>
            <a:r>
              <a:rPr lang="es-CO" sz="2800" b="1" i="1" dirty="0"/>
              <a:t>dedica su vida a la ciencia, nada puede dar más felicidad que el aumento del número de descubrimientos, pero su </a:t>
            </a:r>
            <a:r>
              <a:rPr lang="es-CO" sz="2800" b="1" i="1" dirty="0" smtClean="0"/>
              <a:t> </a:t>
            </a:r>
            <a:r>
              <a:rPr lang="es-CO" sz="2800" b="1" i="1" dirty="0"/>
              <a:t>taza de la alegría es completa cuando los resultados de </a:t>
            </a:r>
            <a:r>
              <a:rPr lang="es-CO" sz="2800" b="1" i="1" dirty="0" smtClean="0"/>
              <a:t>sus </a:t>
            </a:r>
            <a:r>
              <a:rPr lang="es-CO" sz="2800" b="1" i="1" dirty="0"/>
              <a:t>estudios encuentran inmediatamente aplicaciones </a:t>
            </a:r>
            <a:r>
              <a:rPr lang="es-CO" sz="2800" b="1" i="1" dirty="0" smtClean="0"/>
              <a:t>prácticas”</a:t>
            </a:r>
            <a:endParaRPr lang="es-CO" sz="2800" b="1" i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6300192" y="5157192"/>
            <a:ext cx="2296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i="1" dirty="0" smtClean="0"/>
              <a:t>Louis Pasteur</a:t>
            </a:r>
            <a:endParaRPr lang="es-CO" sz="2400" b="1" i="1" dirty="0"/>
          </a:p>
        </p:txBody>
      </p:sp>
    </p:spTree>
    <p:extLst>
      <p:ext uri="{BB962C8B-B14F-4D97-AF65-F5344CB8AC3E}">
        <p14:creationId xmlns:p14="http://schemas.microsoft.com/office/powerpoint/2010/main" val="3578747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DIFUSIÓN CIENTÍFICA Y POLÍTICA EN CTI</a:t>
            </a:r>
            <a:endParaRPr lang="es-CO" sz="2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51520" y="836712"/>
            <a:ext cx="796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Modelo conceptual de la utilización del conocimiento </a:t>
            </a:r>
            <a:endParaRPr lang="es-CO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79512" y="1628800"/>
            <a:ext cx="2736304" cy="175432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FF0000"/>
                </a:solidFill>
              </a:rPr>
              <a:t>Fuente y transferencia de conocimiento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Fuente creible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Evidencia rigurosa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Idea convicente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Audiencia específica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79512" y="3645024"/>
            <a:ext cx="2736304" cy="203132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FF0000"/>
                </a:solidFill>
              </a:rPr>
              <a:t>Contexto laboral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Procesos de cambio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Receptividad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Estructura organizacional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Seguridad y salud ocupacional</a:t>
            </a:r>
          </a:p>
        </p:txBody>
      </p:sp>
      <p:sp>
        <p:nvSpPr>
          <p:cNvPr id="4" name="Llamada de flecha a la derecha 3"/>
          <p:cNvSpPr/>
          <p:nvPr/>
        </p:nvSpPr>
        <p:spPr>
          <a:xfrm>
            <a:off x="3131840" y="1700808"/>
            <a:ext cx="576064" cy="3744416"/>
          </a:xfrm>
          <a:prstGeom prst="right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/>
          <p:cNvSpPr txBox="1"/>
          <p:nvPr/>
        </p:nvSpPr>
        <p:spPr>
          <a:xfrm>
            <a:off x="3851920" y="1700808"/>
            <a:ext cx="2088232" cy="378565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FF0000"/>
                </a:solidFill>
              </a:rPr>
              <a:t>Intervención en la transferencia de conocimiento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Rol del mediador de conocimiento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Recepción y apoyo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Tipos y tiempos de las actividades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Intensidad de la interacción</a:t>
            </a:r>
          </a:p>
        </p:txBody>
      </p:sp>
      <p:sp>
        <p:nvSpPr>
          <p:cNvPr id="20" name="Llamada de flecha a la derecha 19"/>
          <p:cNvSpPr/>
          <p:nvPr/>
        </p:nvSpPr>
        <p:spPr>
          <a:xfrm>
            <a:off x="6156176" y="1772816"/>
            <a:ext cx="576064" cy="3744416"/>
          </a:xfrm>
          <a:prstGeom prst="right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CuadroTexto 20"/>
          <p:cNvSpPr txBox="1"/>
          <p:nvPr/>
        </p:nvSpPr>
        <p:spPr>
          <a:xfrm>
            <a:off x="6839744" y="1916832"/>
            <a:ext cx="2124744" cy="320087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FF0000"/>
                </a:solidFill>
              </a:rPr>
              <a:t>Utilización del conocimiento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Uso conceptual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Hacer el esfuerzo del uso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Uso procedimental</a:t>
            </a:r>
          </a:p>
          <a:p>
            <a:pPr marL="285750" indent="-285750">
              <a:buFont typeface="Wingdings" charset="2"/>
              <a:buChar char="§"/>
            </a:pPr>
            <a:r>
              <a:rPr lang="es-CO" b="1" dirty="0" smtClean="0"/>
              <a:t>Uso estructural</a:t>
            </a:r>
          </a:p>
        </p:txBody>
      </p:sp>
    </p:spTree>
    <p:extLst>
      <p:ext uri="{BB962C8B-B14F-4D97-AF65-F5344CB8AC3E}">
        <p14:creationId xmlns:p14="http://schemas.microsoft.com/office/powerpoint/2010/main" val="426954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DIFUSIÓN CIENTÍFICA Y POLÍTICA EN CTI</a:t>
            </a:r>
            <a:endParaRPr lang="es-CO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323528" y="1196752"/>
            <a:ext cx="7299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Medios de divulgación científica convencionales</a:t>
            </a:r>
            <a:endParaRPr lang="es-CO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539552" y="1916832"/>
            <a:ext cx="6192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/>
              <a:t>Divulgación escrita: periódicos, revistas, libros...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Cápsulas </a:t>
            </a:r>
            <a:r>
              <a:rPr lang="es-CO" sz="2400" b="1" dirty="0"/>
              <a:t>de radio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Videos</a:t>
            </a:r>
            <a:endParaRPr lang="es-CO" sz="2400" b="1" dirty="0"/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Internet</a:t>
            </a:r>
            <a:endParaRPr lang="es-CO" sz="2400" b="1" dirty="0"/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Asociaciones</a:t>
            </a:r>
            <a:r>
              <a:rPr lang="es-CO" sz="2400" b="1" dirty="0"/>
              <a:t>..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Actividades</a:t>
            </a:r>
            <a:r>
              <a:rPr lang="es-CO" sz="2400" b="1" dirty="0"/>
              <a:t>: concursos, conferencias, ferias...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Exposiciones </a:t>
            </a:r>
            <a:r>
              <a:rPr lang="es-CO" sz="2400" b="1" dirty="0"/>
              <a:t>y museos de ciencias...</a:t>
            </a:r>
            <a:endParaRPr lang="es-CO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1844824"/>
            <a:ext cx="2091308" cy="10456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924944"/>
            <a:ext cx="1158544" cy="9361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2852936"/>
            <a:ext cx="1638424" cy="163842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264" y="4437112"/>
            <a:ext cx="1595884" cy="10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0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DIFUSIÓN CIENTÍFICA Y POLÍTICA EN CTI</a:t>
            </a:r>
            <a:endParaRPr lang="es-CO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51520" y="1052736"/>
            <a:ext cx="6119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Nuevos medios de divulgación científica</a:t>
            </a:r>
            <a:endParaRPr lang="es-CO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72816"/>
            <a:ext cx="4464496" cy="447407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148064" y="2204864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r>
              <a:rPr lang="es-CO" sz="2400" b="1" dirty="0" smtClean="0"/>
              <a:t>Rapidez.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endParaRPr lang="es-CO" sz="2400" b="1" dirty="0"/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r>
              <a:rPr lang="es-CO" sz="2400" b="1" dirty="0" smtClean="0"/>
              <a:t>No estan sujetos a ningún lugar ni a ningún momento. 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endParaRPr lang="es-CO" sz="2400" b="1" dirty="0"/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charset="2"/>
              <a:buChar char=""/>
            </a:pPr>
            <a:r>
              <a:rPr lang="es-CO" sz="2400" b="1" dirty="0" smtClean="0"/>
              <a:t> </a:t>
            </a:r>
            <a:r>
              <a:rPr lang="es-CO" sz="2400" b="1" dirty="0"/>
              <a:t>Se pueden comentar por los lectores y </a:t>
            </a:r>
            <a:r>
              <a:rPr lang="es-CO" sz="2400" b="1" dirty="0" smtClean="0"/>
              <a:t>oyentes.  </a:t>
            </a:r>
          </a:p>
        </p:txBody>
      </p:sp>
    </p:spTree>
    <p:extLst>
      <p:ext uri="{BB962C8B-B14F-4D97-AF65-F5344CB8AC3E}">
        <p14:creationId xmlns:p14="http://schemas.microsoft.com/office/powerpoint/2010/main" val="25977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DIFUSIÓN CIENTÍFICA Y POLÍTICA EN CTI</a:t>
            </a:r>
            <a:endParaRPr lang="es-CO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51520" y="1052736"/>
            <a:ext cx="4494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Plan de divulgación científica</a:t>
            </a:r>
            <a:endParaRPr lang="es-CO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755576" y="1700808"/>
            <a:ext cx="792088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</a:rPr>
              <a:t>Objetivo</a:t>
            </a:r>
            <a:r>
              <a:rPr lang="es-CO" sz="2400" b="1" dirty="0"/>
              <a:t>: </a:t>
            </a: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¿</a:t>
            </a:r>
            <a:r>
              <a:rPr lang="es-CO" sz="2400" b="1" dirty="0"/>
              <a:t>Cuáles son las metas y los objetivos de las actividades de </a:t>
            </a:r>
            <a:r>
              <a:rPr lang="es-CO" sz="2400" b="1" dirty="0" smtClean="0"/>
              <a:t>divulgasión</a:t>
            </a:r>
            <a:r>
              <a:rPr lang="es-CO" sz="2400" b="1" dirty="0"/>
              <a:t>? </a:t>
            </a: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¿</a:t>
            </a:r>
            <a:r>
              <a:rPr lang="es-CO" sz="2400" b="1" dirty="0"/>
              <a:t>Qué impacto </a:t>
            </a:r>
            <a:r>
              <a:rPr lang="es-CO" sz="2400" b="1" dirty="0" smtClean="0"/>
              <a:t>se espera obtener</a:t>
            </a:r>
            <a:r>
              <a:rPr lang="es-CO" sz="2400" b="1" dirty="0"/>
              <a:t>? </a:t>
            </a:r>
            <a:endParaRPr lang="es-CO" sz="2400" b="1" dirty="0" smtClean="0"/>
          </a:p>
          <a:p>
            <a:endParaRPr lang="es-CO" sz="2400" b="1" dirty="0" smtClean="0"/>
          </a:p>
          <a:p>
            <a:r>
              <a:rPr lang="es-CO" sz="2400" b="1" dirty="0" smtClean="0">
                <a:solidFill>
                  <a:srgbClr val="FF0000"/>
                </a:solidFill>
              </a:rPr>
              <a:t>Público</a:t>
            </a:r>
            <a:r>
              <a:rPr lang="es-CO" sz="2400" b="1" dirty="0"/>
              <a:t>: </a:t>
            </a: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¿</a:t>
            </a:r>
            <a:r>
              <a:rPr lang="es-CO" sz="2400" b="1" dirty="0"/>
              <a:t>Quién se ve afectado por la </a:t>
            </a:r>
            <a:r>
              <a:rPr lang="es-CO" sz="2400" b="1" dirty="0" smtClean="0"/>
              <a:t>investigación</a:t>
            </a:r>
            <a:r>
              <a:rPr lang="es-CO" sz="2400" b="1" dirty="0"/>
              <a:t>? </a:t>
            </a: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/>
              <a:t>¿</a:t>
            </a:r>
            <a:r>
              <a:rPr lang="es-CO" sz="2400" b="1" dirty="0" smtClean="0"/>
              <a:t>Que se quiere </a:t>
            </a:r>
            <a:r>
              <a:rPr lang="es-CO" sz="2400" b="1" dirty="0"/>
              <a:t>aprender acerca de los resultados del estudio? </a:t>
            </a: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Es </a:t>
            </a:r>
            <a:r>
              <a:rPr lang="es-CO" sz="2400" b="1" dirty="0"/>
              <a:t>esto de interés para una comunidad más amplia? </a:t>
            </a:r>
            <a:endParaRPr lang="es-CO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4065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DIFUSIÓN CIENTÍFICA Y POLÍTICA EN CTI</a:t>
            </a:r>
            <a:endParaRPr lang="es-CO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51520" y="1052736"/>
            <a:ext cx="4494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Plan de divulgación científica</a:t>
            </a:r>
            <a:endParaRPr lang="es-CO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467544" y="1628800"/>
            <a:ext cx="792088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Medio</a:t>
            </a:r>
            <a:r>
              <a:rPr lang="es-CO" sz="2400" b="1" dirty="0"/>
              <a:t>: </a:t>
            </a: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¿</a:t>
            </a:r>
            <a:r>
              <a:rPr lang="es-CO" sz="2400" b="1" dirty="0"/>
              <a:t>Cuál es la forma más eficaz de llegar a cada público? </a:t>
            </a: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¿Con qué </a:t>
            </a:r>
            <a:r>
              <a:rPr lang="es-CO" sz="2400" b="1" dirty="0"/>
              <a:t>recursos </a:t>
            </a:r>
            <a:r>
              <a:rPr lang="es-CO" sz="2400" b="1" dirty="0" smtClean="0"/>
              <a:t>cuentan las partes interesadas para acceder a los contenidos? </a:t>
            </a:r>
          </a:p>
          <a:p>
            <a:endParaRPr lang="es-CO" sz="2400" b="1" dirty="0" smtClean="0"/>
          </a:p>
          <a:p>
            <a:r>
              <a:rPr lang="es-CO" sz="2400" b="1" dirty="0" smtClean="0">
                <a:solidFill>
                  <a:srgbClr val="FF0000"/>
                </a:solidFill>
              </a:rPr>
              <a:t>Ejecución</a:t>
            </a:r>
            <a:r>
              <a:rPr lang="es-CO" sz="2400" b="1" dirty="0"/>
              <a:t>: </a:t>
            </a: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Aspectos de la difusión </a:t>
            </a:r>
            <a:r>
              <a:rPr lang="es-CO" sz="2400" b="1" dirty="0"/>
              <a:t>(por ejemplo, en qué puntos durante el estudio y después</a:t>
            </a:r>
            <a:r>
              <a:rPr lang="es-CO" sz="2400" b="1" dirty="0" smtClean="0"/>
              <a:t>)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¿</a:t>
            </a:r>
            <a:r>
              <a:rPr lang="es-CO" sz="2400" b="1" dirty="0"/>
              <a:t>Quién será responsable de las actividades de difusión?</a:t>
            </a:r>
          </a:p>
        </p:txBody>
      </p:sp>
    </p:spTree>
    <p:extLst>
      <p:ext uri="{BB962C8B-B14F-4D97-AF65-F5344CB8AC3E}">
        <p14:creationId xmlns:p14="http://schemas.microsoft.com/office/powerpoint/2010/main" val="328214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DIFUSIÓN CIENTÍFICA Y POLÍTICA EN CTI</a:t>
            </a:r>
            <a:endParaRPr lang="es-CO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51520" y="1052736"/>
            <a:ext cx="5196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Reglas de la divulgación científica</a:t>
            </a:r>
            <a:endParaRPr lang="es-CO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467544" y="1844824"/>
            <a:ext cx="6048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Flexible: </a:t>
            </a:r>
            <a:r>
              <a:rPr lang="es-CO" sz="2400" b="1" dirty="0"/>
              <a:t>Considere su público objetivo al decidir sobre el tipo de documento. </a:t>
            </a:r>
            <a:r>
              <a:rPr lang="es-CO" sz="2400" b="1" dirty="0" smtClean="0"/>
              <a:t> 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Conciso</a:t>
            </a:r>
            <a:r>
              <a:rPr lang="es-CO" sz="2400" b="1" dirty="0"/>
              <a:t>: Que sea corto y al grano; asegúrese de que la información es fácil de encontrar. </a:t>
            </a: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Interesante</a:t>
            </a:r>
            <a:r>
              <a:rPr lang="es-CO" sz="2400" b="1" dirty="0"/>
              <a:t>: </a:t>
            </a:r>
            <a:r>
              <a:rPr lang="es-CO" sz="2400" b="1" dirty="0" smtClean="0"/>
              <a:t>Hallazgos nuevos </a:t>
            </a:r>
            <a:r>
              <a:rPr lang="es-CO" sz="2400" b="1" dirty="0"/>
              <a:t>y / o </a:t>
            </a:r>
            <a:r>
              <a:rPr lang="es-CO" sz="2400" b="1" dirty="0" smtClean="0"/>
              <a:t>convincentes.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484785"/>
            <a:ext cx="2664296" cy="17729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3645024"/>
            <a:ext cx="237626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b="1" dirty="0" smtClean="0"/>
              <a:t>DIFUSIÓN CIENTÍFICA Y POLÍTICA EN CTI</a:t>
            </a:r>
            <a:endParaRPr lang="es-CO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51520" y="1052736"/>
            <a:ext cx="5196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Reglas de la divulgación científica</a:t>
            </a:r>
            <a:endParaRPr lang="es-CO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467544" y="1628800"/>
            <a:ext cx="6336704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Resaltar </a:t>
            </a:r>
            <a:r>
              <a:rPr lang="es-CO" sz="2400" b="1" dirty="0"/>
              <a:t>puntos clave: Usar listas con viñetas, con una constatación o </a:t>
            </a:r>
            <a:r>
              <a:rPr lang="es-CO" sz="2400" b="1" dirty="0" smtClean="0"/>
              <a:t>conclusión. 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endParaRPr lang="es-CO" sz="2400" b="1" dirty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Lógica</a:t>
            </a:r>
            <a:r>
              <a:rPr lang="es-CO" sz="2400" b="1" dirty="0"/>
              <a:t>: </a:t>
            </a:r>
            <a:r>
              <a:rPr lang="es-CO" sz="2400" b="1" dirty="0" smtClean="0"/>
              <a:t>Presente la información en orden y con la estructura adecuada. 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endParaRPr lang="es-CO" sz="2400" b="1" dirty="0" smtClean="0"/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Útil</a:t>
            </a:r>
            <a:r>
              <a:rPr lang="es-CO" sz="2400" b="1" dirty="0"/>
              <a:t>: Escribir conclusiones y recomendaciones claras; si los lectores saben qué hacer con la información, </a:t>
            </a:r>
            <a:r>
              <a:rPr lang="es-CO" sz="2400" b="1" dirty="0" smtClean="0"/>
              <a:t>es </a:t>
            </a:r>
            <a:r>
              <a:rPr lang="es-CO" sz="2400" b="1" dirty="0"/>
              <a:t>más probable que </a:t>
            </a:r>
            <a:r>
              <a:rPr lang="es-CO" sz="2400" b="1" dirty="0" smtClean="0"/>
              <a:t>lo apliquen.</a:t>
            </a:r>
            <a:endParaRPr lang="es-CO" sz="2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484785"/>
            <a:ext cx="2232248" cy="14854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3717032"/>
            <a:ext cx="1944215" cy="153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0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CONCLUSIONES</a:t>
            </a:r>
            <a:endParaRPr lang="es-CO" sz="32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683568" y="1340768"/>
            <a:ext cx="7992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La divulgación científica juega un rol fundamental en la investigación.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La divulgación hace parte de la politica científica y se debe promover entre los académicos.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Es importante definir el público y los contenidos a divulgar con el fin de obtener los impactos esperados.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 smtClean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Cada proyecto de investigación debe diseñar su plan de divulgación.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29658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3200" b="1" dirty="0" smtClean="0"/>
              <a:t>CONCLUSIONES</a:t>
            </a:r>
            <a:endParaRPr lang="es-CO" sz="32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683568" y="1700808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El fortalecer la cultura científica permite contar con una sociedad más empoderada y con un futuro prometedor.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Es importante impulsar espacioes que permitan una mayor difusión del conocimiento científico.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endParaRPr lang="es-CO" sz="24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"/>
            </a:pPr>
            <a:r>
              <a:rPr lang="es-CO" sz="2400" b="1" dirty="0" smtClean="0"/>
              <a:t>La eduación es fundamental en la medida que fortalece las competencias científicas y promueve una sociedad basada en el conocimiento.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107919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FED9-E695-4066-BDAE-E608D601B40E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764704"/>
            <a:ext cx="539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/>
              <a:t>Muchas gracias por su atención</a:t>
            </a:r>
            <a:endParaRPr lang="es-ES" sz="2400" b="1" i="1" dirty="0"/>
          </a:p>
        </p:txBody>
      </p:sp>
      <p:pic>
        <p:nvPicPr>
          <p:cNvPr id="377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356992"/>
            <a:ext cx="2329052" cy="232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/>
          <p:nvPr/>
        </p:nvSpPr>
        <p:spPr>
          <a:xfrm>
            <a:off x="971600" y="1700808"/>
            <a:ext cx="74701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/>
              <a:t>Clara Inés Pardo Martínez</a:t>
            </a:r>
          </a:p>
          <a:p>
            <a:pPr algn="ctr"/>
            <a:r>
              <a:rPr lang="es-ES" sz="2400" b="1" dirty="0" smtClean="0"/>
              <a:t>Directora Ejecutiva</a:t>
            </a:r>
          </a:p>
          <a:p>
            <a:pPr algn="ctr"/>
            <a:r>
              <a:rPr lang="es-ES" sz="2400" b="1" dirty="0" smtClean="0"/>
              <a:t>Observatorio Colombiano de Ciencia y tecnología</a:t>
            </a:r>
          </a:p>
          <a:p>
            <a:pPr algn="ctr"/>
            <a:r>
              <a:rPr lang="es-ES" sz="2400" b="1" dirty="0" err="1" smtClean="0"/>
              <a:t>direccion@ocyt.org.co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58687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800" b="1" dirty="0" smtClean="0"/>
              <a:t>INTRODUCCIÓN</a:t>
            </a:r>
            <a:endParaRPr lang="es-CO" sz="2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187624" y="980728"/>
            <a:ext cx="697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 smtClean="0"/>
              <a:t>Comunicación / Divulgación en la invetigación</a:t>
            </a:r>
            <a:endParaRPr lang="es-CO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323528" y="1988840"/>
            <a:ext cx="6264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charset="2"/>
              <a:buChar char=""/>
            </a:pPr>
            <a:r>
              <a:rPr lang="es-ES_tradnl" sz="2400" b="1" dirty="0"/>
              <a:t>T</a:t>
            </a:r>
            <a:r>
              <a:rPr lang="es-ES_tradnl" sz="2400" b="1" dirty="0" smtClean="0"/>
              <a:t>ransferencia </a:t>
            </a:r>
            <a:r>
              <a:rPr lang="es-ES_tradnl" sz="2400" b="1" dirty="0"/>
              <a:t>de conocimiento desde un sujeto o grupo de sujetos a </a:t>
            </a:r>
            <a:r>
              <a:rPr lang="es-ES_tradnl" sz="2400" b="1" dirty="0" smtClean="0"/>
              <a:t>otros.</a:t>
            </a:r>
            <a:endParaRPr lang="es-CO" sz="2400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Los </a:t>
            </a:r>
            <a:r>
              <a:rPr lang="es-CO" sz="2400" b="1" dirty="0"/>
              <a:t>métodos </a:t>
            </a:r>
            <a:r>
              <a:rPr lang="es-CO" sz="2400" b="1" dirty="0" smtClean="0"/>
              <a:t>que tienen en cuenta canales </a:t>
            </a:r>
            <a:r>
              <a:rPr lang="es-CO" sz="2400" b="1" dirty="0"/>
              <a:t>y lugares en los que se envía un mensaje a una </a:t>
            </a:r>
            <a:r>
              <a:rPr lang="es-CO" sz="2400" b="1" dirty="0" smtClean="0"/>
              <a:t>audiencia.</a:t>
            </a:r>
            <a:endParaRPr lang="es-CO" sz="2400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charset="2"/>
              <a:buChar char=""/>
            </a:pPr>
            <a:r>
              <a:rPr lang="es-CO" sz="2400" b="1" dirty="0"/>
              <a:t>P</a:t>
            </a:r>
            <a:r>
              <a:rPr lang="es-CO" sz="2400" b="1" dirty="0" smtClean="0"/>
              <a:t>ermite fortalecer la relación entre ciencia y sociedad.</a:t>
            </a:r>
            <a:endParaRPr lang="es-CO" sz="2400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charset="2"/>
              <a:buChar char=""/>
            </a:pPr>
            <a:r>
              <a:rPr lang="es-CO" sz="2400" b="1" dirty="0" smtClean="0"/>
              <a:t>Es una forma diferente de evaluar la investigación que genera nuevos retos.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1628800"/>
            <a:ext cx="236421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5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800" b="1" dirty="0" smtClean="0"/>
              <a:t>INTRODUCCIÓN</a:t>
            </a:r>
            <a:endParaRPr lang="es-CO" sz="2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187624" y="980728"/>
            <a:ext cx="697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 smtClean="0"/>
              <a:t>Comunicación / Divulgación en la invetigación</a:t>
            </a:r>
            <a:endParaRPr lang="es-CO" sz="2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1628800"/>
            <a:ext cx="2364215" cy="38164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9552" y="1628800"/>
            <a:ext cx="5760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"/>
            </a:pPr>
            <a:r>
              <a:rPr lang="es-ES_tradnl" sz="2400" b="1" dirty="0"/>
              <a:t>E</a:t>
            </a:r>
            <a:r>
              <a:rPr lang="es-ES_tradnl" sz="2400" b="1" dirty="0" smtClean="0"/>
              <a:t>l </a:t>
            </a:r>
            <a:r>
              <a:rPr lang="es-ES_tradnl" sz="2400" b="1" dirty="0"/>
              <a:t>conocimiento que se transfiere puede sufrir alguna modificaciones de un </a:t>
            </a:r>
            <a:r>
              <a:rPr lang="es-ES_tradnl" sz="2400" b="1" dirty="0" smtClean="0"/>
              <a:t>contexto a otro.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"/>
            </a:pPr>
            <a:r>
              <a:rPr lang="es-ES_tradnl" sz="2400" b="1" dirty="0" smtClean="0"/>
              <a:t>Se sustraen </a:t>
            </a:r>
            <a:r>
              <a:rPr lang="es-ES_tradnl" sz="2400" b="1" dirty="0"/>
              <a:t>refinamientos y matices de significado generando un material comprensible, certero e </a:t>
            </a:r>
            <a:r>
              <a:rPr lang="es-ES_tradnl" sz="2400" b="1" dirty="0" smtClean="0"/>
              <a:t>incontrovertible. 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charset="2"/>
              <a:buChar char=""/>
            </a:pPr>
            <a:r>
              <a:rPr lang="es-ES_tradnl" sz="2400" b="1" dirty="0" smtClean="0"/>
              <a:t>El conocimiento </a:t>
            </a:r>
            <a:r>
              <a:rPr lang="es-ES_tradnl" sz="2400" b="1" dirty="0"/>
              <a:t>genera una influencia sobre la sociedad y los propios </a:t>
            </a:r>
            <a:r>
              <a:rPr lang="es-ES_tradnl" sz="2400" b="1" dirty="0" smtClean="0"/>
              <a:t>investigadores.</a:t>
            </a:r>
          </a:p>
        </p:txBody>
      </p:sp>
    </p:spTree>
    <p:extLst>
      <p:ext uri="{BB962C8B-B14F-4D97-AF65-F5344CB8AC3E}">
        <p14:creationId xmlns:p14="http://schemas.microsoft.com/office/powerpoint/2010/main" val="98561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800" b="1" dirty="0" smtClean="0"/>
              <a:t>INTRODUCCIÓN</a:t>
            </a:r>
            <a:endParaRPr lang="es-CO" sz="2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734879" y="980728"/>
            <a:ext cx="5879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 smtClean="0"/>
              <a:t>Modelo de Comunicación de la Ciencia</a:t>
            </a:r>
            <a:endParaRPr lang="es-CO" sz="2400" b="1" dirty="0"/>
          </a:p>
        </p:txBody>
      </p:sp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208912" cy="374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5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800" b="1" dirty="0" smtClean="0"/>
              <a:t>INTRODUCCIÓN</a:t>
            </a:r>
            <a:endParaRPr lang="es-CO" sz="2800" b="1" dirty="0"/>
          </a:p>
        </p:txBody>
      </p:sp>
      <p:sp>
        <p:nvSpPr>
          <p:cNvPr id="3" name="Rectángulo 2"/>
          <p:cNvSpPr/>
          <p:nvPr/>
        </p:nvSpPr>
        <p:spPr>
          <a:xfrm>
            <a:off x="395536" y="170080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/>
              <a:t>C</a:t>
            </a:r>
            <a:r>
              <a:rPr lang="es-CO" sz="2400" b="1" dirty="0" smtClean="0"/>
              <a:t>onjunto </a:t>
            </a:r>
            <a:r>
              <a:rPr lang="es-CO" sz="2400" b="1" dirty="0"/>
              <a:t>de </a:t>
            </a:r>
            <a:r>
              <a:rPr lang="es-CO" sz="2400" b="1" dirty="0" smtClean="0"/>
              <a:t>actividades y/o estrategias  </a:t>
            </a:r>
            <a:r>
              <a:rPr lang="es-CO" sz="2400" b="1" dirty="0"/>
              <a:t>que </a:t>
            </a:r>
            <a:r>
              <a:rPr lang="es-CO" sz="2400" b="1" dirty="0" smtClean="0"/>
              <a:t>hacen accesible </a:t>
            </a:r>
            <a:r>
              <a:rPr lang="es-CO" sz="2400" b="1" dirty="0"/>
              <a:t>el conocimiento científico al público general.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35696" y="980728"/>
            <a:ext cx="569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Comunicación / divulgación científica</a:t>
            </a:r>
            <a:endParaRPr lang="es-CO" sz="2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67544" y="2780928"/>
            <a:ext cx="5982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La estrategia o el método dependen de:</a:t>
            </a:r>
            <a:endParaRPr lang="es-CO" sz="2400" b="1" dirty="0"/>
          </a:p>
        </p:txBody>
      </p:sp>
      <p:sp>
        <p:nvSpPr>
          <p:cNvPr id="8" name="Rectángulo 7"/>
          <p:cNvSpPr/>
          <p:nvPr/>
        </p:nvSpPr>
        <p:spPr>
          <a:xfrm>
            <a:off x="683568" y="3429000"/>
            <a:ext cx="51480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charset="2"/>
              <a:buChar char=""/>
            </a:pPr>
            <a:r>
              <a:rPr lang="es-CO" sz="2400" b="1" dirty="0"/>
              <a:t>Formación del público</a:t>
            </a:r>
            <a:r>
              <a:rPr lang="es-CO" sz="2400" b="1" dirty="0" smtClean="0"/>
              <a:t>.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charset="2"/>
              <a:buChar char=""/>
            </a:pPr>
            <a:endParaRPr lang="es-CO" sz="2400" b="1" dirty="0"/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charset="2"/>
              <a:buChar char=""/>
            </a:pPr>
            <a:r>
              <a:rPr lang="es-CO" sz="2400" b="1" dirty="0" smtClean="0"/>
              <a:t>Presencia </a:t>
            </a:r>
            <a:r>
              <a:rPr lang="es-CO" sz="2400" b="1" dirty="0"/>
              <a:t>física del </a:t>
            </a:r>
            <a:r>
              <a:rPr lang="es-CO" sz="2400" b="1" dirty="0" smtClean="0"/>
              <a:t>público.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es-CO" sz="2400" b="1" dirty="0" smtClean="0"/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charset="2"/>
              <a:buChar char=""/>
            </a:pPr>
            <a:r>
              <a:rPr lang="es-CO" sz="2400" b="1" dirty="0" smtClean="0"/>
              <a:t>Tipo </a:t>
            </a:r>
            <a:r>
              <a:rPr lang="es-CO" sz="2400" b="1" dirty="0"/>
              <a:t>de </a:t>
            </a:r>
            <a:r>
              <a:rPr lang="es-CO" sz="2400" b="1" dirty="0" smtClean="0"/>
              <a:t>información.</a:t>
            </a:r>
            <a:endParaRPr lang="es-CO" sz="24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356992"/>
            <a:ext cx="2768352" cy="219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5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800" b="1" dirty="0" smtClean="0"/>
              <a:t>INTRODUCCIÓN</a:t>
            </a:r>
            <a:endParaRPr lang="es-CO" sz="2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83568" y="90872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Importancia de la Comunicación / Divulgación </a:t>
            </a:r>
          </a:p>
          <a:p>
            <a:pPr algn="ctr"/>
            <a:r>
              <a:rPr lang="es-CO" sz="2400" b="1" dirty="0" smtClean="0"/>
              <a:t>de la invetigación</a:t>
            </a:r>
            <a:endParaRPr lang="es-CO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755576" y="1772816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"/>
            </a:pPr>
            <a:r>
              <a:rPr lang="es-CO" sz="2400" b="1" dirty="0" smtClean="0"/>
              <a:t>Reto interesante para mostrar hallazgos de investigación.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"/>
            </a:pPr>
            <a:r>
              <a:rPr lang="es-CO" sz="2400" b="1" dirty="0" smtClean="0"/>
              <a:t>Evidencia adicional para validar los resultados y recibir retroalimentación.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"/>
            </a:pPr>
            <a:r>
              <a:rPr lang="es-CO" sz="2400" b="1" dirty="0" smtClean="0"/>
              <a:t>Generar nuevas oportunidades para desarrollar la comprensión y ampliar conocimientos.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charset="2"/>
              <a:buChar char=""/>
            </a:pPr>
            <a:r>
              <a:rPr lang="es-CO" sz="2400" b="1" dirty="0" smtClean="0"/>
              <a:t>Identificar nuevas oportunidades de investigación de acuerdo a requerimientos de la sociedad, sector productivo o hacedores de política.</a:t>
            </a:r>
          </a:p>
        </p:txBody>
      </p:sp>
    </p:spTree>
    <p:extLst>
      <p:ext uri="{BB962C8B-B14F-4D97-AF65-F5344CB8AC3E}">
        <p14:creationId xmlns:p14="http://schemas.microsoft.com/office/powerpoint/2010/main" val="134719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800" b="1" dirty="0" smtClean="0"/>
              <a:t>INTRODUCCIÓN</a:t>
            </a:r>
            <a:endParaRPr lang="es-CO" sz="2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51520" y="1124744"/>
            <a:ext cx="5880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Carácterísticas de la difusión científica</a:t>
            </a:r>
            <a:endParaRPr lang="es-CO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556792"/>
            <a:ext cx="4271196" cy="396044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123728" y="5445224"/>
            <a:ext cx="1091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Tiempo</a:t>
            </a:r>
            <a:endParaRPr lang="es-CO" sz="2000" b="1" dirty="0"/>
          </a:p>
        </p:txBody>
      </p:sp>
      <p:sp>
        <p:nvSpPr>
          <p:cNvPr id="8" name="CuadroTexto 7"/>
          <p:cNvSpPr txBox="1"/>
          <p:nvPr/>
        </p:nvSpPr>
        <p:spPr>
          <a:xfrm rot="16200000">
            <a:off x="-936875" y="3321252"/>
            <a:ext cx="2920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Adopción acumulativa</a:t>
            </a:r>
            <a:endParaRPr lang="es-CO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5148064" y="4941168"/>
            <a:ext cx="2536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Innovadores (</a:t>
            </a:r>
            <a:r>
              <a:rPr lang="es-CO" sz="2000" b="1" dirty="0" smtClean="0">
                <a:solidFill>
                  <a:srgbClr val="FF0000"/>
                </a:solidFill>
              </a:rPr>
              <a:t>2.5%</a:t>
            </a:r>
            <a:r>
              <a:rPr lang="es-CO" sz="2000" b="1" dirty="0" smtClean="0"/>
              <a:t>)</a:t>
            </a:r>
            <a:endParaRPr lang="es-CO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5148064" y="4509120"/>
            <a:ext cx="3648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Primeros en adoptar (</a:t>
            </a:r>
            <a:r>
              <a:rPr lang="es-CO" sz="2000" b="1" dirty="0" smtClean="0">
                <a:solidFill>
                  <a:srgbClr val="FF0000"/>
                </a:solidFill>
              </a:rPr>
              <a:t>13.5%</a:t>
            </a:r>
            <a:r>
              <a:rPr lang="es-CO" sz="2000" b="1" dirty="0" smtClean="0"/>
              <a:t>)</a:t>
            </a:r>
            <a:endParaRPr lang="es-CO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220072" y="3717032"/>
            <a:ext cx="3135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Mayoría temprana (</a:t>
            </a:r>
            <a:r>
              <a:rPr lang="es-CO" sz="2000" b="1" dirty="0" smtClean="0">
                <a:solidFill>
                  <a:srgbClr val="FF0000"/>
                </a:solidFill>
              </a:rPr>
              <a:t>34%</a:t>
            </a:r>
            <a:r>
              <a:rPr lang="es-CO" sz="2000" b="1" dirty="0" smtClean="0"/>
              <a:t>)</a:t>
            </a:r>
            <a:endParaRPr lang="es-CO" sz="2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148064" y="2780928"/>
            <a:ext cx="2679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Mayoría tardía (</a:t>
            </a:r>
            <a:r>
              <a:rPr lang="es-CO" sz="2000" b="1" dirty="0" smtClean="0">
                <a:solidFill>
                  <a:srgbClr val="FF0000"/>
                </a:solidFill>
              </a:rPr>
              <a:t>34%</a:t>
            </a:r>
            <a:r>
              <a:rPr lang="es-CO" sz="2000" b="1" dirty="0" smtClean="0"/>
              <a:t>)</a:t>
            </a:r>
            <a:endParaRPr lang="es-CO" sz="20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220072" y="1700808"/>
            <a:ext cx="3262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Últimos en adoptar (</a:t>
            </a:r>
            <a:r>
              <a:rPr lang="es-CO" sz="2000" b="1" dirty="0" smtClean="0">
                <a:solidFill>
                  <a:srgbClr val="FF0000"/>
                </a:solidFill>
              </a:rPr>
              <a:t>16%</a:t>
            </a:r>
            <a:r>
              <a:rPr lang="es-CO" sz="2000" b="1" dirty="0" smtClean="0"/>
              <a:t>)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246272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2-viñeta abajo-logo comple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sej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D85B15414558419656BF4A31B4C921" ma:contentTypeVersion="1" ma:contentTypeDescription="Crear nuevo documento." ma:contentTypeScope="" ma:versionID="fdfebaa4764217f373b90a67ea603ab3">
  <xsd:schema xmlns:xsd="http://www.w3.org/2001/XMLSchema" xmlns:xs="http://www.w3.org/2001/XMLSchema" xmlns:p="http://schemas.microsoft.com/office/2006/metadata/properties" xmlns:ns2="aa233856-28bd-407c-94d3-afbfdebde5cc" targetNamespace="http://schemas.microsoft.com/office/2006/metadata/properties" ma:root="true" ma:fieldsID="c7151a6c048108f23302d622f12d752f" ns2:_="">
    <xsd:import namespace="aa233856-28bd-407c-94d3-afbfdebde5cc"/>
    <xsd:element name="properties">
      <xsd:complexType>
        <xsd:sequence>
          <xsd:element name="documentManagement">
            <xsd:complexType>
              <xsd:all>
                <xsd:element ref="ns2:congreso_x002d_tall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33856-28bd-407c-94d3-afbfdebde5cc" elementFormDefault="qualified">
    <xsd:import namespace="http://schemas.microsoft.com/office/2006/documentManagement/types"/>
    <xsd:import namespace="http://schemas.microsoft.com/office/infopath/2007/PartnerControls"/>
    <xsd:element name="congreso_x002d_taller" ma:index="8" nillable="true" ma:displayName="congreso-taller" ma:list="{e99ec46f-68c0-45d6-9130-ae7ce1fd6cd7}" ma:internalName="congreso_x002d_taller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greso_x002d_taller xmlns="aa233856-28bd-407c-94d3-afbfdebde5cc" xsi:nil="true"/>
  </documentManagement>
</p:properties>
</file>

<file path=customXml/itemProps1.xml><?xml version="1.0" encoding="utf-8"?>
<ds:datastoreItem xmlns:ds="http://schemas.openxmlformats.org/officeDocument/2006/customXml" ds:itemID="{9F796CCD-5AB1-4463-88C5-698386BE6C72}"/>
</file>

<file path=customXml/itemProps2.xml><?xml version="1.0" encoding="utf-8"?>
<ds:datastoreItem xmlns:ds="http://schemas.openxmlformats.org/officeDocument/2006/customXml" ds:itemID="{34A07CA8-E1CF-4053-B8CC-BBF2A298B349}"/>
</file>

<file path=customXml/itemProps3.xml><?xml version="1.0" encoding="utf-8"?>
<ds:datastoreItem xmlns:ds="http://schemas.openxmlformats.org/officeDocument/2006/customXml" ds:itemID="{8169C0C8-6E27-4737-B093-50FA7AD2A2C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8898</TotalTime>
  <Words>2171</Words>
  <Application>Microsoft Macintosh PowerPoint</Application>
  <PresentationFormat>Presentación en pantalla (4:3)</PresentationFormat>
  <Paragraphs>347</Paragraphs>
  <Slides>39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plantilla 2-viñeta abajo-logo completo</vt:lpstr>
      <vt:lpstr>Presentación de PowerPoint</vt:lpstr>
      <vt:lpstr>AGENDA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CONCEPTOS CLAVES</vt:lpstr>
      <vt:lpstr>CONCEPTOS CLAVES</vt:lpstr>
      <vt:lpstr>CONCEPTOS CLAVES</vt:lpstr>
      <vt:lpstr>CONCEPTOS CLAVES</vt:lpstr>
      <vt:lpstr>CONCEPTOS CLAVES</vt:lpstr>
      <vt:lpstr>CONCEPTOS CLAVES</vt:lpstr>
      <vt:lpstr>CONCEPTOS CLAVES</vt:lpstr>
      <vt:lpstr>CONCEPTOS CLAVES</vt:lpstr>
      <vt:lpstr>CONCEPTOS CLAVES</vt:lpstr>
      <vt:lpstr>CONCEPTOS CLAVES</vt:lpstr>
      <vt:lpstr>CONCEPTOS CLAVES</vt:lpstr>
      <vt:lpstr>DIFUSIÓN CIENTÍFICA Y POLÍTICA EN CTI</vt:lpstr>
      <vt:lpstr>DIFUSIÓN CIENTÍFICA Y POLÍTICA EN CTI</vt:lpstr>
      <vt:lpstr>DIFUSIÓN CIENTÍFICA Y POLÍTICA EN CTI</vt:lpstr>
      <vt:lpstr>DIFUSIÓN CIENTÍFICA Y POLÍTICA EN CTI</vt:lpstr>
      <vt:lpstr>DIFUSIÓN CIENTÍFICA Y POLÍTICA EN CTI</vt:lpstr>
      <vt:lpstr>DIFUSIÓN CIENTÍFICA Y POLÍTICA EN CTI</vt:lpstr>
      <vt:lpstr>DIFUSIÓN CIENTÍFICA Y POLÍTICA EN CTI</vt:lpstr>
      <vt:lpstr>DIFUSIÓN CIENTÍFICA Y POLÍTICA EN CTI</vt:lpstr>
      <vt:lpstr>DIFUSIÓN CIENTÍFICA Y POLÍTICA EN CTI</vt:lpstr>
      <vt:lpstr>DIFUSIÓN CIENTÍFICA Y POLÍTICA EN CTI</vt:lpstr>
      <vt:lpstr>DIFUSIÓN CIENTÍFICA Y POLÍTICA EN CTI</vt:lpstr>
      <vt:lpstr>DIFUSIÓN CIENTÍFICA Y POLÍTICA EN CTI</vt:lpstr>
      <vt:lpstr>CONCLUSIONES</vt:lpstr>
      <vt:lpstr>CONCLUSIONES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Salazar</dc:creator>
  <cp:lastModifiedBy>Clara pardo</cp:lastModifiedBy>
  <cp:revision>342</cp:revision>
  <cp:lastPrinted>2014-02-18T22:13:26Z</cp:lastPrinted>
  <dcterms:created xsi:type="dcterms:W3CDTF">2014-02-13T20:31:50Z</dcterms:created>
  <dcterms:modified xsi:type="dcterms:W3CDTF">2016-09-30T01:36:15Z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0x0101000DD85B15414558419656BF4A31B4C921</vt:lpwstr>
  </property>
</Properties>
</file>