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75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1.xml" ContentType="application/vnd.openxmlformats-officedocument.presentationml.slide+xml"/>
  <Override PartName="/ppt/slides/slide80.xml" ContentType="application/vnd.openxmlformats-officedocument.presentationml.slide+xml"/>
  <Override PartName="/ppt/slides/slide79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68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92.xml" ContentType="application/vnd.openxmlformats-officedocument.presentationml.slide+xml"/>
  <Override PartName="/ppt/slides/slide91.xml" ContentType="application/vnd.openxmlformats-officedocument.presentationml.slide+xml"/>
  <Override PartName="/ppt/slides/slide90.xml" ContentType="application/vnd.openxmlformats-officedocument.presentationml.slide+xml"/>
  <Override PartName="/ppt/slides/slide89.xml" ContentType="application/vnd.openxmlformats-officedocument.presentationml.slide+xml"/>
  <Override PartName="/ppt/slides/slide74.xml" ContentType="application/vnd.openxmlformats-officedocument.presentationml.slide+xml"/>
  <Override PartName="/ppt/slides/slide40.xml" ContentType="application/vnd.openxmlformats-officedocument.presentationml.slide+xml"/>
  <Override PartName="/ppt/slides/slide3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39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9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sldIdLst>
    <p:sldId id="256" r:id="rId2"/>
    <p:sldId id="298" r:id="rId3"/>
    <p:sldId id="331" r:id="rId4"/>
    <p:sldId id="330" r:id="rId5"/>
    <p:sldId id="333" r:id="rId6"/>
    <p:sldId id="343" r:id="rId7"/>
    <p:sldId id="334" r:id="rId8"/>
    <p:sldId id="337" r:id="rId9"/>
    <p:sldId id="338" r:id="rId10"/>
    <p:sldId id="339" r:id="rId11"/>
    <p:sldId id="341" r:id="rId12"/>
    <p:sldId id="342" r:id="rId13"/>
    <p:sldId id="332" r:id="rId14"/>
    <p:sldId id="301" r:id="rId15"/>
    <p:sldId id="285" r:id="rId16"/>
    <p:sldId id="267" r:id="rId17"/>
    <p:sldId id="305" r:id="rId18"/>
    <p:sldId id="307" r:id="rId19"/>
    <p:sldId id="303" r:id="rId20"/>
    <p:sldId id="306" r:id="rId21"/>
    <p:sldId id="304" r:id="rId22"/>
    <p:sldId id="277" r:id="rId23"/>
    <p:sldId id="270" r:id="rId24"/>
    <p:sldId id="297" r:id="rId25"/>
    <p:sldId id="278" r:id="rId26"/>
    <p:sldId id="275" r:id="rId27"/>
    <p:sldId id="279" r:id="rId28"/>
    <p:sldId id="271" r:id="rId29"/>
    <p:sldId id="289" r:id="rId30"/>
    <p:sldId id="290" r:id="rId31"/>
    <p:sldId id="316" r:id="rId32"/>
    <p:sldId id="264" r:id="rId33"/>
    <p:sldId id="292" r:id="rId34"/>
    <p:sldId id="309" r:id="rId35"/>
    <p:sldId id="287" r:id="rId36"/>
    <p:sldId id="317" r:id="rId37"/>
    <p:sldId id="294" r:id="rId38"/>
    <p:sldId id="293" r:id="rId39"/>
    <p:sldId id="296" r:id="rId40"/>
    <p:sldId id="311" r:id="rId41"/>
    <p:sldId id="329" r:id="rId42"/>
    <p:sldId id="336" r:id="rId43"/>
    <p:sldId id="310" r:id="rId44"/>
    <p:sldId id="322" r:id="rId45"/>
    <p:sldId id="323" r:id="rId46"/>
    <p:sldId id="388" r:id="rId47"/>
    <p:sldId id="324" r:id="rId48"/>
    <p:sldId id="321" r:id="rId49"/>
    <p:sldId id="335" r:id="rId50"/>
    <p:sldId id="312" r:id="rId51"/>
    <p:sldId id="318" r:id="rId52"/>
    <p:sldId id="326" r:id="rId53"/>
    <p:sldId id="295" r:id="rId54"/>
    <p:sldId id="319" r:id="rId55"/>
    <p:sldId id="327" r:id="rId56"/>
    <p:sldId id="387" r:id="rId57"/>
    <p:sldId id="389" r:id="rId58"/>
    <p:sldId id="374" r:id="rId59"/>
    <p:sldId id="365" r:id="rId60"/>
    <p:sldId id="346" r:id="rId61"/>
    <p:sldId id="348" r:id="rId62"/>
    <p:sldId id="349" r:id="rId63"/>
    <p:sldId id="350" r:id="rId64"/>
    <p:sldId id="351" r:id="rId65"/>
    <p:sldId id="361" r:id="rId66"/>
    <p:sldId id="362" r:id="rId67"/>
    <p:sldId id="352" r:id="rId68"/>
    <p:sldId id="353" r:id="rId69"/>
    <p:sldId id="354" r:id="rId70"/>
    <p:sldId id="363" r:id="rId71"/>
    <p:sldId id="355" r:id="rId72"/>
    <p:sldId id="357" r:id="rId73"/>
    <p:sldId id="261" r:id="rId74"/>
    <p:sldId id="360" r:id="rId75"/>
    <p:sldId id="359" r:id="rId76"/>
    <p:sldId id="356" r:id="rId77"/>
    <p:sldId id="366" r:id="rId78"/>
    <p:sldId id="367" r:id="rId79"/>
    <p:sldId id="368" r:id="rId80"/>
    <p:sldId id="390" r:id="rId81"/>
    <p:sldId id="391" r:id="rId82"/>
    <p:sldId id="392" r:id="rId83"/>
    <p:sldId id="393" r:id="rId84"/>
    <p:sldId id="394" r:id="rId85"/>
    <p:sldId id="395" r:id="rId86"/>
    <p:sldId id="396" r:id="rId87"/>
    <p:sldId id="397" r:id="rId88"/>
    <p:sldId id="398" r:id="rId89"/>
    <p:sldId id="399" r:id="rId90"/>
    <p:sldId id="400" r:id="rId91"/>
    <p:sldId id="401" r:id="rId92"/>
    <p:sldId id="358" r:id="rId93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49" autoAdjust="0"/>
    <p:restoredTop sz="94700" autoAdjust="0"/>
  </p:normalViewPr>
  <p:slideViewPr>
    <p:cSldViewPr showGuides="1">
      <p:cViewPr varScale="1">
        <p:scale>
          <a:sx n="70" d="100"/>
          <a:sy n="70" d="100"/>
        </p:scale>
        <p:origin x="116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413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customXml" Target="../customXml/item1.xml"/><Relationship Id="rId10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D45AC7-100C-4807-A6F6-48E8B750FAFC}" type="datetimeFigureOut">
              <a:rPr lang="es-ES" smtClean="0"/>
              <a:t>30/09/2016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E30E0-FCB8-40AE-B7AC-DEF77FF442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900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E30E0-FCB8-40AE-B7AC-DEF77FF4423C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2366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E30E0-FCB8-40AE-B7AC-DEF77FF4423C}" type="slidenum">
              <a:rPr lang="es-ES" smtClean="0"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2366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5A83-2800-4320-8079-09CC23E18CCD}" type="datetimeFigureOut">
              <a:rPr lang="es-MX" smtClean="0"/>
              <a:t>30/09/2016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AC46-3D1B-4471-93D3-C5EF923EC7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2599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5A83-2800-4320-8079-09CC23E18CCD}" type="datetimeFigureOut">
              <a:rPr lang="es-MX" smtClean="0"/>
              <a:t>30/09/2016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AC46-3D1B-4471-93D3-C5EF923EC7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9597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5A83-2800-4320-8079-09CC23E18CCD}" type="datetimeFigureOut">
              <a:rPr lang="es-MX" smtClean="0"/>
              <a:t>30/09/2016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AC46-3D1B-4471-93D3-C5EF923EC7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361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5A83-2800-4320-8079-09CC23E18CCD}" type="datetimeFigureOut">
              <a:rPr lang="es-MX" smtClean="0"/>
              <a:t>30/09/2016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AC46-3D1B-4471-93D3-C5EF923EC7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969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5A83-2800-4320-8079-09CC23E18CCD}" type="datetimeFigureOut">
              <a:rPr lang="es-MX" smtClean="0"/>
              <a:t>30/09/2016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AC46-3D1B-4471-93D3-C5EF923EC7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3028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5A83-2800-4320-8079-09CC23E18CCD}" type="datetimeFigureOut">
              <a:rPr lang="es-MX" smtClean="0"/>
              <a:t>30/09/2016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AC46-3D1B-4471-93D3-C5EF923EC7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7960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5A83-2800-4320-8079-09CC23E18CCD}" type="datetimeFigureOut">
              <a:rPr lang="es-MX" smtClean="0"/>
              <a:t>30/09/2016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AC46-3D1B-4471-93D3-C5EF923EC7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5431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5A83-2800-4320-8079-09CC23E18CCD}" type="datetimeFigureOut">
              <a:rPr lang="es-MX" smtClean="0"/>
              <a:t>30/09/2016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AC46-3D1B-4471-93D3-C5EF923EC7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782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5A83-2800-4320-8079-09CC23E18CCD}" type="datetimeFigureOut">
              <a:rPr lang="es-MX" smtClean="0"/>
              <a:t>30/09/2016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AC46-3D1B-4471-93D3-C5EF923EC7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0649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5A83-2800-4320-8079-09CC23E18CCD}" type="datetimeFigureOut">
              <a:rPr lang="es-MX" smtClean="0"/>
              <a:t>30/09/2016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AC46-3D1B-4471-93D3-C5EF923EC7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1139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5A83-2800-4320-8079-09CC23E18CCD}" type="datetimeFigureOut">
              <a:rPr lang="es-MX" smtClean="0"/>
              <a:t>30/09/2016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AC46-3D1B-4471-93D3-C5EF923EC7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7793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B5A83-2800-4320-8079-09CC23E18CCD}" type="datetimeFigureOut">
              <a:rPr lang="es-MX" smtClean="0"/>
              <a:t>30/09/2016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6AC46-3D1B-4471-93D3-C5EF923EC7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287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5" Type="http://schemas.openxmlformats.org/officeDocument/2006/relationships/image" Target="../media/image18.wmf"/><Relationship Id="rId10" Type="http://schemas.openxmlformats.org/officeDocument/2006/relationships/image" Target="../media/image23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56793"/>
            <a:ext cx="7772400" cy="2043658"/>
          </a:xfrm>
        </p:spPr>
        <p:txBody>
          <a:bodyPr>
            <a:normAutofit/>
          </a:bodyPr>
          <a:lstStyle/>
          <a:p>
            <a:r>
              <a:rPr lang="es-MX" dirty="0" smtClean="0"/>
              <a:t>Medición y difusión del conocimiento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423120"/>
          </a:xfrm>
        </p:spPr>
        <p:txBody>
          <a:bodyPr>
            <a:normAutofit fontScale="77500" lnSpcReduction="20000"/>
          </a:bodyPr>
          <a:lstStyle/>
          <a:p>
            <a:r>
              <a:rPr lang="es-MX" b="1" dirty="0" smtClean="0"/>
              <a:t>Rafael Hurtado</a:t>
            </a:r>
          </a:p>
          <a:p>
            <a:r>
              <a:rPr lang="es-MX" dirty="0" smtClean="0"/>
              <a:t>Profesor asociado</a:t>
            </a:r>
          </a:p>
          <a:p>
            <a:r>
              <a:rPr lang="es-MX" dirty="0" smtClean="0"/>
              <a:t>Departamento de Física</a:t>
            </a:r>
          </a:p>
          <a:p>
            <a:r>
              <a:rPr lang="es-MX" dirty="0" smtClean="0"/>
              <a:t>Facultad de Ciencias</a:t>
            </a:r>
          </a:p>
          <a:p>
            <a:r>
              <a:rPr lang="es-MX" dirty="0" smtClean="0"/>
              <a:t>Universidad Nacional de Colombia</a:t>
            </a:r>
          </a:p>
          <a:p>
            <a:r>
              <a:rPr lang="es-MX" dirty="0" smtClean="0"/>
              <a:t>Bogotá, 3o de septiembre de 2016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5582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s-MX" sz="4300" b="1" dirty="0" smtClean="0"/>
              <a:t>Medir involucra difusión</a:t>
            </a:r>
          </a:p>
          <a:p>
            <a:pPr marL="0" indent="0">
              <a:buNone/>
            </a:pPr>
            <a:r>
              <a:rPr lang="es-MX" sz="3900" dirty="0" smtClean="0"/>
              <a:t>				CAT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907704" y="6516052"/>
            <a:ext cx="729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Fuente: Tesis doctorado Gustavo Hernández Useche – Universidad Nacional</a:t>
            </a:r>
            <a:endParaRPr lang="es-MX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661" y="1988841"/>
            <a:ext cx="6851673" cy="457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12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s-MX" sz="4300" b="1" dirty="0" smtClean="0"/>
              <a:t>Medir involucra difusión</a:t>
            </a:r>
          </a:p>
          <a:p>
            <a:pPr marL="0" indent="0">
              <a:buNone/>
            </a:pPr>
            <a:r>
              <a:rPr lang="es-MX" sz="3900" dirty="0" smtClean="0"/>
              <a:t>				CAT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907704" y="6516052"/>
            <a:ext cx="729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Fuente: Tesis doctorado Gustavo Hernández Useche – Universidad Nacional</a:t>
            </a:r>
            <a:endParaRPr lang="es-MX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384" y="1995600"/>
            <a:ext cx="5864894" cy="438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2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s-MX" sz="4300" b="1" dirty="0" smtClean="0"/>
              <a:t>Medir involucra difusión</a:t>
            </a:r>
          </a:p>
          <a:p>
            <a:pPr marL="0" indent="0">
              <a:buNone/>
            </a:pPr>
            <a:r>
              <a:rPr lang="es-MX" sz="3900" dirty="0" smtClean="0"/>
              <a:t>				CAT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907704" y="6516052"/>
            <a:ext cx="729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Fuente: Tesis doctorado Gustavo Hernández Useche – Universidad Nacional</a:t>
            </a:r>
            <a:endParaRPr lang="es-MX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75" y="1964374"/>
            <a:ext cx="5882803" cy="443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16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MX" sz="3900" b="1" dirty="0" smtClean="0"/>
              <a:t>Medir permite realizar propósitos</a:t>
            </a:r>
          </a:p>
          <a:p>
            <a:pPr marL="0" indent="0" algn="ctr">
              <a:buNone/>
            </a:pPr>
            <a:endParaRPr lang="es-MX" sz="3900" dirty="0" smtClean="0"/>
          </a:p>
          <a:p>
            <a:pPr marL="0" indent="0" algn="ctr">
              <a:buNone/>
            </a:pPr>
            <a:r>
              <a:rPr lang="es-MX" sz="3900" dirty="0"/>
              <a:t>Los actores sociales buscamos resolver nuestros propósitos a través de la interacción social.</a:t>
            </a:r>
          </a:p>
          <a:p>
            <a:pPr marL="0" indent="0" algn="ctr">
              <a:buNone/>
            </a:pPr>
            <a:endParaRPr lang="es-MX" sz="3900" dirty="0" smtClean="0"/>
          </a:p>
          <a:p>
            <a:pPr marL="0" indent="0" algn="ctr">
              <a:buNone/>
            </a:pPr>
            <a:r>
              <a:rPr lang="es-MX" sz="3900" b="1" dirty="0"/>
              <a:t>Medir es una expresión </a:t>
            </a:r>
            <a:r>
              <a:rPr lang="es-MX" sz="3900" b="1" dirty="0" smtClean="0"/>
              <a:t>de poder</a:t>
            </a:r>
          </a:p>
          <a:p>
            <a:pPr marL="0" indent="0" algn="ctr">
              <a:buNone/>
            </a:pPr>
            <a:endParaRPr lang="es-MX" sz="3900" dirty="0" smtClean="0"/>
          </a:p>
          <a:p>
            <a:pPr marL="0" indent="0" algn="ctr">
              <a:buNone/>
            </a:pPr>
            <a:r>
              <a:rPr lang="es-MX" sz="3900" dirty="0"/>
              <a:t>El poder de un actor social depende de su posición y de su papel en la </a:t>
            </a:r>
            <a:r>
              <a:rPr lang="es-MX" sz="3900" dirty="0" smtClean="0"/>
              <a:t>sociedad</a:t>
            </a:r>
            <a:r>
              <a:rPr lang="es-MX" sz="3900" dirty="0"/>
              <a:t>.</a:t>
            </a:r>
            <a:endParaRPr lang="es-MX" sz="3900" dirty="0" smtClean="0"/>
          </a:p>
        </p:txBody>
      </p:sp>
    </p:spTree>
    <p:extLst>
      <p:ext uri="{BB962C8B-B14F-4D97-AF65-F5344CB8AC3E}">
        <p14:creationId xmlns:p14="http://schemas.microsoft.com/office/powerpoint/2010/main" val="88372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s-MX" sz="4400" dirty="0" smtClean="0"/>
              <a:t>¿Cuál es el propósito para medir?</a:t>
            </a:r>
          </a:p>
        </p:txBody>
      </p:sp>
    </p:spTree>
    <p:extLst>
      <p:ext uri="{BB962C8B-B14F-4D97-AF65-F5344CB8AC3E}">
        <p14:creationId xmlns:p14="http://schemas.microsoft.com/office/powerpoint/2010/main" val="226712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192688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 smtClean="0"/>
              <a:t>¿Cuál es el propósito para medir?</a:t>
            </a:r>
          </a:p>
          <a:p>
            <a:pPr marL="0" indent="0" algn="ctr">
              <a:buNone/>
            </a:pPr>
            <a:endParaRPr lang="es-MX" sz="4000" dirty="0"/>
          </a:p>
          <a:p>
            <a:pPr marL="0" indent="0" algn="ctr">
              <a:buNone/>
            </a:pPr>
            <a:r>
              <a:rPr lang="es-MX" sz="4000" b="1" dirty="0" smtClean="0"/>
              <a:t>¿Quién mide?</a:t>
            </a:r>
          </a:p>
          <a:p>
            <a:pPr marL="0" indent="0" algn="ctr">
              <a:buNone/>
            </a:pPr>
            <a:endParaRPr lang="es-MX" sz="4000" dirty="0" smtClean="0"/>
          </a:p>
          <a:p>
            <a:pPr marL="0" indent="0" algn="ctr">
              <a:buNone/>
            </a:pPr>
            <a:r>
              <a:rPr lang="es-MX" sz="4000" dirty="0" smtClean="0"/>
              <a:t>OCCYT, COLCIENCIAS, DANE, DNP, MEN, Hacienda, Estado, universidades, otros actores.</a:t>
            </a:r>
          </a:p>
        </p:txBody>
      </p:sp>
    </p:spTree>
    <p:extLst>
      <p:ext uri="{BB962C8B-B14F-4D97-AF65-F5344CB8AC3E}">
        <p14:creationId xmlns:p14="http://schemas.microsoft.com/office/powerpoint/2010/main" val="128433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976664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s-MX" sz="4000" dirty="0" smtClean="0"/>
              <a:t>¿Cuál es el propósito para medir?</a:t>
            </a:r>
          </a:p>
          <a:p>
            <a:pPr marL="0" indent="0" algn="ctr">
              <a:buNone/>
            </a:pPr>
            <a:endParaRPr lang="es-MX" sz="3900" dirty="0"/>
          </a:p>
          <a:p>
            <a:pPr marL="0" indent="0" algn="ctr">
              <a:buNone/>
            </a:pPr>
            <a:r>
              <a:rPr lang="es-MX" sz="3900" b="1" dirty="0" smtClean="0"/>
              <a:t>¿Para quién mide?</a:t>
            </a:r>
          </a:p>
          <a:p>
            <a:pPr marL="0" indent="0" algn="ctr">
              <a:buNone/>
            </a:pPr>
            <a:endParaRPr lang="es-MX" sz="3900" dirty="0" smtClean="0"/>
          </a:p>
          <a:p>
            <a:pPr algn="ctr"/>
            <a:r>
              <a:rPr lang="es-MX" sz="3900" dirty="0" smtClean="0"/>
              <a:t>RICYT, ONU, OCDE, internacional.</a:t>
            </a:r>
          </a:p>
          <a:p>
            <a:pPr algn="ctr"/>
            <a:r>
              <a:rPr lang="es-MX" sz="3900" dirty="0" smtClean="0"/>
              <a:t>COLCIENCIAS, DNP, MEN, Hacienda, Estado.</a:t>
            </a:r>
          </a:p>
          <a:p>
            <a:pPr algn="ctr"/>
            <a:r>
              <a:rPr lang="es-MX" sz="3900" dirty="0" smtClean="0"/>
              <a:t>Universidades, otros actores.</a:t>
            </a:r>
          </a:p>
        </p:txBody>
      </p:sp>
    </p:spTree>
    <p:extLst>
      <p:ext uri="{BB962C8B-B14F-4D97-AF65-F5344CB8AC3E}">
        <p14:creationId xmlns:p14="http://schemas.microsoft.com/office/powerpoint/2010/main" val="302206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192688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 smtClean="0"/>
              <a:t>¿Cuál es el propósito para medir?</a:t>
            </a:r>
          </a:p>
          <a:p>
            <a:pPr marL="0" indent="0" algn="ctr">
              <a:buNone/>
            </a:pPr>
            <a:endParaRPr lang="es-MX" sz="4000" dirty="0"/>
          </a:p>
          <a:p>
            <a:pPr marL="0" indent="0" algn="ctr">
              <a:buNone/>
            </a:pPr>
            <a:r>
              <a:rPr lang="es-MX" sz="4000" b="1" dirty="0" smtClean="0"/>
              <a:t>¿Para qué mide?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r>
              <a:rPr lang="es-MX" sz="3600" b="1" dirty="0" smtClean="0"/>
              <a:t>Conocer:</a:t>
            </a:r>
            <a:r>
              <a:rPr lang="es-MX" sz="3600" dirty="0" smtClean="0"/>
              <a:t> </a:t>
            </a:r>
            <a:r>
              <a:rPr lang="es-MX" sz="3600" dirty="0"/>
              <a:t>e</a:t>
            </a:r>
            <a:r>
              <a:rPr lang="es-MX" sz="3600" dirty="0" smtClean="0"/>
              <a:t>structura </a:t>
            </a:r>
            <a:r>
              <a:rPr lang="es-MX" sz="3600" dirty="0"/>
              <a:t>y dinámica de la producción, difusión en la sociedad </a:t>
            </a:r>
            <a:r>
              <a:rPr lang="es-MX" sz="3600" dirty="0" smtClean="0"/>
              <a:t>y apropiación </a:t>
            </a:r>
            <a:r>
              <a:rPr lang="es-MX" sz="3600" dirty="0"/>
              <a:t>del </a:t>
            </a:r>
            <a:r>
              <a:rPr lang="es-MX" sz="3600" dirty="0" smtClean="0"/>
              <a:t>conocimiento en el país (</a:t>
            </a:r>
            <a:r>
              <a:rPr lang="es-MX" sz="3600" dirty="0" err="1" smtClean="0"/>
              <a:t>c+t+i+d+i+s</a:t>
            </a:r>
            <a:r>
              <a:rPr lang="es-MX" sz="3600" dirty="0" smtClean="0"/>
              <a:t>).</a:t>
            </a:r>
            <a:endParaRPr lang="es-MX" sz="3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55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192688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 smtClean="0"/>
              <a:t>¿Cuál es el propósito para medir?</a:t>
            </a:r>
          </a:p>
          <a:p>
            <a:pPr marL="0" indent="0" algn="ctr">
              <a:buNone/>
            </a:pPr>
            <a:endParaRPr lang="es-MX" sz="4000" dirty="0"/>
          </a:p>
          <a:p>
            <a:pPr marL="0" indent="0" algn="ctr">
              <a:buNone/>
            </a:pPr>
            <a:r>
              <a:rPr lang="es-MX" sz="4000" b="1" dirty="0" smtClean="0"/>
              <a:t>¿Para qué mide?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r>
              <a:rPr lang="es-MX" sz="3600" dirty="0">
                <a:solidFill>
                  <a:schemeClr val="bg1">
                    <a:lumMod val="75000"/>
                  </a:schemeClr>
                </a:solidFill>
              </a:rPr>
              <a:t>Conocer: </a:t>
            </a:r>
            <a:r>
              <a:rPr lang="es-MX" sz="3600" dirty="0" smtClean="0">
                <a:solidFill>
                  <a:schemeClr val="bg1">
                    <a:lumMod val="75000"/>
                  </a:schemeClr>
                </a:solidFill>
              </a:rPr>
              <a:t>estructura y dinámica.</a:t>
            </a:r>
          </a:p>
          <a:p>
            <a:r>
              <a:rPr lang="es-MX" sz="3600" b="1" dirty="0" smtClean="0"/>
              <a:t>Planear:</a:t>
            </a:r>
            <a:r>
              <a:rPr lang="es-MX" sz="3600" dirty="0" smtClean="0"/>
              <a:t> modelos e inversión.</a:t>
            </a:r>
          </a:p>
        </p:txBody>
      </p:sp>
    </p:spTree>
    <p:extLst>
      <p:ext uri="{BB962C8B-B14F-4D97-AF65-F5344CB8AC3E}">
        <p14:creationId xmlns:p14="http://schemas.microsoft.com/office/powerpoint/2010/main" val="114535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480720"/>
          </a:xfrm>
        </p:spPr>
        <p:txBody>
          <a:bodyPr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MX" sz="4300" b="1" dirty="0" smtClean="0"/>
              <a:t>Planear</a:t>
            </a:r>
            <a:endParaRPr lang="es-MX" sz="3900" dirty="0" smtClean="0"/>
          </a:p>
          <a:p>
            <a:pPr marL="0" indent="0" algn="ctr">
              <a:buNone/>
            </a:pPr>
            <a:endParaRPr lang="es-MX" sz="3900" dirty="0" smtClean="0"/>
          </a:p>
          <a:p>
            <a:r>
              <a:rPr lang="es-MX" sz="3900" dirty="0" smtClean="0"/>
              <a:t>Políticas, planes, programas.</a:t>
            </a:r>
            <a:r>
              <a:rPr lang="es-MX" sz="3900" dirty="0"/>
              <a:t> Modelo de desarrollo. </a:t>
            </a:r>
            <a:r>
              <a:rPr lang="es-MX" sz="3900" b="1" dirty="0" smtClean="0"/>
              <a:t>Propósitos.</a:t>
            </a:r>
          </a:p>
          <a:p>
            <a:r>
              <a:rPr lang="es-MX" sz="3900" dirty="0" smtClean="0"/>
              <a:t>SNCTI </a:t>
            </a:r>
            <a:r>
              <a:rPr lang="es-MX" sz="3900" dirty="0"/>
              <a:t>+ Educación + Empresas + …</a:t>
            </a:r>
            <a:endParaRPr lang="es-MX" sz="3900" dirty="0" smtClean="0"/>
          </a:p>
          <a:p>
            <a:r>
              <a:rPr lang="es-MX" sz="3900" dirty="0" smtClean="0"/>
              <a:t>Empresas: Estímulos tributarios.</a:t>
            </a:r>
          </a:p>
          <a:p>
            <a:r>
              <a:rPr lang="es-MX" sz="3900" dirty="0" smtClean="0"/>
              <a:t>Regiones: Regalías. </a:t>
            </a:r>
          </a:p>
          <a:p>
            <a:r>
              <a:rPr lang="es-MX" sz="3900" dirty="0"/>
              <a:t>Programas Nacionales: </a:t>
            </a:r>
            <a:r>
              <a:rPr lang="es-MX" sz="3900" dirty="0" smtClean="0"/>
              <a:t>Presupuesto Nacional.</a:t>
            </a:r>
            <a:endParaRPr lang="es-MX" sz="3900" dirty="0"/>
          </a:p>
          <a:p>
            <a:r>
              <a:rPr lang="es-MX" sz="3900" dirty="0" smtClean="0"/>
              <a:t>Actores: </a:t>
            </a:r>
            <a:r>
              <a:rPr lang="es-419" sz="3900" dirty="0" smtClean="0"/>
              <a:t>Investigadores, </a:t>
            </a:r>
            <a:r>
              <a:rPr lang="es-MX" sz="3900" dirty="0" smtClean="0"/>
              <a:t>Grupos</a:t>
            </a:r>
            <a:r>
              <a:rPr lang="es-MX" sz="3900" dirty="0"/>
              <a:t>, CE, </a:t>
            </a:r>
            <a:r>
              <a:rPr lang="es-MX" sz="3900" dirty="0" smtClean="0"/>
              <a:t>CDT ... </a:t>
            </a:r>
            <a:endParaRPr lang="es-MX" sz="3900" dirty="0"/>
          </a:p>
        </p:txBody>
      </p:sp>
    </p:spTree>
    <p:extLst>
      <p:ext uri="{BB962C8B-B14F-4D97-AF65-F5344CB8AC3E}">
        <p14:creationId xmlns:p14="http://schemas.microsoft.com/office/powerpoint/2010/main" val="239786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s-MX" sz="4000" b="1" dirty="0" smtClean="0"/>
              <a:t>Medir cambia el sistema</a:t>
            </a:r>
          </a:p>
          <a:p>
            <a:pPr marL="0" indent="0" algn="ctr">
              <a:buNone/>
            </a:pPr>
            <a:r>
              <a:rPr lang="es-MX" sz="3900" dirty="0" smtClean="0"/>
              <a:t>El gato de Schrödinger</a:t>
            </a:r>
            <a:endParaRPr lang="es-MX" sz="3900" dirty="0"/>
          </a:p>
          <a:p>
            <a:pPr marL="0" indent="0" algn="ctr">
              <a:buNone/>
            </a:pPr>
            <a:endParaRPr lang="es-MX" sz="39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44" y="1989984"/>
            <a:ext cx="7873013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27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192688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 smtClean="0"/>
              <a:t>¿Cuál es el propósito para medir?</a:t>
            </a:r>
          </a:p>
          <a:p>
            <a:pPr marL="0" indent="0" algn="ctr">
              <a:buNone/>
            </a:pPr>
            <a:endParaRPr lang="es-MX" sz="4000" dirty="0"/>
          </a:p>
          <a:p>
            <a:pPr marL="0" indent="0" algn="ctr">
              <a:buNone/>
            </a:pPr>
            <a:r>
              <a:rPr lang="es-MX" sz="4000" b="1" dirty="0" smtClean="0"/>
              <a:t>¿Para qué mide?</a:t>
            </a:r>
          </a:p>
          <a:p>
            <a:pPr marL="0" indent="0" algn="ctr">
              <a:buNone/>
            </a:pPr>
            <a:endParaRPr lang="es-MX" sz="4000" dirty="0" smtClean="0"/>
          </a:p>
          <a:p>
            <a:r>
              <a:rPr lang="es-MX" sz="4000" dirty="0">
                <a:solidFill>
                  <a:schemeClr val="bg1">
                    <a:lumMod val="75000"/>
                  </a:schemeClr>
                </a:solidFill>
              </a:rPr>
              <a:t>Conocer: estructura y dinámica.</a:t>
            </a:r>
          </a:p>
          <a:p>
            <a:r>
              <a:rPr lang="es-MX" sz="4000" dirty="0">
                <a:solidFill>
                  <a:schemeClr val="bg1">
                    <a:lumMod val="75000"/>
                  </a:schemeClr>
                </a:solidFill>
              </a:rPr>
              <a:t>Planear: modelos e inversión.</a:t>
            </a:r>
          </a:p>
          <a:p>
            <a:r>
              <a:rPr lang="es-MX" sz="4000" b="1" dirty="0"/>
              <a:t>Tomar decisiones: </a:t>
            </a:r>
            <a:r>
              <a:rPr lang="es-MX" sz="4000" dirty="0"/>
              <a:t>públicas y privadas. </a:t>
            </a:r>
          </a:p>
          <a:p>
            <a:pPr marL="0" indent="0" algn="ctr">
              <a:buNone/>
            </a:pPr>
            <a:endParaRPr lang="es-MX" sz="4000" dirty="0" smtClean="0"/>
          </a:p>
        </p:txBody>
      </p:sp>
    </p:spTree>
    <p:extLst>
      <p:ext uri="{BB962C8B-B14F-4D97-AF65-F5344CB8AC3E}">
        <p14:creationId xmlns:p14="http://schemas.microsoft.com/office/powerpoint/2010/main" val="183855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48072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s-MX" sz="4300" b="1" dirty="0" smtClean="0"/>
              <a:t>Tomar </a:t>
            </a:r>
            <a:r>
              <a:rPr lang="es-MX" sz="4300" b="1" dirty="0"/>
              <a:t>decisiones:</a:t>
            </a:r>
            <a:r>
              <a:rPr lang="es-MX" sz="4300" dirty="0"/>
              <a:t> </a:t>
            </a:r>
            <a:endParaRPr lang="es-MX" sz="4300" dirty="0" smtClean="0"/>
          </a:p>
          <a:p>
            <a:pPr marL="0" indent="0" algn="ctr">
              <a:buNone/>
            </a:pPr>
            <a:endParaRPr lang="es-MX" sz="3900" dirty="0" smtClean="0"/>
          </a:p>
          <a:p>
            <a:r>
              <a:rPr lang="es-MX" sz="3900" dirty="0" smtClean="0"/>
              <a:t>Recursos: Plan Desarrollo. </a:t>
            </a:r>
            <a:endParaRPr lang="es-MX" sz="39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s-MX" sz="3900" dirty="0" smtClean="0"/>
              <a:t>Estímulos tributarios, </a:t>
            </a:r>
            <a:r>
              <a:rPr lang="es-419" sz="3900" dirty="0" smtClean="0"/>
              <a:t>regalías, </a:t>
            </a:r>
            <a:r>
              <a:rPr lang="es-MX" sz="3900" dirty="0" smtClean="0"/>
              <a:t>proyectos y acreditación </a:t>
            </a:r>
            <a:r>
              <a:rPr lang="es-MX" sz="3900" dirty="0"/>
              <a:t>en educación </a:t>
            </a:r>
            <a:r>
              <a:rPr lang="es-MX" sz="3900" dirty="0" smtClean="0"/>
              <a:t>superior, recurso humano (becas): Grupos. Programas Doctorado.</a:t>
            </a:r>
            <a:endParaRPr lang="es-MX" sz="3900" i="1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s-MX" sz="3900" dirty="0" smtClean="0"/>
              <a:t>1279, medición de grupos e investigadores. </a:t>
            </a:r>
            <a:r>
              <a:rPr lang="es-MX" sz="3900" dirty="0" err="1" smtClean="0"/>
              <a:t>Publindex</a:t>
            </a:r>
            <a:r>
              <a:rPr lang="es-MX" sz="3900" dirty="0" smtClean="0"/>
              <a:t>.</a:t>
            </a:r>
            <a:endParaRPr lang="es-MX" sz="39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6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s-MX" sz="4400" dirty="0" smtClean="0"/>
              <a:t>¿Qué medir?</a:t>
            </a:r>
          </a:p>
        </p:txBody>
      </p:sp>
    </p:spTree>
    <p:extLst>
      <p:ext uri="{BB962C8B-B14F-4D97-AF65-F5344CB8AC3E}">
        <p14:creationId xmlns:p14="http://schemas.microsoft.com/office/powerpoint/2010/main" val="34737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rmAutofit lnSpcReduction="10000"/>
          </a:bodyPr>
          <a:lstStyle/>
          <a:p>
            <a:pPr marL="0" indent="0" algn="ctr">
              <a:buNone/>
            </a:pPr>
            <a:r>
              <a:rPr lang="es-MX" sz="4400" dirty="0" smtClean="0"/>
              <a:t>¿Qué medir?</a:t>
            </a:r>
            <a:endParaRPr lang="es-MX" sz="4300" dirty="0" smtClean="0"/>
          </a:p>
          <a:p>
            <a:pPr algn="ctr"/>
            <a:endParaRPr lang="es-MX" sz="3900" dirty="0"/>
          </a:p>
          <a:p>
            <a:pPr algn="ctr"/>
            <a:r>
              <a:rPr lang="es-MX" sz="3900" dirty="0" smtClean="0"/>
              <a:t>Propiedades a las que se les puede asignar un valor</a:t>
            </a:r>
            <a:r>
              <a:rPr lang="es-MX" sz="3900" dirty="0"/>
              <a:t> </a:t>
            </a:r>
            <a:r>
              <a:rPr lang="es-MX" sz="3900" dirty="0" smtClean="0"/>
              <a:t>o afirmación lógica.</a:t>
            </a:r>
          </a:p>
          <a:p>
            <a:pPr algn="ctr"/>
            <a:r>
              <a:rPr lang="es-MX" sz="3900" dirty="0"/>
              <a:t>Datos</a:t>
            </a:r>
            <a:r>
              <a:rPr lang="es-MX" sz="3900" dirty="0" smtClean="0"/>
              <a:t>.</a:t>
            </a:r>
          </a:p>
          <a:p>
            <a:pPr algn="ctr"/>
            <a:r>
              <a:rPr lang="es-MX" sz="3900" dirty="0" smtClean="0"/>
              <a:t>Indicador</a:t>
            </a:r>
            <a:r>
              <a:rPr lang="es-MX" sz="3900" i="1" dirty="0" smtClean="0"/>
              <a:t>. Interpretación.</a:t>
            </a:r>
          </a:p>
          <a:p>
            <a:pPr algn="ctr"/>
            <a:r>
              <a:rPr lang="es-MX" sz="3900" i="1" dirty="0" smtClean="0"/>
              <a:t>¿Qué tan bueno es el indicador?</a:t>
            </a:r>
          </a:p>
          <a:p>
            <a:pPr algn="ctr"/>
            <a:r>
              <a:rPr lang="es-MX" sz="3900" i="1" dirty="0" smtClean="0"/>
              <a:t>Construcción, contexto. Medición. Uso</a:t>
            </a:r>
            <a:r>
              <a:rPr lang="es-MX" sz="3900" b="1" i="1" dirty="0" smtClean="0"/>
              <a:t>.</a:t>
            </a:r>
            <a:r>
              <a:rPr lang="es-MX" sz="3900" i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42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s-MX" sz="4400" dirty="0" smtClean="0"/>
              <a:t>¿Qué medir?</a:t>
            </a:r>
            <a:endParaRPr lang="es-MX" sz="4300" dirty="0" smtClean="0"/>
          </a:p>
          <a:p>
            <a:pPr algn="ctr"/>
            <a:endParaRPr lang="es-MX" sz="3900" dirty="0"/>
          </a:p>
          <a:p>
            <a:pPr algn="ctr"/>
            <a:r>
              <a:rPr lang="es-MX" sz="3900" dirty="0" smtClean="0"/>
              <a:t>Indicadores según </a:t>
            </a:r>
          </a:p>
          <a:p>
            <a:pPr marL="0" indent="0" algn="ctr">
              <a:buNone/>
            </a:pPr>
            <a:r>
              <a:rPr lang="es-MX" sz="3900" dirty="0" smtClean="0"/>
              <a:t>OCDE, CEPAL, UNESCO, otros. </a:t>
            </a:r>
          </a:p>
          <a:p>
            <a:pPr algn="ctr"/>
            <a:r>
              <a:rPr lang="es-MX" sz="3900" dirty="0" smtClean="0"/>
              <a:t>Indicadores Rankings</a:t>
            </a:r>
            <a:r>
              <a:rPr lang="es-419" sz="3900" dirty="0" smtClean="0"/>
              <a:t>.</a:t>
            </a:r>
            <a:endParaRPr lang="es-MX" sz="3900" dirty="0" smtClean="0"/>
          </a:p>
          <a:p>
            <a:pPr algn="ctr"/>
            <a:r>
              <a:rPr lang="es-MX" sz="3900" dirty="0" smtClean="0"/>
              <a:t>Otros indicadores.</a:t>
            </a:r>
          </a:p>
        </p:txBody>
      </p:sp>
    </p:spTree>
    <p:extLst>
      <p:ext uri="{BB962C8B-B14F-4D97-AF65-F5344CB8AC3E}">
        <p14:creationId xmlns:p14="http://schemas.microsoft.com/office/powerpoint/2010/main" val="406651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s-MX" sz="4400" dirty="0" smtClean="0"/>
              <a:t>¿Cómo medir?</a:t>
            </a:r>
          </a:p>
        </p:txBody>
      </p:sp>
    </p:spTree>
    <p:extLst>
      <p:ext uri="{BB962C8B-B14F-4D97-AF65-F5344CB8AC3E}">
        <p14:creationId xmlns:p14="http://schemas.microsoft.com/office/powerpoint/2010/main" val="355149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 smtClean="0"/>
              <a:t>¿Cómo medir?</a:t>
            </a:r>
          </a:p>
          <a:p>
            <a:pPr marL="0" indent="0" algn="ctr">
              <a:buNone/>
            </a:pPr>
            <a:endParaRPr lang="es-MX" sz="4000" dirty="0"/>
          </a:p>
          <a:p>
            <a:pPr algn="ctr"/>
            <a:r>
              <a:rPr lang="es-MX" sz="3600" dirty="0" smtClean="0"/>
              <a:t>Manuales de indicadores: OCDE, ONU, CEPAL, UNESCO, otros. </a:t>
            </a:r>
          </a:p>
          <a:p>
            <a:pPr algn="ctr"/>
            <a:r>
              <a:rPr lang="es-MX" sz="3600" dirty="0" smtClean="0"/>
              <a:t>Buscar, filtrar, contar, operar y presentar resultados. Datos de </a:t>
            </a:r>
            <a:r>
              <a:rPr lang="es-MX" sz="3600" dirty="0" err="1" smtClean="0"/>
              <a:t>Scienti</a:t>
            </a:r>
            <a:r>
              <a:rPr lang="es-MX" sz="3600" dirty="0" smtClean="0"/>
              <a:t>, </a:t>
            </a:r>
            <a:r>
              <a:rPr lang="es-MX" sz="3600" dirty="0" err="1" smtClean="0"/>
              <a:t>WoS</a:t>
            </a:r>
            <a:r>
              <a:rPr lang="es-MX" sz="3600" dirty="0" smtClean="0"/>
              <a:t>, </a:t>
            </a:r>
            <a:r>
              <a:rPr lang="es-MX" sz="3600" dirty="0" err="1" smtClean="0"/>
              <a:t>Scopus</a:t>
            </a:r>
            <a:r>
              <a:rPr lang="es-MX" sz="3600" dirty="0" smtClean="0"/>
              <a:t>, </a:t>
            </a:r>
            <a:r>
              <a:rPr lang="es-MX" sz="3600" dirty="0" err="1" smtClean="0"/>
              <a:t>Scielo</a:t>
            </a:r>
            <a:r>
              <a:rPr lang="es-MX" sz="3600" dirty="0" smtClean="0"/>
              <a:t>, </a:t>
            </a:r>
            <a:r>
              <a:rPr lang="es-MX" sz="3600" dirty="0" err="1" smtClean="0"/>
              <a:t>Publindex</a:t>
            </a:r>
            <a:r>
              <a:rPr lang="es-MX" sz="3600" dirty="0" smtClean="0"/>
              <a:t>, DANE, ONU, WIPO, Excel, etc</a:t>
            </a:r>
            <a:r>
              <a:rPr lang="es-MX" sz="3600" dirty="0"/>
              <a:t>.</a:t>
            </a:r>
            <a:endParaRPr lang="es-MX" sz="3600" dirty="0" smtClean="0"/>
          </a:p>
          <a:p>
            <a:pPr algn="ctr"/>
            <a:r>
              <a:rPr lang="es-MX" sz="3600" dirty="0" smtClean="0"/>
              <a:t>Terceros: información sobre personas e instituciones. Rankings.</a:t>
            </a:r>
          </a:p>
        </p:txBody>
      </p:sp>
    </p:spTree>
    <p:extLst>
      <p:ext uri="{BB962C8B-B14F-4D97-AF65-F5344CB8AC3E}">
        <p14:creationId xmlns:p14="http://schemas.microsoft.com/office/powerpoint/2010/main" val="315363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s-MX" sz="4400" dirty="0" smtClean="0"/>
              <a:t>¿Qué se obtiene?</a:t>
            </a:r>
          </a:p>
        </p:txBody>
      </p:sp>
    </p:spTree>
    <p:extLst>
      <p:ext uri="{BB962C8B-B14F-4D97-AF65-F5344CB8AC3E}">
        <p14:creationId xmlns:p14="http://schemas.microsoft.com/office/powerpoint/2010/main" val="407398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s-MX" sz="4000" dirty="0" smtClean="0"/>
              <a:t>¿Qué se obtiene?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algn="ctr"/>
            <a:r>
              <a:rPr lang="es-MX" sz="3600" dirty="0" smtClean="0"/>
              <a:t>Nos </a:t>
            </a:r>
            <a:r>
              <a:rPr lang="es-MX" sz="3600" dirty="0"/>
              <a:t>parecemos poco a los países a los que nos queremos </a:t>
            </a:r>
            <a:r>
              <a:rPr lang="es-MX" sz="3600" dirty="0" smtClean="0"/>
              <a:t>parecer. </a:t>
            </a:r>
          </a:p>
          <a:p>
            <a:pPr algn="ctr"/>
            <a:r>
              <a:rPr lang="es-MX" sz="3600" dirty="0" smtClean="0"/>
              <a:t>Incorporamos poco la construcción de nuevo conocimiento a nuestros procesos de </a:t>
            </a:r>
            <a:r>
              <a:rPr lang="es-MX" sz="3600" dirty="0"/>
              <a:t>desarrollo.</a:t>
            </a:r>
          </a:p>
          <a:p>
            <a:pPr algn="ctr"/>
            <a:r>
              <a:rPr lang="es-MX" sz="3600" dirty="0"/>
              <a:t>Somos un país subdesarrollado</a:t>
            </a:r>
            <a:r>
              <a:rPr lang="es-MX" sz="3600" dirty="0" smtClean="0"/>
              <a:t>.</a:t>
            </a:r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80232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rmAutofit lnSpcReduction="10000"/>
          </a:bodyPr>
          <a:lstStyle/>
          <a:p>
            <a:pPr marL="0" indent="0" algn="ctr">
              <a:buNone/>
            </a:pPr>
            <a:r>
              <a:rPr lang="es-MX" sz="4000" dirty="0" smtClean="0"/>
              <a:t>¿Qué se obtiene?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algn="ctr"/>
            <a:r>
              <a:rPr lang="es-MX" sz="3600" dirty="0"/>
              <a:t>Inversión </a:t>
            </a:r>
            <a:r>
              <a:rPr lang="es-MX" sz="3600" dirty="0" smtClean="0"/>
              <a:t>para </a:t>
            </a:r>
            <a:r>
              <a:rPr lang="es-MX" sz="3600" dirty="0" err="1" smtClean="0"/>
              <a:t>c+t+i+d+i+s</a:t>
            </a:r>
            <a:r>
              <a:rPr lang="es-MX" sz="3600" dirty="0" smtClean="0"/>
              <a:t> baja, amarrada</a:t>
            </a:r>
            <a:r>
              <a:rPr lang="es-419" sz="3600" dirty="0" smtClean="0"/>
              <a:t>, parcial</a:t>
            </a:r>
            <a:r>
              <a:rPr lang="es-MX" sz="3600" dirty="0" smtClean="0"/>
              <a:t> y pesimista.</a:t>
            </a:r>
            <a:endParaRPr lang="es-MX" sz="3600" dirty="0"/>
          </a:p>
          <a:p>
            <a:pPr algn="ctr"/>
            <a:r>
              <a:rPr lang="es-MX" sz="3600" dirty="0"/>
              <a:t>Capacidad pequeña que aumenta poco</a:t>
            </a:r>
            <a:r>
              <a:rPr lang="es-MX" sz="3600" dirty="0" smtClean="0"/>
              <a:t>.</a:t>
            </a:r>
            <a:endParaRPr lang="es-MX" sz="3600" dirty="0"/>
          </a:p>
          <a:p>
            <a:pPr algn="ctr"/>
            <a:r>
              <a:rPr lang="es-MX" sz="3600" dirty="0"/>
              <a:t>Concentración en la academia</a:t>
            </a:r>
            <a:r>
              <a:rPr lang="es-MX" sz="3600" dirty="0" smtClean="0"/>
              <a:t>.</a:t>
            </a:r>
            <a:r>
              <a:rPr lang="es-MX" sz="3600" dirty="0"/>
              <a:t> </a:t>
            </a:r>
            <a:endParaRPr lang="es-MX" sz="3600" dirty="0" smtClean="0"/>
          </a:p>
          <a:p>
            <a:pPr algn="ctr"/>
            <a:r>
              <a:rPr lang="es-419" sz="3600" dirty="0" smtClean="0"/>
              <a:t>Doctorados</a:t>
            </a:r>
            <a:r>
              <a:rPr lang="es-MX" sz="3600" dirty="0" smtClean="0"/>
              <a:t> </a:t>
            </a:r>
            <a:r>
              <a:rPr lang="es-MX" sz="3600" dirty="0"/>
              <a:t>han aumentado. </a:t>
            </a:r>
            <a:endParaRPr lang="es-MX" sz="3600" dirty="0" smtClean="0"/>
          </a:p>
          <a:p>
            <a:pPr algn="ctr"/>
            <a:r>
              <a:rPr lang="es-MX" sz="3600" dirty="0" smtClean="0"/>
              <a:t>Grupos</a:t>
            </a:r>
            <a:r>
              <a:rPr lang="es-MX" sz="3600" dirty="0"/>
              <a:t>. Forma sociabilidad</a:t>
            </a:r>
            <a:r>
              <a:rPr lang="es-MX" sz="3600" dirty="0" smtClean="0"/>
              <a:t>.</a:t>
            </a:r>
            <a:endParaRPr lang="es-419" sz="3600" dirty="0" smtClean="0"/>
          </a:p>
          <a:p>
            <a:pPr algn="ctr"/>
            <a:r>
              <a:rPr lang="es-419" sz="3600" dirty="0" smtClean="0"/>
              <a:t>Aumento de publicaciones.</a:t>
            </a:r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334644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6048672"/>
          </a:xfrm>
        </p:spPr>
        <p:txBody>
          <a:bodyPr anchor="t">
            <a:normAutofit fontScale="77500" lnSpcReduction="20000"/>
          </a:bodyPr>
          <a:lstStyle/>
          <a:p>
            <a:pPr marL="0" indent="0" algn="ctr">
              <a:buNone/>
            </a:pPr>
            <a:r>
              <a:rPr lang="es-MX" sz="5200" b="1" dirty="0" smtClean="0"/>
              <a:t>Medir cambia el sistema</a:t>
            </a:r>
          </a:p>
          <a:p>
            <a:pPr marL="0" indent="0">
              <a:buNone/>
            </a:pPr>
            <a:r>
              <a:rPr lang="es-MX" sz="3900" b="1" dirty="0" smtClean="0"/>
              <a:t>Rayos X:</a:t>
            </a:r>
          </a:p>
          <a:p>
            <a:pPr marL="0" indent="0">
              <a:buNone/>
            </a:pPr>
            <a:r>
              <a:rPr lang="en-US" sz="3900" dirty="0"/>
              <a:t>Wilhelm Conrad </a:t>
            </a:r>
            <a:endParaRPr lang="en-US" sz="3900" dirty="0" smtClean="0"/>
          </a:p>
          <a:p>
            <a:pPr marL="0" indent="0">
              <a:buNone/>
            </a:pPr>
            <a:r>
              <a:rPr lang="en-US" sz="3900" dirty="0" smtClean="0"/>
              <a:t>Roentgen</a:t>
            </a:r>
            <a:r>
              <a:rPr lang="en-US" sz="3900" dirty="0"/>
              <a:t> </a:t>
            </a:r>
          </a:p>
          <a:p>
            <a:pPr marL="0" indent="0">
              <a:buNone/>
            </a:pPr>
            <a:r>
              <a:rPr lang="en-US" sz="3900" dirty="0"/>
              <a:t/>
            </a:r>
            <a:br>
              <a:rPr lang="en-US" sz="3900" dirty="0"/>
            </a:br>
            <a:r>
              <a:rPr lang="en-US" sz="3900" dirty="0" smtClean="0"/>
              <a:t>Nobel de </a:t>
            </a:r>
            <a:r>
              <a:rPr lang="en-US" sz="3900" dirty="0" err="1" smtClean="0"/>
              <a:t>Física</a:t>
            </a:r>
            <a:r>
              <a:rPr lang="en-US" sz="3900" dirty="0"/>
              <a:t> </a:t>
            </a:r>
            <a:r>
              <a:rPr lang="en-US" sz="3900" dirty="0" smtClean="0"/>
              <a:t>1901</a:t>
            </a:r>
          </a:p>
          <a:p>
            <a:pPr marL="0" indent="0">
              <a:buNone/>
            </a:pPr>
            <a:r>
              <a:rPr lang="en-US" sz="3900" dirty="0" smtClean="0"/>
              <a:t>"in </a:t>
            </a:r>
            <a:r>
              <a:rPr lang="en-US" sz="3900" dirty="0"/>
              <a:t>recognition of the </a:t>
            </a:r>
            <a:endParaRPr lang="en-US" sz="3900" dirty="0" smtClean="0"/>
          </a:p>
          <a:p>
            <a:pPr marL="0" indent="0">
              <a:buNone/>
            </a:pPr>
            <a:r>
              <a:rPr lang="en-US" sz="3900" dirty="0" smtClean="0"/>
              <a:t>extraordinary services</a:t>
            </a:r>
          </a:p>
          <a:p>
            <a:pPr marL="0" indent="0">
              <a:buNone/>
            </a:pPr>
            <a:r>
              <a:rPr lang="en-US" sz="3900" dirty="0" smtClean="0"/>
              <a:t>he </a:t>
            </a:r>
            <a:r>
              <a:rPr lang="en-US" sz="3900" dirty="0"/>
              <a:t>has rendered by the </a:t>
            </a:r>
            <a:endParaRPr lang="en-US" sz="3900" dirty="0" smtClean="0"/>
          </a:p>
          <a:p>
            <a:pPr marL="0" indent="0">
              <a:buNone/>
            </a:pPr>
            <a:r>
              <a:rPr lang="en-US" sz="3900" dirty="0" smtClean="0"/>
              <a:t>discovery </a:t>
            </a:r>
            <a:r>
              <a:rPr lang="en-US" sz="3900" dirty="0"/>
              <a:t>of the </a:t>
            </a:r>
            <a:endParaRPr lang="en-US" sz="3900" dirty="0" smtClean="0"/>
          </a:p>
          <a:p>
            <a:pPr marL="0" indent="0">
              <a:buNone/>
            </a:pPr>
            <a:r>
              <a:rPr lang="en-US" sz="3900" dirty="0" smtClean="0"/>
              <a:t>remarkable </a:t>
            </a:r>
            <a:r>
              <a:rPr lang="en-US" sz="3900" dirty="0"/>
              <a:t>rays </a:t>
            </a:r>
            <a:endParaRPr lang="en-US" sz="3900" dirty="0" smtClean="0"/>
          </a:p>
          <a:p>
            <a:pPr marL="0" indent="0">
              <a:buNone/>
            </a:pPr>
            <a:r>
              <a:rPr lang="en-US" sz="3900" dirty="0" smtClean="0"/>
              <a:t>subsequently </a:t>
            </a:r>
            <a:r>
              <a:rPr lang="en-US" sz="3900" dirty="0"/>
              <a:t>named </a:t>
            </a:r>
            <a:endParaRPr lang="en-US" sz="3900" dirty="0" smtClean="0"/>
          </a:p>
          <a:p>
            <a:pPr marL="0" indent="0">
              <a:buNone/>
            </a:pPr>
            <a:r>
              <a:rPr lang="en-US" sz="3900" dirty="0" smtClean="0"/>
              <a:t>after </a:t>
            </a:r>
            <a:r>
              <a:rPr lang="en-US" sz="3900" dirty="0"/>
              <a:t>him</a:t>
            </a:r>
            <a:r>
              <a:rPr lang="en-US" sz="3900" dirty="0" smtClean="0"/>
              <a:t>"</a:t>
            </a:r>
            <a:endParaRPr lang="en-US" sz="3900" dirty="0"/>
          </a:p>
        </p:txBody>
      </p:sp>
      <p:pic>
        <p:nvPicPr>
          <p:cNvPr id="4098" name="Picture 2" descr="Resultado de imagen para roentgen radi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2"/>
            <a:ext cx="3816424" cy="558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53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s-MX" sz="4000" dirty="0" smtClean="0"/>
              <a:t>¿Qué se obtiene?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algn="ctr"/>
            <a:r>
              <a:rPr lang="es-MX" sz="3600" dirty="0"/>
              <a:t>No hay firmas ni universidades ni muchos personajes, descubrimientos o invenciones </a:t>
            </a:r>
            <a:r>
              <a:rPr lang="es-MX" sz="3600" dirty="0" smtClean="0"/>
              <a:t>destacados </a:t>
            </a:r>
            <a:r>
              <a:rPr lang="es-MX" sz="3600" dirty="0"/>
              <a:t>a nivel mundial.</a:t>
            </a:r>
          </a:p>
          <a:p>
            <a:pPr algn="ctr"/>
            <a:endParaRPr lang="es-MX" sz="3600" dirty="0" smtClean="0"/>
          </a:p>
        </p:txBody>
      </p:sp>
    </p:spTree>
    <p:extLst>
      <p:ext uri="{BB962C8B-B14F-4D97-AF65-F5344CB8AC3E}">
        <p14:creationId xmlns:p14="http://schemas.microsoft.com/office/powerpoint/2010/main" val="114905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480720"/>
          </a:xfrm>
        </p:spPr>
        <p:txBody>
          <a:bodyPr anchor="ctr">
            <a:normAutofit fontScale="77500" lnSpcReduction="20000"/>
          </a:bodyPr>
          <a:lstStyle/>
          <a:p>
            <a:pPr marL="0" indent="0" algn="ctr">
              <a:buNone/>
            </a:pPr>
            <a:r>
              <a:rPr lang="es-MX" sz="6000" dirty="0"/>
              <a:t>¿Qué se obtiene?</a:t>
            </a:r>
          </a:p>
          <a:p>
            <a:pPr marL="0" indent="0" algn="ctr">
              <a:buNone/>
            </a:pPr>
            <a:endParaRPr lang="es-419" sz="4300" b="1" dirty="0"/>
          </a:p>
          <a:p>
            <a:pPr marL="0" indent="0" algn="ctr">
              <a:buNone/>
            </a:pPr>
            <a:r>
              <a:rPr lang="es-419" sz="5200" b="1" dirty="0" smtClean="0"/>
              <a:t>T</a:t>
            </a:r>
            <a:r>
              <a:rPr lang="es-MX" sz="5200" b="1" dirty="0" err="1" smtClean="0"/>
              <a:t>oma</a:t>
            </a:r>
            <a:r>
              <a:rPr lang="es-419" sz="5200" b="1" dirty="0" smtClean="0"/>
              <a:t> de</a:t>
            </a:r>
            <a:r>
              <a:rPr lang="es-MX" sz="5200" b="1" dirty="0" smtClean="0"/>
              <a:t> decisiones</a:t>
            </a:r>
            <a:endParaRPr lang="es-MX" sz="5200" dirty="0" smtClean="0"/>
          </a:p>
          <a:p>
            <a:pPr marL="0" indent="0" algn="ctr">
              <a:buNone/>
            </a:pPr>
            <a:endParaRPr lang="es-MX" sz="3900" dirty="0" smtClean="0"/>
          </a:p>
          <a:p>
            <a:pPr marL="0" indent="0">
              <a:buNone/>
            </a:pPr>
            <a:r>
              <a:rPr lang="es-MX" sz="3900" b="1" dirty="0" smtClean="0"/>
              <a:t>Grupos</a:t>
            </a:r>
            <a:r>
              <a:rPr lang="es-MX" sz="3900" dirty="0" smtClean="0"/>
              <a:t>-Estímulos tributarios y acreditación en educación superior. </a:t>
            </a:r>
            <a:r>
              <a:rPr lang="es-MX" sz="3900" i="1" dirty="0" smtClean="0">
                <a:solidFill>
                  <a:schemeClr val="bg1">
                    <a:lumMod val="75000"/>
                  </a:schemeClr>
                </a:solidFill>
              </a:rPr>
              <a:t>Dinámica de la investigación, forma </a:t>
            </a:r>
            <a:r>
              <a:rPr lang="es-MX" sz="3900" i="1" dirty="0">
                <a:solidFill>
                  <a:schemeClr val="bg1">
                    <a:lumMod val="75000"/>
                  </a:schemeClr>
                </a:solidFill>
              </a:rPr>
              <a:t>de sociabilidad científica.</a:t>
            </a:r>
            <a:r>
              <a:rPr lang="es-MX" sz="3900" i="1" dirty="0"/>
              <a:t> </a:t>
            </a:r>
            <a:endParaRPr lang="es-MX" sz="3900" i="1" dirty="0" smtClean="0"/>
          </a:p>
          <a:p>
            <a:pPr marL="0" indent="0">
              <a:buNone/>
            </a:pPr>
            <a:r>
              <a:rPr lang="es-MX" sz="3900" b="1" dirty="0" smtClean="0"/>
              <a:t>Publindex</a:t>
            </a:r>
            <a:r>
              <a:rPr lang="es-MX" sz="3900" dirty="0" smtClean="0"/>
              <a:t>-1279 y medición de grupos. </a:t>
            </a:r>
            <a:r>
              <a:rPr lang="es-MX" sz="3900" i="1" dirty="0" smtClean="0">
                <a:solidFill>
                  <a:schemeClr val="bg1">
                    <a:lumMod val="75000"/>
                  </a:schemeClr>
                </a:solidFill>
              </a:rPr>
              <a:t>Espacios locales para el conocimiento y la comunicación</a:t>
            </a:r>
            <a:r>
              <a:rPr lang="es-MX" sz="3900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es-MX" sz="3900" b="1" dirty="0" smtClean="0"/>
              <a:t>Proyectos</a:t>
            </a:r>
            <a:r>
              <a:rPr lang="es-MX" sz="3900" dirty="0" smtClean="0"/>
              <a:t>-Regalías y convocatorias. </a:t>
            </a:r>
            <a:r>
              <a:rPr lang="es-MX" sz="3900" i="1" dirty="0" smtClean="0">
                <a:solidFill>
                  <a:schemeClr val="bg1">
                    <a:lumMod val="75000"/>
                  </a:schemeClr>
                </a:solidFill>
              </a:rPr>
              <a:t>Desarrollo científico, tecnológico, social y económico.</a:t>
            </a:r>
            <a:endParaRPr lang="es-MX" sz="39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s-MX" sz="3900" b="1" dirty="0" smtClean="0"/>
              <a:t>Doctorados</a:t>
            </a:r>
            <a:r>
              <a:rPr lang="es-MX" sz="3900" dirty="0" smtClean="0"/>
              <a:t>-Becas. </a:t>
            </a:r>
            <a:r>
              <a:rPr lang="es-MX" sz="3900" i="1" dirty="0">
                <a:solidFill>
                  <a:schemeClr val="bg1">
                    <a:lumMod val="75000"/>
                  </a:schemeClr>
                </a:solidFill>
              </a:rPr>
              <a:t>Fuerza en la investigación</a:t>
            </a:r>
            <a:r>
              <a:rPr lang="es-MX" sz="3900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es-MX" sz="3900" b="1" dirty="0" smtClean="0"/>
              <a:t>Acreditación</a:t>
            </a:r>
            <a:r>
              <a:rPr lang="es-MX" sz="3900" dirty="0" smtClean="0"/>
              <a:t>-Acceso a programas y recursos. </a:t>
            </a:r>
            <a:r>
              <a:rPr lang="es-MX" sz="3900" i="1" dirty="0" smtClean="0">
                <a:solidFill>
                  <a:schemeClr val="bg1">
                    <a:lumMod val="75000"/>
                  </a:schemeClr>
                </a:solidFill>
              </a:rPr>
              <a:t>Calidad de la educación y acceso al mercado.</a:t>
            </a:r>
            <a:endParaRPr lang="es-MX" sz="39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68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s-MX" sz="4400" dirty="0" smtClean="0"/>
              <a:t>¿Cuáles son los efectos de medir?</a:t>
            </a:r>
          </a:p>
        </p:txBody>
      </p:sp>
    </p:spTree>
    <p:extLst>
      <p:ext uri="{BB962C8B-B14F-4D97-AF65-F5344CB8AC3E}">
        <p14:creationId xmlns:p14="http://schemas.microsoft.com/office/powerpoint/2010/main" val="33875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los efectos de medir?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MX" sz="4000" b="1" dirty="0"/>
              <a:t>Circulación de la </a:t>
            </a:r>
            <a:r>
              <a:rPr lang="es-MX" sz="4000" b="1" dirty="0" smtClean="0"/>
              <a:t>información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algn="ctr"/>
            <a:r>
              <a:rPr lang="es-MX" sz="3600" dirty="0" err="1" smtClean="0"/>
              <a:t>ScienTI</a:t>
            </a:r>
            <a:r>
              <a:rPr lang="es-MX" sz="3600" dirty="0" smtClean="0"/>
              <a:t>: </a:t>
            </a:r>
            <a:r>
              <a:rPr lang="es-MX" sz="3600" dirty="0" err="1" smtClean="0"/>
              <a:t>CvLAC</a:t>
            </a:r>
            <a:r>
              <a:rPr lang="es-MX" sz="3600" dirty="0" smtClean="0"/>
              <a:t>, </a:t>
            </a:r>
            <a:r>
              <a:rPr lang="es-MX" sz="3600" dirty="0" err="1" smtClean="0"/>
              <a:t>GrupLAC</a:t>
            </a:r>
            <a:r>
              <a:rPr lang="es-MX" sz="3600" dirty="0" smtClean="0"/>
              <a:t>, </a:t>
            </a:r>
            <a:r>
              <a:rPr lang="es-MX" sz="3600" dirty="0" err="1" smtClean="0"/>
              <a:t>DocLAC</a:t>
            </a:r>
            <a:endParaRPr lang="es-MX" sz="3600" dirty="0" smtClean="0"/>
          </a:p>
          <a:p>
            <a:pPr algn="ctr"/>
            <a:r>
              <a:rPr lang="es-MX" sz="3600" dirty="0" err="1" smtClean="0"/>
              <a:t>Publindex</a:t>
            </a:r>
            <a:r>
              <a:rPr lang="es-MX" sz="3600" dirty="0" smtClean="0"/>
              <a:t>: escalafón nacional y homologación internacional.</a:t>
            </a:r>
          </a:p>
          <a:p>
            <a:pPr algn="ctr"/>
            <a:r>
              <a:rPr lang="es-MX" sz="3600" dirty="0" smtClean="0"/>
              <a:t>Acreditación.</a:t>
            </a:r>
          </a:p>
          <a:p>
            <a:pPr algn="ctr"/>
            <a:r>
              <a:rPr lang="es-MX" sz="3600" i="1" dirty="0" smtClean="0"/>
              <a:t>EDIT, EAM</a:t>
            </a:r>
          </a:p>
        </p:txBody>
      </p:sp>
    </p:spTree>
    <p:extLst>
      <p:ext uri="{BB962C8B-B14F-4D97-AF65-F5344CB8AC3E}">
        <p14:creationId xmlns:p14="http://schemas.microsoft.com/office/powerpoint/2010/main" val="255606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los efectos de medir?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MX" sz="4000" b="1" dirty="0" smtClean="0"/>
              <a:t>Producción de conocimiento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algn="ctr"/>
            <a:r>
              <a:rPr lang="es-MX" sz="3600" dirty="0" smtClean="0"/>
              <a:t>Investigación.</a:t>
            </a:r>
          </a:p>
          <a:p>
            <a:pPr algn="ctr"/>
            <a:r>
              <a:rPr lang="es-MX" sz="3600" dirty="0" smtClean="0"/>
              <a:t>Estudios.</a:t>
            </a:r>
          </a:p>
          <a:p>
            <a:pPr algn="ctr"/>
            <a:r>
              <a:rPr lang="es-MX" sz="3600" dirty="0" smtClean="0"/>
              <a:t>Vigilancia tecnológica.</a:t>
            </a:r>
          </a:p>
        </p:txBody>
      </p:sp>
    </p:spTree>
    <p:extLst>
      <p:ext uri="{BB962C8B-B14F-4D97-AF65-F5344CB8AC3E}">
        <p14:creationId xmlns:p14="http://schemas.microsoft.com/office/powerpoint/2010/main" val="391001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s-MX" sz="4000" dirty="0"/>
              <a:t>¿Cuáles son los efectos de medir?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MX" sz="4000" b="1" dirty="0" smtClean="0"/>
              <a:t>Movimientos sociales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algn="ctr"/>
            <a:r>
              <a:rPr lang="es-MX" sz="3600" dirty="0" smtClean="0"/>
              <a:t>Profesionalización de la investigación.</a:t>
            </a:r>
          </a:p>
          <a:p>
            <a:pPr algn="ctr"/>
            <a:r>
              <a:rPr lang="es-419" sz="3600" dirty="0" smtClean="0"/>
              <a:t>Formas de sociabilidad científica</a:t>
            </a:r>
            <a:r>
              <a:rPr lang="es-MX" sz="3600" dirty="0" smtClean="0"/>
              <a:t>.</a:t>
            </a:r>
          </a:p>
          <a:p>
            <a:pPr algn="ctr"/>
            <a:r>
              <a:rPr lang="es-MX" sz="3600" dirty="0"/>
              <a:t>Revistas con prácticas editoriales</a:t>
            </a:r>
            <a:r>
              <a:rPr lang="es-MX" sz="3600" dirty="0" smtClean="0"/>
              <a:t>.</a:t>
            </a:r>
          </a:p>
          <a:p>
            <a:pPr algn="ctr"/>
            <a:r>
              <a:rPr lang="es-MX" sz="3600" dirty="0" smtClean="0"/>
              <a:t>Ondas.</a:t>
            </a:r>
          </a:p>
        </p:txBody>
      </p:sp>
    </p:spTree>
    <p:extLst>
      <p:ext uri="{BB962C8B-B14F-4D97-AF65-F5344CB8AC3E}">
        <p14:creationId xmlns:p14="http://schemas.microsoft.com/office/powerpoint/2010/main" val="404750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480720"/>
          </a:xfrm>
        </p:spPr>
        <p:txBody>
          <a:bodyPr anchor="ctr">
            <a:normAutofit fontScale="77500" lnSpcReduction="20000"/>
          </a:bodyPr>
          <a:lstStyle/>
          <a:p>
            <a:pPr marL="0" indent="0" algn="ctr">
              <a:buNone/>
            </a:pPr>
            <a:r>
              <a:rPr lang="es-MX" sz="5700" dirty="0"/>
              <a:t>¿Cuáles son los efectos de medir?</a:t>
            </a:r>
          </a:p>
          <a:p>
            <a:pPr marL="0" indent="0" algn="ctr">
              <a:buNone/>
            </a:pPr>
            <a:endParaRPr lang="es-419" sz="4300" b="1" dirty="0"/>
          </a:p>
          <a:p>
            <a:pPr marL="0" indent="0" algn="ctr">
              <a:buNone/>
            </a:pPr>
            <a:r>
              <a:rPr lang="es-419" sz="5200" b="1" dirty="0" smtClean="0"/>
              <a:t>T</a:t>
            </a:r>
            <a:r>
              <a:rPr lang="es-MX" sz="5200" b="1" dirty="0" err="1" smtClean="0"/>
              <a:t>oma</a:t>
            </a:r>
            <a:r>
              <a:rPr lang="es-419" sz="5200" b="1" dirty="0" smtClean="0"/>
              <a:t> de</a:t>
            </a:r>
            <a:r>
              <a:rPr lang="es-MX" sz="5200" b="1" dirty="0" smtClean="0"/>
              <a:t> decisiones</a:t>
            </a:r>
            <a:endParaRPr lang="es-MX" sz="5200" dirty="0" smtClean="0"/>
          </a:p>
          <a:p>
            <a:pPr marL="0" indent="0" algn="ctr">
              <a:buNone/>
            </a:pPr>
            <a:endParaRPr lang="es-MX" sz="3900" dirty="0" smtClean="0"/>
          </a:p>
          <a:p>
            <a:pPr marL="0" indent="0">
              <a:buNone/>
            </a:pPr>
            <a:r>
              <a:rPr lang="es-MX" sz="3900" b="1" dirty="0" smtClean="0"/>
              <a:t>Grupos</a:t>
            </a:r>
            <a:r>
              <a:rPr lang="es-MX" sz="3900" dirty="0" smtClean="0"/>
              <a:t>-</a:t>
            </a:r>
            <a:r>
              <a:rPr lang="es-MX" sz="3900" dirty="0" smtClean="0">
                <a:solidFill>
                  <a:schemeClr val="bg1">
                    <a:lumMod val="65000"/>
                  </a:schemeClr>
                </a:solidFill>
              </a:rPr>
              <a:t>Estímulos tributarios y acreditación en educación superior. </a:t>
            </a:r>
            <a:r>
              <a:rPr lang="es-MX" sz="3900" i="1" dirty="0" smtClean="0"/>
              <a:t>Dinámica de la investigación, forma </a:t>
            </a:r>
            <a:r>
              <a:rPr lang="es-MX" sz="3900" i="1" dirty="0"/>
              <a:t>de sociabilidad científica. </a:t>
            </a:r>
            <a:endParaRPr lang="es-MX" sz="3900" i="1" dirty="0" smtClean="0"/>
          </a:p>
          <a:p>
            <a:pPr marL="0" indent="0">
              <a:buNone/>
            </a:pPr>
            <a:r>
              <a:rPr lang="es-MX" sz="3900" b="1" dirty="0" smtClean="0"/>
              <a:t>Publindex</a:t>
            </a:r>
            <a:r>
              <a:rPr lang="es-MX" sz="3900" dirty="0" smtClean="0">
                <a:solidFill>
                  <a:schemeClr val="bg1">
                    <a:lumMod val="65000"/>
                  </a:schemeClr>
                </a:solidFill>
              </a:rPr>
              <a:t>-1279 y medición de grupos.</a:t>
            </a:r>
            <a:r>
              <a:rPr lang="es-MX" sz="3900" dirty="0" smtClean="0"/>
              <a:t> </a:t>
            </a:r>
            <a:r>
              <a:rPr lang="es-MX" sz="3900" i="1" dirty="0" smtClean="0"/>
              <a:t>Espacios locales para el conocimiento y la comunicación</a:t>
            </a:r>
            <a:r>
              <a:rPr lang="es-MX" sz="3900" dirty="0" smtClean="0"/>
              <a:t>.</a:t>
            </a:r>
          </a:p>
          <a:p>
            <a:pPr marL="0" indent="0">
              <a:buNone/>
            </a:pPr>
            <a:r>
              <a:rPr lang="es-MX" sz="3900" b="1" dirty="0" smtClean="0"/>
              <a:t>Proyectos</a:t>
            </a:r>
            <a:r>
              <a:rPr lang="es-MX" sz="3900" dirty="0" smtClean="0">
                <a:solidFill>
                  <a:schemeClr val="bg1">
                    <a:lumMod val="65000"/>
                  </a:schemeClr>
                </a:solidFill>
              </a:rPr>
              <a:t>-Regalías y convocatorias.</a:t>
            </a:r>
            <a:r>
              <a:rPr lang="es-MX" sz="3900" dirty="0" smtClean="0"/>
              <a:t> </a:t>
            </a:r>
            <a:r>
              <a:rPr lang="es-MX" sz="3900" i="1" dirty="0" smtClean="0"/>
              <a:t>Desarrollo científico, tecnológico, social y económico.</a:t>
            </a:r>
            <a:endParaRPr lang="es-MX" sz="3900" dirty="0"/>
          </a:p>
          <a:p>
            <a:pPr marL="0" indent="0">
              <a:buNone/>
            </a:pPr>
            <a:r>
              <a:rPr lang="es-MX" sz="3900" b="1" dirty="0" smtClean="0"/>
              <a:t>Doctorados</a:t>
            </a:r>
            <a:r>
              <a:rPr lang="es-MX" sz="3900" dirty="0" smtClean="0">
                <a:solidFill>
                  <a:schemeClr val="bg1">
                    <a:lumMod val="65000"/>
                  </a:schemeClr>
                </a:solidFill>
              </a:rPr>
              <a:t>-Becas. </a:t>
            </a:r>
            <a:r>
              <a:rPr lang="es-MX" sz="3900" i="1" dirty="0"/>
              <a:t>Fuerza en la investigación</a:t>
            </a:r>
            <a:r>
              <a:rPr lang="es-MX" sz="3900" dirty="0" smtClean="0"/>
              <a:t>.</a:t>
            </a:r>
          </a:p>
          <a:p>
            <a:pPr marL="0" indent="0">
              <a:buNone/>
            </a:pPr>
            <a:r>
              <a:rPr lang="es-MX" sz="3900" b="1" dirty="0" smtClean="0"/>
              <a:t>Acreditación</a:t>
            </a:r>
            <a:r>
              <a:rPr lang="es-MX" sz="3900" dirty="0" smtClean="0">
                <a:solidFill>
                  <a:schemeClr val="bg1">
                    <a:lumMod val="65000"/>
                  </a:schemeClr>
                </a:solidFill>
              </a:rPr>
              <a:t>-Acceso a programas y recursos. </a:t>
            </a:r>
            <a:r>
              <a:rPr lang="es-MX" sz="3900" i="1" dirty="0" smtClean="0"/>
              <a:t>Calidad de la educación y acceso al mercado.</a:t>
            </a:r>
            <a:endParaRPr lang="es-MX" sz="3900" dirty="0"/>
          </a:p>
        </p:txBody>
      </p:sp>
    </p:spTree>
    <p:extLst>
      <p:ext uri="{BB962C8B-B14F-4D97-AF65-F5344CB8AC3E}">
        <p14:creationId xmlns:p14="http://schemas.microsoft.com/office/powerpoint/2010/main" val="295870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los efectos de medir?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MX" sz="4000" b="1" dirty="0" smtClean="0"/>
              <a:t>Confusión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algn="ctr"/>
            <a:r>
              <a:rPr lang="es-MX" sz="3600" dirty="0" err="1" smtClean="0"/>
              <a:t>Indices</a:t>
            </a:r>
            <a:r>
              <a:rPr lang="es-MX" sz="3600" dirty="0" smtClean="0"/>
              <a:t> sintéticos (ej. Grupos</a:t>
            </a:r>
            <a:r>
              <a:rPr lang="es-419" sz="3600" dirty="0" smtClean="0"/>
              <a:t>, </a:t>
            </a:r>
            <a:r>
              <a:rPr lang="es-419" sz="3600" dirty="0" err="1" smtClean="0"/>
              <a:t>Publindex</a:t>
            </a:r>
            <a:r>
              <a:rPr lang="es-MX" sz="3600" dirty="0" smtClean="0"/>
              <a:t>). </a:t>
            </a:r>
          </a:p>
          <a:p>
            <a:pPr algn="ctr"/>
            <a:r>
              <a:rPr lang="es-MX" sz="3600" dirty="0" smtClean="0"/>
              <a:t>¿Qué hace y produce la comunidad?</a:t>
            </a:r>
            <a:endParaRPr lang="es-MX" sz="3600" dirty="0"/>
          </a:p>
          <a:p>
            <a:pPr algn="ctr"/>
            <a:r>
              <a:rPr lang="es-MX" sz="3600" dirty="0" smtClean="0"/>
              <a:t>Relación investigación, sociedad y economía.</a:t>
            </a:r>
          </a:p>
        </p:txBody>
      </p:sp>
    </p:spTree>
    <p:extLst>
      <p:ext uri="{BB962C8B-B14F-4D97-AF65-F5344CB8AC3E}">
        <p14:creationId xmlns:p14="http://schemas.microsoft.com/office/powerpoint/2010/main" val="183732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los efectos de medir?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MX" sz="4000" b="1" dirty="0" smtClean="0"/>
              <a:t>Controversias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algn="ctr"/>
            <a:r>
              <a:rPr lang="es-MX" sz="3600" dirty="0" smtClean="0"/>
              <a:t>Gobierno, sectores, academia.</a:t>
            </a:r>
          </a:p>
          <a:p>
            <a:pPr algn="ctr"/>
            <a:r>
              <a:rPr lang="es-MX" sz="3600" dirty="0" smtClean="0"/>
              <a:t>Grandes áreas del conocimiento.</a:t>
            </a:r>
          </a:p>
          <a:p>
            <a:pPr algn="ctr"/>
            <a:r>
              <a:rPr lang="es-MX" sz="3600" dirty="0" smtClean="0"/>
              <a:t>Grupos, </a:t>
            </a:r>
            <a:r>
              <a:rPr lang="es-MX" sz="3600" dirty="0" err="1" smtClean="0"/>
              <a:t>Publindex</a:t>
            </a:r>
            <a:r>
              <a:rPr lang="es-MX" sz="3600" dirty="0" smtClean="0"/>
              <a:t>, doctorados.</a:t>
            </a:r>
          </a:p>
        </p:txBody>
      </p:sp>
    </p:spTree>
    <p:extLst>
      <p:ext uri="{BB962C8B-B14F-4D97-AF65-F5344CB8AC3E}">
        <p14:creationId xmlns:p14="http://schemas.microsoft.com/office/powerpoint/2010/main" val="253758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los efectos de medir?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MX" sz="4000" b="1" dirty="0" smtClean="0"/>
              <a:t>Sistemas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algn="ctr"/>
            <a:r>
              <a:rPr lang="es-MX" sz="3600" dirty="0" smtClean="0"/>
              <a:t>¿Representan a los actores?</a:t>
            </a:r>
          </a:p>
          <a:p>
            <a:pPr algn="ctr"/>
            <a:r>
              <a:rPr lang="es-MX" sz="3600" dirty="0" smtClean="0"/>
              <a:t>Exigen trabajo </a:t>
            </a:r>
          </a:p>
          <a:p>
            <a:pPr algn="ctr"/>
            <a:r>
              <a:rPr lang="es-MX" sz="3600" dirty="0" smtClean="0"/>
              <a:t>Han sido sustituidos</a:t>
            </a:r>
          </a:p>
          <a:p>
            <a:pPr algn="ctr"/>
            <a:r>
              <a:rPr lang="es-MX" sz="3600" dirty="0" smtClean="0"/>
              <a:t>Existen principalmente para medir</a:t>
            </a:r>
          </a:p>
        </p:txBody>
      </p:sp>
    </p:spTree>
    <p:extLst>
      <p:ext uri="{BB962C8B-B14F-4D97-AF65-F5344CB8AC3E}">
        <p14:creationId xmlns:p14="http://schemas.microsoft.com/office/powerpoint/2010/main" val="332948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s-MX" sz="4300" b="1" dirty="0" smtClean="0"/>
              <a:t>Medir involucra conocimiento y tecnología</a:t>
            </a:r>
          </a:p>
          <a:p>
            <a:pPr marL="0" indent="0">
              <a:buNone/>
            </a:pPr>
            <a:r>
              <a:rPr lang="es-MX" sz="3900" dirty="0" smtClean="0"/>
              <a:t>CAT</a:t>
            </a:r>
          </a:p>
        </p:txBody>
      </p:sp>
      <p:pic>
        <p:nvPicPr>
          <p:cNvPr id="5122" name="Picture 2" descr="Resultado de imagen para cat tomogra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429" y="2060848"/>
            <a:ext cx="6807035" cy="454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907704" y="6516052"/>
            <a:ext cx="171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Fuente: Internet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4871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los efectos de medir?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MX" sz="4000" b="1" dirty="0" smtClean="0"/>
              <a:t>Grupos e investigadores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algn="ctr"/>
            <a:r>
              <a:rPr lang="es-MX" sz="3600" dirty="0"/>
              <a:t>¿Para qué</a:t>
            </a:r>
            <a:r>
              <a:rPr lang="es-MX" sz="3600" dirty="0" smtClean="0"/>
              <a:t>? </a:t>
            </a:r>
          </a:p>
          <a:p>
            <a:pPr algn="ctr"/>
            <a:r>
              <a:rPr lang="es-MX" sz="3600" dirty="0" smtClean="0"/>
              <a:t>Exclusión y empobrecimiento</a:t>
            </a:r>
          </a:p>
          <a:p>
            <a:pPr algn="ctr"/>
            <a:r>
              <a:rPr lang="es-MX" sz="3600" dirty="0" smtClean="0"/>
              <a:t>Deslegitimación</a:t>
            </a:r>
            <a:r>
              <a:rPr lang="es-419" sz="3600" dirty="0" smtClean="0"/>
              <a:t> y s</a:t>
            </a:r>
            <a:r>
              <a:rPr lang="es-MX" sz="3600" dirty="0" err="1" smtClean="0"/>
              <a:t>egregación</a:t>
            </a:r>
            <a:endParaRPr lang="es-MX" sz="3600" dirty="0" smtClean="0"/>
          </a:p>
          <a:p>
            <a:pPr algn="ctr"/>
            <a:r>
              <a:rPr lang="es-MX" sz="3600" dirty="0"/>
              <a:t>Prestigio</a:t>
            </a:r>
            <a:endParaRPr lang="es-MX" sz="3600" dirty="0" smtClean="0"/>
          </a:p>
        </p:txBody>
      </p:sp>
    </p:spTree>
    <p:extLst>
      <p:ext uri="{BB962C8B-B14F-4D97-AF65-F5344CB8AC3E}">
        <p14:creationId xmlns:p14="http://schemas.microsoft.com/office/powerpoint/2010/main" val="75196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los efectos de medir?</a:t>
            </a:r>
          </a:p>
          <a:p>
            <a:pPr marL="0" indent="0" algn="ctr">
              <a:buNone/>
            </a:pPr>
            <a:r>
              <a:rPr lang="es-MX" sz="4000" b="1" dirty="0" smtClean="0"/>
              <a:t>Grupos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82147" y="923123"/>
            <a:ext cx="4579705" cy="691276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6452119" y="6525344"/>
            <a:ext cx="1576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Fuente: OCCYT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9860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los efectos de medir?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MX" sz="4000" b="1" dirty="0" smtClean="0"/>
              <a:t>Grupos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605806" y="6488668"/>
            <a:ext cx="193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Datos: Colciencias.</a:t>
            </a:r>
            <a:endParaRPr lang="es-E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262" y="3437959"/>
            <a:ext cx="6191082" cy="2007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3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los efectos de medir?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419" sz="4000" b="1" dirty="0" smtClean="0"/>
              <a:t>P</a:t>
            </a:r>
            <a:r>
              <a:rPr lang="es-MX" sz="4000" b="1" dirty="0" err="1" smtClean="0"/>
              <a:t>ublindex</a:t>
            </a:r>
            <a:endParaRPr lang="es-MX" sz="4000" b="1" dirty="0" smtClean="0"/>
          </a:p>
          <a:p>
            <a:pPr marL="0" indent="0" algn="ctr">
              <a:buNone/>
            </a:pPr>
            <a:endParaRPr lang="es-MX" sz="3600" dirty="0" smtClean="0"/>
          </a:p>
          <a:p>
            <a:pPr algn="ctr"/>
            <a:r>
              <a:rPr lang="es-419" sz="3600" dirty="0" smtClean="0"/>
              <a:t>1279</a:t>
            </a:r>
            <a:endParaRPr lang="es-419" sz="3600" dirty="0"/>
          </a:p>
          <a:p>
            <a:pPr algn="ctr"/>
            <a:r>
              <a:rPr lang="es-MX" sz="3600" dirty="0" err="1"/>
              <a:t>Calibració</a:t>
            </a:r>
            <a:r>
              <a:rPr lang="es-419" sz="3600" dirty="0" smtClean="0"/>
              <a:t>n</a:t>
            </a:r>
            <a:endParaRPr lang="es-419" sz="3600" dirty="0"/>
          </a:p>
        </p:txBody>
      </p:sp>
    </p:spTree>
    <p:extLst>
      <p:ext uri="{BB962C8B-B14F-4D97-AF65-F5344CB8AC3E}">
        <p14:creationId xmlns:p14="http://schemas.microsoft.com/office/powerpoint/2010/main" val="86940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los efectos de medir?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419" sz="4000" b="1" dirty="0" smtClean="0"/>
              <a:t>P</a:t>
            </a:r>
            <a:r>
              <a:rPr lang="es-MX" sz="4000" b="1" dirty="0" err="1" smtClean="0"/>
              <a:t>ublindex</a:t>
            </a:r>
            <a:endParaRPr lang="es-MX" sz="4000" b="1" dirty="0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759861"/>
            <a:ext cx="6264696" cy="376548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605806" y="6488668"/>
            <a:ext cx="193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Datos: Colciencias.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4351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796" y="2759861"/>
            <a:ext cx="6264697" cy="376548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los efectos de medir?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419" sz="4000" b="1" dirty="0" smtClean="0"/>
              <a:t>P</a:t>
            </a:r>
            <a:r>
              <a:rPr lang="es-MX" sz="4000" b="1" dirty="0" err="1" smtClean="0"/>
              <a:t>ublindex</a:t>
            </a:r>
            <a:endParaRPr lang="es-MX" sz="4000" b="1" dirty="0" smtClean="0"/>
          </a:p>
        </p:txBody>
      </p:sp>
      <p:sp>
        <p:nvSpPr>
          <p:cNvPr id="5" name="CuadroTexto 4"/>
          <p:cNvSpPr txBox="1"/>
          <p:nvPr/>
        </p:nvSpPr>
        <p:spPr>
          <a:xfrm>
            <a:off x="3605806" y="6488668"/>
            <a:ext cx="193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Datos: Colciencias.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6228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los efectos de medir?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419" sz="4000" b="1" dirty="0" smtClean="0"/>
              <a:t>P</a:t>
            </a:r>
            <a:r>
              <a:rPr lang="es-MX" sz="4000" b="1" dirty="0" err="1" smtClean="0"/>
              <a:t>ublindex</a:t>
            </a:r>
            <a:r>
              <a:rPr lang="es-MX" sz="4000" b="1" dirty="0" smtClean="0"/>
              <a:t> - </a:t>
            </a:r>
            <a:r>
              <a:rPr lang="es-MX" sz="4000" b="1" dirty="0" err="1" smtClean="0"/>
              <a:t>Scielo</a:t>
            </a:r>
            <a:r>
              <a:rPr lang="es-MX" sz="4000" b="1" dirty="0" smtClean="0"/>
              <a:t> </a:t>
            </a:r>
          </a:p>
          <a:p>
            <a:pPr marL="0" indent="0" algn="ctr">
              <a:buNone/>
            </a:pPr>
            <a:endParaRPr lang="es-MX" sz="3600" dirty="0" smtClean="0"/>
          </a:p>
        </p:txBody>
      </p:sp>
      <p:sp>
        <p:nvSpPr>
          <p:cNvPr id="2" name="CuadroTexto 1"/>
          <p:cNvSpPr txBox="1"/>
          <p:nvPr/>
        </p:nvSpPr>
        <p:spPr>
          <a:xfrm>
            <a:off x="2678108" y="6381328"/>
            <a:ext cx="1938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Revistas en Scielo. </a:t>
            </a:r>
            <a:endParaRPr lang="es-E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77" y="2889498"/>
            <a:ext cx="8216379" cy="2987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919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los efectos de medir?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419" sz="4000" b="1" dirty="0" smtClean="0"/>
              <a:t>P</a:t>
            </a:r>
            <a:r>
              <a:rPr lang="es-MX" sz="4000" b="1" dirty="0" err="1" smtClean="0"/>
              <a:t>ublindex</a:t>
            </a:r>
            <a:r>
              <a:rPr lang="es-MX" sz="4000" b="1" dirty="0" smtClean="0"/>
              <a:t> - </a:t>
            </a:r>
            <a:r>
              <a:rPr lang="es-MX" sz="4000" b="1" dirty="0" err="1" smtClean="0"/>
              <a:t>Scielo</a:t>
            </a:r>
            <a:endParaRPr lang="es-MX" sz="4000" b="1" dirty="0" smtClean="0"/>
          </a:p>
          <a:p>
            <a:pPr marL="0" indent="0" algn="ctr">
              <a:buNone/>
            </a:pPr>
            <a:endParaRPr lang="es-MX" sz="3600" dirty="0" smtClean="0"/>
          </a:p>
        </p:txBody>
      </p:sp>
      <p:sp>
        <p:nvSpPr>
          <p:cNvPr id="2" name="CuadroTexto 1"/>
          <p:cNvSpPr txBox="1"/>
          <p:nvPr/>
        </p:nvSpPr>
        <p:spPr>
          <a:xfrm>
            <a:off x="2678108" y="6381328"/>
            <a:ext cx="3478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Revistas en </a:t>
            </a:r>
            <a:r>
              <a:rPr lang="es-419" dirty="0" err="1" smtClean="0"/>
              <a:t>Scielo</a:t>
            </a:r>
            <a:r>
              <a:rPr lang="es-419" dirty="0" smtClean="0"/>
              <a:t>. Diciembre 2015.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962" y="2683760"/>
            <a:ext cx="7362076" cy="362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9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los efectos de medir?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419" sz="4000" b="1" dirty="0" smtClean="0"/>
              <a:t>P</a:t>
            </a:r>
            <a:r>
              <a:rPr lang="es-MX" sz="4000" b="1" dirty="0" err="1" smtClean="0"/>
              <a:t>ublindex</a:t>
            </a:r>
            <a:endParaRPr lang="es-MX" sz="4000" b="1" dirty="0" smtClean="0"/>
          </a:p>
          <a:p>
            <a:pPr marL="0" indent="0" algn="ctr">
              <a:buNone/>
            </a:pPr>
            <a:endParaRPr lang="es-MX" sz="3600" dirty="0" smtClean="0"/>
          </a:p>
        </p:txBody>
      </p:sp>
      <p:sp>
        <p:nvSpPr>
          <p:cNvPr id="5" name="CuadroTexto 4"/>
          <p:cNvSpPr txBox="1"/>
          <p:nvPr/>
        </p:nvSpPr>
        <p:spPr>
          <a:xfrm>
            <a:off x="3563888" y="2606934"/>
            <a:ext cx="1966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A1 Psicología: 8/29</a:t>
            </a:r>
            <a:endParaRPr lang="es-ES" dirty="0"/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8193807"/>
              </p:ext>
            </p:extLst>
          </p:nvPr>
        </p:nvGraphicFramePr>
        <p:xfrm>
          <a:off x="1581869" y="3068960"/>
          <a:ext cx="5989599" cy="722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" name="Imagen de mapa de bits" r:id="rId4" imgW="6000840" imgH="723960" progId="Paint.Picture">
                  <p:embed/>
                </p:oleObj>
              </mc:Choice>
              <mc:Fallback>
                <p:oleObj name="Imagen de mapa de bits" r:id="rId4" imgW="6000840" imgH="7239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1869" y="3068960"/>
                        <a:ext cx="5989599" cy="7225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1869" y="3958708"/>
            <a:ext cx="6086475" cy="24765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1869" y="4318748"/>
            <a:ext cx="6067425" cy="6858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2145" y="5127774"/>
            <a:ext cx="6076950" cy="27622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4804" y="5512399"/>
            <a:ext cx="6038850" cy="39052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2145" y="5902924"/>
            <a:ext cx="604837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0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726157"/>
            <a:ext cx="7543800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351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s-MX" sz="4300" b="1" dirty="0" smtClean="0"/>
              <a:t>Medir involucra conocimiento y tecnología</a:t>
            </a:r>
          </a:p>
          <a:p>
            <a:pPr marL="0" indent="0">
              <a:buNone/>
            </a:pPr>
            <a:r>
              <a:rPr lang="es-MX" sz="3900" dirty="0" smtClean="0"/>
              <a:t>CAT</a:t>
            </a:r>
          </a:p>
        </p:txBody>
      </p:sp>
      <p:pic>
        <p:nvPicPr>
          <p:cNvPr id="6146" name="Picture 2" descr="Resultado de imagen para computerized axial tomogra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60848"/>
            <a:ext cx="6264696" cy="447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907704" y="6516052"/>
            <a:ext cx="171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Fuente: Internet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2923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los efectos de medir?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MX" sz="4000" b="1" dirty="0" smtClean="0"/>
              <a:t>Doctorados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algn="ctr"/>
            <a:r>
              <a:rPr lang="es-MX" sz="3600" dirty="0" smtClean="0"/>
              <a:t>Modelo y resultados.</a:t>
            </a:r>
          </a:p>
        </p:txBody>
      </p:sp>
    </p:spTree>
    <p:extLst>
      <p:ext uri="{BB962C8B-B14F-4D97-AF65-F5344CB8AC3E}">
        <p14:creationId xmlns:p14="http://schemas.microsoft.com/office/powerpoint/2010/main" val="162562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s-MX" sz="4400" dirty="0" smtClean="0"/>
              <a:t>¿Cuáles son l</a:t>
            </a:r>
            <a:r>
              <a:rPr lang="es-419" sz="4400" dirty="0" smtClean="0"/>
              <a:t>a</a:t>
            </a:r>
            <a:r>
              <a:rPr lang="es-MX" sz="4400" dirty="0" smtClean="0"/>
              <a:t>s </a:t>
            </a:r>
            <a:r>
              <a:rPr lang="es-419" sz="4400" dirty="0" smtClean="0"/>
              <a:t>expectativas actuales</a:t>
            </a:r>
            <a:r>
              <a:rPr lang="es-MX" sz="4400" dirty="0" smtClean="0"/>
              <a:t> de medir?</a:t>
            </a:r>
          </a:p>
        </p:txBody>
      </p:sp>
    </p:spTree>
    <p:extLst>
      <p:ext uri="{BB962C8B-B14F-4D97-AF65-F5344CB8AC3E}">
        <p14:creationId xmlns:p14="http://schemas.microsoft.com/office/powerpoint/2010/main" val="245958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</a:t>
            </a:r>
            <a:r>
              <a:rPr lang="es-MX" sz="4000" dirty="0" smtClean="0"/>
              <a:t>l</a:t>
            </a:r>
            <a:r>
              <a:rPr lang="es-419" sz="4000" dirty="0" smtClean="0"/>
              <a:t>as expectativas</a:t>
            </a:r>
            <a:r>
              <a:rPr lang="es-MX" sz="4000" dirty="0" smtClean="0"/>
              <a:t>?</a:t>
            </a:r>
            <a:endParaRPr lang="es-MX" sz="4000" dirty="0"/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419" sz="4000" b="1" dirty="0" smtClean="0"/>
              <a:t>Indicadores OCCYT</a:t>
            </a:r>
            <a:endParaRPr lang="es-MX" sz="4000" b="1" dirty="0" smtClean="0"/>
          </a:p>
          <a:p>
            <a:pPr marL="0" indent="0" algn="ctr">
              <a:buNone/>
            </a:pPr>
            <a:endParaRPr lang="es-MX" sz="3400" dirty="0" smtClean="0"/>
          </a:p>
          <a:p>
            <a:pPr algn="ctr"/>
            <a:r>
              <a:rPr lang="es-MX" sz="3400" dirty="0" smtClean="0"/>
              <a:t>Q</a:t>
            </a:r>
            <a:r>
              <a:rPr lang="es-419" sz="3400" dirty="0" err="1" smtClean="0"/>
              <a:t>ue</a:t>
            </a:r>
            <a:r>
              <a:rPr lang="es-419" sz="3400" dirty="0" smtClean="0"/>
              <a:t> sirvan para los propósitos mayores del ESTADO: Inversión.</a:t>
            </a:r>
            <a:endParaRPr lang="es-MX" sz="3400" dirty="0" smtClean="0"/>
          </a:p>
        </p:txBody>
      </p:sp>
    </p:spTree>
    <p:extLst>
      <p:ext uri="{BB962C8B-B14F-4D97-AF65-F5344CB8AC3E}">
        <p14:creationId xmlns:p14="http://schemas.microsoft.com/office/powerpoint/2010/main" val="337525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</a:t>
            </a:r>
            <a:r>
              <a:rPr lang="es-MX" sz="4000" dirty="0" smtClean="0"/>
              <a:t>l</a:t>
            </a:r>
            <a:r>
              <a:rPr lang="es-419" sz="4000" dirty="0" smtClean="0"/>
              <a:t>as expectativas</a:t>
            </a:r>
            <a:r>
              <a:rPr lang="es-MX" sz="4000" dirty="0" smtClean="0"/>
              <a:t>?</a:t>
            </a:r>
            <a:endParaRPr lang="es-MX" sz="4000" dirty="0"/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419" sz="4000" b="1" dirty="0" smtClean="0"/>
              <a:t>¿ScienTI?</a:t>
            </a:r>
            <a:endParaRPr lang="es-MX" sz="4000" b="1" dirty="0" smtClean="0"/>
          </a:p>
          <a:p>
            <a:pPr marL="0" indent="0" algn="ctr">
              <a:buNone/>
            </a:pPr>
            <a:endParaRPr lang="es-MX" sz="3400" dirty="0" smtClean="0"/>
          </a:p>
          <a:p>
            <a:pPr algn="ctr"/>
            <a:r>
              <a:rPr lang="es-MX" sz="3400" dirty="0"/>
              <a:t>Otra visibilidad de la </a:t>
            </a:r>
            <a:r>
              <a:rPr lang="es-419" sz="3400" dirty="0" smtClean="0"/>
              <a:t>CTI</a:t>
            </a:r>
            <a:r>
              <a:rPr lang="es-MX" sz="3400" dirty="0" smtClean="0"/>
              <a:t>. </a:t>
            </a:r>
          </a:p>
          <a:p>
            <a:pPr algn="ctr"/>
            <a:r>
              <a:rPr lang="es-MX" sz="3400" dirty="0" smtClean="0"/>
              <a:t>Reconocimiento </a:t>
            </a:r>
            <a:r>
              <a:rPr lang="es-MX" sz="3400" dirty="0"/>
              <a:t>y prestigio</a:t>
            </a:r>
            <a:r>
              <a:rPr lang="es-MX" sz="3400" dirty="0" smtClean="0"/>
              <a:t>.</a:t>
            </a:r>
            <a:endParaRPr lang="es-419" sz="3400" dirty="0" smtClean="0"/>
          </a:p>
          <a:p>
            <a:pPr algn="ctr"/>
            <a:r>
              <a:rPr lang="es-419" sz="3400" dirty="0" smtClean="0"/>
              <a:t>Inclusión.</a:t>
            </a:r>
            <a:endParaRPr lang="es-MX" sz="3400" dirty="0"/>
          </a:p>
          <a:p>
            <a:pPr algn="ctr"/>
            <a:r>
              <a:rPr lang="es-MX" sz="3400" dirty="0" smtClean="0"/>
              <a:t>Relación Investigación, sociedad y economía.</a:t>
            </a:r>
          </a:p>
          <a:p>
            <a:pPr algn="ctr"/>
            <a:r>
              <a:rPr lang="es-MX" sz="3400" dirty="0" smtClean="0"/>
              <a:t>Fácil.</a:t>
            </a:r>
          </a:p>
        </p:txBody>
      </p:sp>
    </p:spTree>
    <p:extLst>
      <p:ext uri="{BB962C8B-B14F-4D97-AF65-F5344CB8AC3E}">
        <p14:creationId xmlns:p14="http://schemas.microsoft.com/office/powerpoint/2010/main" val="77287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</a:t>
            </a:r>
            <a:r>
              <a:rPr lang="es-MX" sz="4000" dirty="0" smtClean="0"/>
              <a:t>l</a:t>
            </a:r>
            <a:r>
              <a:rPr lang="es-419" sz="4000" dirty="0" smtClean="0"/>
              <a:t>as expectativas</a:t>
            </a:r>
            <a:r>
              <a:rPr lang="es-MX" sz="4000" dirty="0" smtClean="0"/>
              <a:t>?</a:t>
            </a:r>
            <a:endParaRPr lang="es-MX" sz="4000" dirty="0"/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419" sz="4000" b="1" dirty="0" smtClean="0"/>
              <a:t>¿ScienTI</a:t>
            </a:r>
            <a:r>
              <a:rPr lang="es-MX" sz="4000" b="1" dirty="0"/>
              <a:t>?</a:t>
            </a:r>
            <a:endParaRPr lang="es-MX" sz="4000" b="1" dirty="0" smtClean="0"/>
          </a:p>
          <a:p>
            <a:pPr marL="0" indent="0" algn="ctr">
              <a:buNone/>
            </a:pPr>
            <a:endParaRPr lang="es-MX" sz="3400" dirty="0" smtClean="0"/>
          </a:p>
          <a:p>
            <a:pPr algn="ctr"/>
            <a:r>
              <a:rPr lang="es-419" sz="3400" dirty="0" smtClean="0"/>
              <a:t>Extensión.</a:t>
            </a:r>
          </a:p>
          <a:p>
            <a:pPr algn="ctr"/>
            <a:r>
              <a:rPr lang="es-MX" sz="3400" dirty="0" smtClean="0"/>
              <a:t>S</a:t>
            </a:r>
            <a:r>
              <a:rPr lang="es-419" sz="3400" dirty="0" err="1" smtClean="0"/>
              <a:t>ervicios</a:t>
            </a:r>
            <a:r>
              <a:rPr lang="es-419" sz="3400" dirty="0" smtClean="0"/>
              <a:t> técnicos</a:t>
            </a:r>
            <a:r>
              <a:rPr lang="es-MX" sz="3400" dirty="0" smtClean="0"/>
              <a:t>.</a:t>
            </a:r>
            <a:endParaRPr lang="es-419" sz="3400" dirty="0" smtClean="0"/>
          </a:p>
          <a:p>
            <a:pPr algn="ctr"/>
            <a:r>
              <a:rPr lang="es-419" sz="3400" dirty="0" smtClean="0"/>
              <a:t>Laboratorios + acreditación.</a:t>
            </a:r>
          </a:p>
          <a:p>
            <a:pPr algn="ctr"/>
            <a:r>
              <a:rPr lang="es-419" sz="3400" dirty="0" smtClean="0"/>
              <a:t>Soporte procesos universidades.</a:t>
            </a:r>
          </a:p>
          <a:p>
            <a:pPr algn="ctr"/>
            <a:r>
              <a:rPr lang="es-419" sz="3400" dirty="0" smtClean="0"/>
              <a:t>Nuevos procesos: Inversión, </a:t>
            </a:r>
            <a:r>
              <a:rPr lang="es-419" sz="3400" dirty="0" err="1" smtClean="0"/>
              <a:t>Spins</a:t>
            </a:r>
            <a:r>
              <a:rPr lang="es-419" sz="3400" dirty="0" smtClean="0"/>
              <a:t>, empleo.</a:t>
            </a:r>
            <a:endParaRPr lang="es-MX" sz="3400" dirty="0" smtClean="0"/>
          </a:p>
        </p:txBody>
      </p:sp>
    </p:spTree>
    <p:extLst>
      <p:ext uri="{BB962C8B-B14F-4D97-AF65-F5344CB8AC3E}">
        <p14:creationId xmlns:p14="http://schemas.microsoft.com/office/powerpoint/2010/main" val="274785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</a:t>
            </a:r>
            <a:r>
              <a:rPr lang="es-MX" sz="4000" dirty="0" smtClean="0"/>
              <a:t>l</a:t>
            </a:r>
            <a:r>
              <a:rPr lang="es-419" sz="4000" dirty="0" smtClean="0"/>
              <a:t>as expectativas</a:t>
            </a:r>
            <a:r>
              <a:rPr lang="es-MX" sz="4000" dirty="0" smtClean="0"/>
              <a:t>?</a:t>
            </a:r>
            <a:endParaRPr lang="es-MX" sz="4000" dirty="0"/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419" sz="4000" b="1" dirty="0" smtClean="0"/>
              <a:t>Indicadores varios</a:t>
            </a:r>
            <a:endParaRPr lang="es-MX" sz="4000" b="1" dirty="0" smtClean="0"/>
          </a:p>
          <a:p>
            <a:pPr marL="0" indent="0" algn="ctr">
              <a:buNone/>
            </a:pPr>
            <a:endParaRPr lang="es-MX" sz="3400" dirty="0" smtClean="0"/>
          </a:p>
          <a:p>
            <a:pPr algn="ctr"/>
            <a:r>
              <a:rPr lang="es-MX" sz="3400" dirty="0" smtClean="0"/>
              <a:t>R</a:t>
            </a:r>
            <a:r>
              <a:rPr lang="es-419" sz="3400" dirty="0" smtClean="0"/>
              <a:t>elación investigación-sociedad</a:t>
            </a:r>
            <a:endParaRPr lang="es-MX" sz="3400" dirty="0" smtClean="0"/>
          </a:p>
        </p:txBody>
      </p:sp>
    </p:spTree>
    <p:extLst>
      <p:ext uri="{BB962C8B-B14F-4D97-AF65-F5344CB8AC3E}">
        <p14:creationId xmlns:p14="http://schemas.microsoft.com/office/powerpoint/2010/main" val="313414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/>
              <a:t>REMONA </a:t>
            </a:r>
            <a:br>
              <a:rPr lang="es-MX" dirty="0" smtClean="0"/>
            </a:br>
            <a:r>
              <a:rPr lang="es-MX" dirty="0" smtClean="0"/>
              <a:t>Red de monitores del agua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9478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1986" name="Picture 2" descr="C:\Users\ultrabook\Downloads\20160709_1119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8654" y="-22200"/>
            <a:ext cx="11466999" cy="688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87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4" y="26622"/>
            <a:ext cx="9145016" cy="6858762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470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ultrabook\Pictures\Proyecto Subachoque\Salida CAR pocas\DSC00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39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s-MX" sz="4300" b="1" dirty="0" smtClean="0"/>
              <a:t>Medir involucra el tiempo</a:t>
            </a:r>
          </a:p>
          <a:p>
            <a:pPr marL="0" indent="0">
              <a:buNone/>
            </a:pPr>
            <a:r>
              <a:rPr lang="es-MX" sz="3900" dirty="0" smtClean="0"/>
              <a:t>				CAT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907704" y="6516052"/>
            <a:ext cx="729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Fuente: Tesis doctorado Gustavo Hernández Useche – Universidad Nacional</a:t>
            </a:r>
            <a:endParaRPr lang="es-MX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3" y="2211332"/>
            <a:ext cx="8418909" cy="3809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252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ltrabook\Pictures\Imagenes movistar modem\IMG_20150116_1117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9382"/>
            <a:ext cx="9433048" cy="707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94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ltrabook\Pictures\Imagenes movistar modem\IMG_20150116_115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7384"/>
            <a:ext cx="925252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09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ltrabook\Pictures\Imagenes movistar modem\IMG_20150116_1232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28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ltrabook\Pictures\Imagenes movistar modem\IMG_20150116_1234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2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ltrabook\Pictures\Imagenes movistar modem\IMG_20150121_1138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45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ultrabook\Pictures\Proyecto Subachoque\Amparo 19 dic 2014\WP_20141219_10_10_21_Sm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7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61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ultrabook\Pictures\Proyecto Subachoque\Amparo Aves 8 dic 2014\WP_20141208_09_05_14_Sm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453156"/>
            <a:ext cx="10795000" cy="607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3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ltrabook\Pictures\Imagenes movistar modem\IMG_20150526_0919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45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ltrabook\Pictures\Imagenes movistar modem\IMG_20150528_1213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00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ltrabook\Pictures\Imagenes movistar modem\IMG_20150528_1216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79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s-MX" sz="4300" b="1" dirty="0" smtClean="0"/>
              <a:t>Medir involucra conocimiento </a:t>
            </a:r>
          </a:p>
          <a:p>
            <a:pPr marL="0" indent="0">
              <a:buNone/>
            </a:pPr>
            <a:r>
              <a:rPr lang="es-MX" sz="4300" b="1" dirty="0" smtClean="0"/>
              <a:t>				</a:t>
            </a:r>
            <a:r>
              <a:rPr lang="es-MX" sz="3900" dirty="0" smtClean="0"/>
              <a:t>CAT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907704" y="6516052"/>
            <a:ext cx="729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Fuente: Tesis doctorado Gustavo Hernández Useche – Universidad Nacional</a:t>
            </a:r>
            <a:endParaRPr lang="es-MX" dirty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2714203"/>
            <a:ext cx="791527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259632" y="2032273"/>
            <a:ext cx="6606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/>
              <a:t>PUBLICACIONES CIENTÍFICAS </a:t>
            </a:r>
            <a:r>
              <a:rPr lang="es-MX" b="1" dirty="0" smtClean="0"/>
              <a:t>POR AÑO EN </a:t>
            </a:r>
            <a:r>
              <a:rPr lang="es-MX" b="1" dirty="0"/>
              <a:t>LA EXPLORACIÓN DE LA FORMULA DE BÚSQUEDA: COMPUT* TOMOGRAP* EN SCOPUS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3475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ultrabook\Pictures\Proyecto Subachoque\Consejo Jackie\altArRK5MdbmaEzsjBk5hpvyM3Pkf7r-DFPWBaZocmqTK-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866" y="0"/>
            <a:ext cx="38522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83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ultrabook\Pictures\Imagenes movistar modem\IMG_20150802_13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" y="-32454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99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ltrabook\Pictures\Imagenes movistar modem\IMG_20150802_1228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97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1748" name="Picture 4" descr="C:\Users\ultrabook\Pictures\Imagenes movistar modem\IMG_20150806_1227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63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1746" name="Picture 2" descr="C:\Users\ultrabook\Pictures\Imagenes movistar modem\IMG_20150806_0935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30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2770" name="Picture 2" descr="C:\Users\ultrabook\Pictures\Imagenes movistar modem\IMG_20150806_1018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64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ultrabook\Pictures\Imagenes movistar modem\IMG_20150727_1508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Mostrando 20160924_15554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484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ultrabook\Pictures\Proyecto Subachoque\WP_20141113_13_26_27_Sm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70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C:\Users\ultrabook\Pictures\Proyecto Subachoque\WP_20141113_13_26_10_Sm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51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ultrabook\Pictures\Proyecto Subachoque\WP_20141113_13_26_19_Sm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00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s-MX" sz="4300" b="1" dirty="0" smtClean="0"/>
              <a:t>Medir involucra tecnología</a:t>
            </a:r>
          </a:p>
          <a:p>
            <a:pPr marL="0" indent="0">
              <a:buNone/>
            </a:pPr>
            <a:r>
              <a:rPr lang="es-MX" sz="3900" dirty="0" smtClean="0"/>
              <a:t>				CAT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907704" y="6516052"/>
            <a:ext cx="729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Fuente: Tesis doctorado Gustavo Hernández Useche – Universidad Nacional</a:t>
            </a:r>
            <a:endParaRPr lang="es-MX" dirty="0"/>
          </a:p>
        </p:txBody>
      </p:sp>
      <p:sp>
        <p:nvSpPr>
          <p:cNvPr id="2" name="1 Rectángulo"/>
          <p:cNvSpPr/>
          <p:nvPr/>
        </p:nvSpPr>
        <p:spPr>
          <a:xfrm>
            <a:off x="1259632" y="2032273"/>
            <a:ext cx="6606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/>
              <a:t>PATENTES POR AÑO </a:t>
            </a:r>
            <a:r>
              <a:rPr lang="es-MX" b="1" dirty="0"/>
              <a:t>EN LA EXPLORACIÓN DE LA FORMULA DE BÚSQUEDA: COMPUT* TOMOGRAP* EN SCOPUS </a:t>
            </a:r>
            <a:endParaRPr lang="es-MX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3271614"/>
            <a:ext cx="82581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51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882" y="1410372"/>
            <a:ext cx="6225675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ipse 4"/>
          <p:cNvSpPr/>
          <p:nvPr/>
        </p:nvSpPr>
        <p:spPr>
          <a:xfrm>
            <a:off x="3757410" y="2395473"/>
            <a:ext cx="463640" cy="61818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Elipse 5"/>
          <p:cNvSpPr/>
          <p:nvPr/>
        </p:nvSpPr>
        <p:spPr>
          <a:xfrm>
            <a:off x="1495559" y="3245542"/>
            <a:ext cx="4589709" cy="26658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1" name="Picture 3" descr="la fo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30454" y="1562"/>
            <a:ext cx="2309359" cy="4122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Prof Stiles frente al humedal y al fondo Amparo de Niñ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27720" y="3354901"/>
            <a:ext cx="3333194" cy="3319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uadroTexto 7"/>
          <p:cNvSpPr txBox="1"/>
          <p:nvPr/>
        </p:nvSpPr>
        <p:spPr>
          <a:xfrm>
            <a:off x="1746905" y="1628800"/>
            <a:ext cx="4087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+54 especies de aves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CO" dirty="0" smtClean="0"/>
              <a:t>      Humedal Loyola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8035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1" cy="6858000"/>
          </a:xfrm>
          <a:prstGeom prst="rect">
            <a:avLst/>
          </a:prstGeom>
        </p:spPr>
      </p:pic>
      <p:sp>
        <p:nvSpPr>
          <p:cNvPr id="3" name="CuadroTexto 7"/>
          <p:cNvSpPr txBox="1"/>
          <p:nvPr/>
        </p:nvSpPr>
        <p:spPr>
          <a:xfrm>
            <a:off x="1514672" y="188640"/>
            <a:ext cx="6153672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s-CO" sz="3600" dirty="0" smtClean="0">
                <a:solidFill>
                  <a:srgbClr val="FF0000"/>
                </a:solidFill>
              </a:rPr>
              <a:t>Aproximadamente 20 hectáreas</a:t>
            </a:r>
          </a:p>
        </p:txBody>
      </p:sp>
    </p:spTree>
    <p:extLst>
      <p:ext uri="{BB962C8B-B14F-4D97-AF65-F5344CB8AC3E}">
        <p14:creationId xmlns:p14="http://schemas.microsoft.com/office/powerpoint/2010/main" val="190667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765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7543800" cy="67056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O" b="1" dirty="0" smtClean="0"/>
              <a:t>700.000 toneladas de escombros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248204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7543800" cy="67056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163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7543800" cy="67056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7330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7543800" cy="67056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4412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75438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8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75438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0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247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s-MX" sz="4300" b="1" dirty="0" smtClean="0"/>
              <a:t>Medir involucra institucionalidad</a:t>
            </a:r>
          </a:p>
          <a:p>
            <a:pPr marL="0" indent="0">
              <a:buNone/>
            </a:pPr>
            <a:r>
              <a:rPr lang="es-MX" sz="3900" dirty="0" smtClean="0"/>
              <a:t>				CAT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907704" y="6516052"/>
            <a:ext cx="729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Fuente: Tesis doctorado Gustavo Hernández Useche – Universidad Nacional</a:t>
            </a:r>
            <a:endParaRPr lang="es-MX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79" y="2348880"/>
            <a:ext cx="8862585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56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2911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7182" y="-228600"/>
            <a:ext cx="9758363" cy="73152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742950" y="548878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b="1" dirty="0" smtClean="0">
                <a:solidFill>
                  <a:schemeClr val="bg1"/>
                </a:solidFill>
              </a:rPr>
              <a:t>Vista Google (obtenida en 2015 pero fecha desconocida)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89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s-419" dirty="0" smtClean="0"/>
              <a:t>Gracias</a:t>
            </a:r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274054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DD85B15414558419656BF4A31B4C921" ma:contentTypeVersion="1" ma:contentTypeDescription="Crear nuevo documento." ma:contentTypeScope="" ma:versionID="fdfebaa4764217f373b90a67ea603ab3">
  <xsd:schema xmlns:xsd="http://www.w3.org/2001/XMLSchema" xmlns:xs="http://www.w3.org/2001/XMLSchema" xmlns:p="http://schemas.microsoft.com/office/2006/metadata/properties" xmlns:ns2="aa233856-28bd-407c-94d3-afbfdebde5cc" targetNamespace="http://schemas.microsoft.com/office/2006/metadata/properties" ma:root="true" ma:fieldsID="c7151a6c048108f23302d622f12d752f" ns2:_="">
    <xsd:import namespace="aa233856-28bd-407c-94d3-afbfdebde5cc"/>
    <xsd:element name="properties">
      <xsd:complexType>
        <xsd:sequence>
          <xsd:element name="documentManagement">
            <xsd:complexType>
              <xsd:all>
                <xsd:element ref="ns2:congreso_x002d_tall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233856-28bd-407c-94d3-afbfdebde5cc" elementFormDefault="qualified">
    <xsd:import namespace="http://schemas.microsoft.com/office/2006/documentManagement/types"/>
    <xsd:import namespace="http://schemas.microsoft.com/office/infopath/2007/PartnerControls"/>
    <xsd:element name="congreso_x002d_taller" ma:index="8" nillable="true" ma:displayName="congreso-taller" ma:list="{e99ec46f-68c0-45d6-9130-ae7ce1fd6cd7}" ma:internalName="congreso_x002d_taller" ma:showField="Titl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ngreso_x002d_taller xmlns="aa233856-28bd-407c-94d3-afbfdebde5cc" xsi:nil="true"/>
  </documentManagement>
</p:properties>
</file>

<file path=customXml/itemProps1.xml><?xml version="1.0" encoding="utf-8"?>
<ds:datastoreItem xmlns:ds="http://schemas.openxmlformats.org/officeDocument/2006/customXml" ds:itemID="{D239F379-ACE3-4E65-A374-1D72AFE8E5F5}"/>
</file>

<file path=customXml/itemProps2.xml><?xml version="1.0" encoding="utf-8"?>
<ds:datastoreItem xmlns:ds="http://schemas.openxmlformats.org/officeDocument/2006/customXml" ds:itemID="{88F003BE-80BC-4EED-BFAA-A765A306EF1A}"/>
</file>

<file path=customXml/itemProps3.xml><?xml version="1.0" encoding="utf-8"?>
<ds:datastoreItem xmlns:ds="http://schemas.openxmlformats.org/officeDocument/2006/customXml" ds:itemID="{ADCC7477-2566-4C5E-A384-C6C522BD9016}"/>
</file>

<file path=docProps/app.xml><?xml version="1.0" encoding="utf-8"?>
<Properties xmlns="http://schemas.openxmlformats.org/officeDocument/2006/extended-properties" xmlns:vt="http://schemas.openxmlformats.org/officeDocument/2006/docPropsVTypes">
  <TotalTime>16431</TotalTime>
  <Words>1331</Words>
  <Application>Microsoft Office PowerPoint</Application>
  <PresentationFormat>Presentación en pantalla (4:3)</PresentationFormat>
  <Paragraphs>286</Paragraphs>
  <Slides>92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92</vt:i4>
      </vt:variant>
    </vt:vector>
  </HeadingPairs>
  <TitlesOfParts>
    <vt:vector size="96" baseType="lpstr">
      <vt:lpstr>Arial</vt:lpstr>
      <vt:lpstr>Calibri</vt:lpstr>
      <vt:lpstr>Tema de Office</vt:lpstr>
      <vt:lpstr>Imagen de mapa de bits</vt:lpstr>
      <vt:lpstr>Medición y difusión del conocimiento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REMONA  Red de monitores del agua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 Humedal Loyola</vt:lpstr>
      <vt:lpstr>Presentación de PowerPoint</vt:lpstr>
      <vt:lpstr>Presentación de PowerPoint</vt:lpstr>
      <vt:lpstr>700.000 toneladas de escombros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¿La medición para qué?</dc:title>
  <dc:creator>Toshiba-User</dc:creator>
  <cp:lastModifiedBy>Audiovisuales</cp:lastModifiedBy>
  <cp:revision>211</cp:revision>
  <dcterms:created xsi:type="dcterms:W3CDTF">2015-11-22T04:02:26Z</dcterms:created>
  <dcterms:modified xsi:type="dcterms:W3CDTF">2016-09-30T17:12:14Z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0x0101000DD85B15414558419656BF4A31B4C921</vt:lpwstr>
  </property>
</Properties>
</file>