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diagrams/data1.xml" ContentType="application/vnd.openxmlformats-officedocument.drawingml.diagramData+xml"/>
  <Override PartName="/ppt/diagrams/data3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20.xml" ContentType="application/vnd.openxmlformats-officedocument.presentationml.slide+xml"/>
  <Override PartName="/ppt/slides/slide27.xml" ContentType="application/vnd.openxmlformats-officedocument.presentationml.slide+xml"/>
  <Override PartName="/ppt/slides/slide25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6.xml" ContentType="application/vnd.openxmlformats-officedocument.presentationml.slide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1.xml" ContentType="application/vnd.openxmlformats-officedocument.theme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66" r:id="rId2"/>
    <p:sldId id="271" r:id="rId3"/>
    <p:sldId id="279" r:id="rId4"/>
    <p:sldId id="280" r:id="rId5"/>
    <p:sldId id="320" r:id="rId6"/>
    <p:sldId id="281" r:id="rId7"/>
    <p:sldId id="318" r:id="rId8"/>
    <p:sldId id="267" r:id="rId9"/>
    <p:sldId id="275" r:id="rId10"/>
    <p:sldId id="282" r:id="rId11"/>
    <p:sldId id="307" r:id="rId12"/>
    <p:sldId id="285" r:id="rId13"/>
    <p:sldId id="323" r:id="rId14"/>
    <p:sldId id="294" r:id="rId15"/>
    <p:sldId id="297" r:id="rId16"/>
    <p:sldId id="303" r:id="rId17"/>
    <p:sldId id="304" r:id="rId18"/>
    <p:sldId id="306" r:id="rId19"/>
    <p:sldId id="301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260" r:id="rId31"/>
    <p:sldId id="261" r:id="rId32"/>
    <p:sldId id="262" r:id="rId33"/>
    <p:sldId id="322" r:id="rId3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31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9E786D-1D3B-423A-85EA-EBAF7180DC49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A269111-95F8-4C84-AAAA-2F33004F0EDC}">
      <dgm:prSet phldrT="[Texto]" custT="1"/>
      <dgm:spPr/>
      <dgm:t>
        <a:bodyPr/>
        <a:lstStyle/>
        <a:p>
          <a:r>
            <a:rPr lang="es-CO" sz="2200" dirty="0" smtClean="0">
              <a:latin typeface="Arial" panose="020B0604020202020204" pitchFamily="34" charset="0"/>
              <a:cs typeface="Arial" panose="020B0604020202020204" pitchFamily="34" charset="0"/>
            </a:rPr>
            <a:t>Investigación</a:t>
          </a:r>
          <a:endParaRPr lang="en-US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A7FC0A-A938-4C16-B464-21DC44A14CCB}" type="parTrans" cxnId="{D7E5208F-92E8-4DCF-8284-BBF01BB3D6E5}">
      <dgm:prSet/>
      <dgm:spPr/>
      <dgm:t>
        <a:bodyPr/>
        <a:lstStyle/>
        <a:p>
          <a:endParaRPr lang="en-US"/>
        </a:p>
      </dgm:t>
    </dgm:pt>
    <dgm:pt modelId="{3EE60D6E-CA0D-4367-B5FC-B82D7DC25F93}" type="sibTrans" cxnId="{D7E5208F-92E8-4DCF-8284-BBF01BB3D6E5}">
      <dgm:prSet/>
      <dgm:spPr/>
      <dgm:t>
        <a:bodyPr/>
        <a:lstStyle/>
        <a:p>
          <a:endParaRPr lang="en-US"/>
        </a:p>
      </dgm:t>
    </dgm:pt>
    <dgm:pt modelId="{9C83AC9A-6678-40F9-9CD8-C12F9AA74F97}">
      <dgm:prSet phldrT="[Texto]" custT="1"/>
      <dgm:spPr/>
      <dgm:t>
        <a:bodyPr/>
        <a:lstStyle/>
        <a:p>
          <a:pPr algn="just"/>
          <a:r>
            <a:rPr lang="es-CO" sz="2000" dirty="0" smtClean="0">
              <a:latin typeface="Arial Narrow" panose="020B0606020202030204" pitchFamily="34" charset="0"/>
              <a:cs typeface="Arial" panose="020B0604020202020204" pitchFamily="34" charset="0"/>
            </a:rPr>
            <a:t>Procedimiento reflexivo, sistemático, controlado y crítico que tiene por finalidad estudiar algún aspecto de la realidad con una expresa finalidad práctica</a:t>
          </a:r>
          <a:endParaRPr lang="en-US" sz="2000" dirty="0">
            <a:latin typeface="Arial Narrow" panose="020B0606020202030204" pitchFamily="34" charset="0"/>
            <a:cs typeface="Arial" panose="020B0604020202020204" pitchFamily="34" charset="0"/>
          </a:endParaRPr>
        </a:p>
      </dgm:t>
    </dgm:pt>
    <dgm:pt modelId="{8263D16C-3656-4778-ADE4-53B2F8B4E586}" type="parTrans" cxnId="{B310659C-3859-45C0-B22E-76D5BC49E005}">
      <dgm:prSet/>
      <dgm:spPr/>
      <dgm:t>
        <a:bodyPr/>
        <a:lstStyle/>
        <a:p>
          <a:endParaRPr lang="en-US"/>
        </a:p>
      </dgm:t>
    </dgm:pt>
    <dgm:pt modelId="{18A992C8-EB46-4F66-8052-931048D64B7B}" type="sibTrans" cxnId="{B310659C-3859-45C0-B22E-76D5BC49E005}">
      <dgm:prSet/>
      <dgm:spPr/>
      <dgm:t>
        <a:bodyPr/>
        <a:lstStyle/>
        <a:p>
          <a:endParaRPr lang="en-US"/>
        </a:p>
      </dgm:t>
    </dgm:pt>
    <dgm:pt modelId="{22233A73-C0F8-4DB8-8E35-229ABBFA5D94}">
      <dgm:prSet phldrT="[Texto]" custT="1"/>
      <dgm:spPr/>
      <dgm:t>
        <a:bodyPr/>
        <a:lstStyle/>
        <a:p>
          <a:r>
            <a:rPr lang="es-CO" sz="2200" dirty="0" smtClean="0">
              <a:latin typeface="Arial" panose="020B0604020202020204" pitchFamily="34" charset="0"/>
              <a:cs typeface="Arial" panose="020B0604020202020204" pitchFamily="34" charset="0"/>
            </a:rPr>
            <a:t>Acción</a:t>
          </a:r>
          <a:endParaRPr lang="en-US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8C626C-2D16-44F2-A40A-89B8622C7BB8}" type="parTrans" cxnId="{C1306B8B-48D0-4150-B77B-752B4821B801}">
      <dgm:prSet/>
      <dgm:spPr/>
      <dgm:t>
        <a:bodyPr/>
        <a:lstStyle/>
        <a:p>
          <a:endParaRPr lang="en-US"/>
        </a:p>
      </dgm:t>
    </dgm:pt>
    <dgm:pt modelId="{2896CABF-AA0F-4722-82FC-4B4C8DAAC5D9}" type="sibTrans" cxnId="{C1306B8B-48D0-4150-B77B-752B4821B801}">
      <dgm:prSet/>
      <dgm:spPr/>
      <dgm:t>
        <a:bodyPr/>
        <a:lstStyle/>
        <a:p>
          <a:endParaRPr lang="en-US"/>
        </a:p>
      </dgm:t>
    </dgm:pt>
    <dgm:pt modelId="{858DECEE-9CDF-4D54-BB2C-D093BC535D45}">
      <dgm:prSet phldrT="[Texto]" custT="1"/>
      <dgm:spPr/>
      <dgm:t>
        <a:bodyPr/>
        <a:lstStyle/>
        <a:p>
          <a:pPr algn="just"/>
          <a:r>
            <a:rPr lang="es-CO" sz="2000" dirty="0" smtClean="0">
              <a:latin typeface="Arial Narrow" panose="020B0606020202030204" pitchFamily="34" charset="0"/>
              <a:cs typeface="Arial" panose="020B0604020202020204" pitchFamily="34" charset="0"/>
            </a:rPr>
            <a:t>No solo es la finalidad última de la investigación, sino que representa una fuente de conocimiento. La propia realización del estudio es en sí una forma de intervención</a:t>
          </a:r>
          <a:endParaRPr lang="en-US" sz="2000" dirty="0">
            <a:latin typeface="Arial Narrow" panose="020B0606020202030204" pitchFamily="34" charset="0"/>
            <a:cs typeface="Arial" panose="020B0604020202020204" pitchFamily="34" charset="0"/>
          </a:endParaRPr>
        </a:p>
      </dgm:t>
    </dgm:pt>
    <dgm:pt modelId="{429B4F61-9B5E-4849-AA93-ACD58A448F74}" type="parTrans" cxnId="{63C8F8FC-402D-402F-9386-88044D48068D}">
      <dgm:prSet/>
      <dgm:spPr/>
      <dgm:t>
        <a:bodyPr/>
        <a:lstStyle/>
        <a:p>
          <a:endParaRPr lang="en-US"/>
        </a:p>
      </dgm:t>
    </dgm:pt>
    <dgm:pt modelId="{6D959814-70EE-4B96-AAE2-3FF538FA4077}" type="sibTrans" cxnId="{63C8F8FC-402D-402F-9386-88044D48068D}">
      <dgm:prSet/>
      <dgm:spPr/>
      <dgm:t>
        <a:bodyPr/>
        <a:lstStyle/>
        <a:p>
          <a:endParaRPr lang="en-US"/>
        </a:p>
      </dgm:t>
    </dgm:pt>
    <dgm:pt modelId="{DD59FA66-A64D-4026-BF2A-DAA4E6FFF54E}">
      <dgm:prSet phldrT="[Texto]" custT="1"/>
      <dgm:spPr/>
      <dgm:t>
        <a:bodyPr/>
        <a:lstStyle/>
        <a:p>
          <a:r>
            <a:rPr lang="es-CO" sz="2200" dirty="0" smtClean="0">
              <a:latin typeface="Arial" panose="020B0604020202020204" pitchFamily="34" charset="0"/>
              <a:cs typeface="Arial" panose="020B0604020202020204" pitchFamily="34" charset="0"/>
            </a:rPr>
            <a:t>Participación</a:t>
          </a:r>
          <a:endParaRPr lang="en-US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09EA21-AF54-49BA-8909-61366FF1C1FC}" type="parTrans" cxnId="{2F470782-B62C-4A43-96B6-BCD4F5BF9CFA}">
      <dgm:prSet/>
      <dgm:spPr/>
      <dgm:t>
        <a:bodyPr/>
        <a:lstStyle/>
        <a:p>
          <a:endParaRPr lang="en-US"/>
        </a:p>
      </dgm:t>
    </dgm:pt>
    <dgm:pt modelId="{7B884C51-7E35-43E9-AA93-6F1652C3CAAC}" type="sibTrans" cxnId="{2F470782-B62C-4A43-96B6-BCD4F5BF9CFA}">
      <dgm:prSet/>
      <dgm:spPr/>
      <dgm:t>
        <a:bodyPr/>
        <a:lstStyle/>
        <a:p>
          <a:endParaRPr lang="en-US"/>
        </a:p>
      </dgm:t>
    </dgm:pt>
    <dgm:pt modelId="{622F6847-8251-4B67-8EF0-78D88F28C74E}">
      <dgm:prSet phldrT="[Texto]" custT="1"/>
      <dgm:spPr/>
      <dgm:t>
        <a:bodyPr/>
        <a:lstStyle/>
        <a:p>
          <a:pPr algn="just"/>
          <a:r>
            <a:rPr lang="es-CO" sz="2000" dirty="0" smtClean="0">
              <a:latin typeface="Arial Narrow" panose="020B0606020202030204" pitchFamily="34" charset="0"/>
              <a:cs typeface="Arial" panose="020B0604020202020204" pitchFamily="34" charset="0"/>
            </a:rPr>
            <a:t>En el proceso está involucrada la comunidad destinataria del proyecto, que son considerados como sujetos activos que contribuyen a conocer y transformar su propia realidad.</a:t>
          </a:r>
          <a:endParaRPr lang="en-US" sz="2000" dirty="0">
            <a:latin typeface="Arial Narrow" panose="020B0606020202030204" pitchFamily="34" charset="0"/>
            <a:cs typeface="Arial" panose="020B0604020202020204" pitchFamily="34" charset="0"/>
          </a:endParaRPr>
        </a:p>
      </dgm:t>
    </dgm:pt>
    <dgm:pt modelId="{62B97587-D7C5-45E7-B011-10D8EE07B71F}" type="parTrans" cxnId="{895B4DF1-84AC-4C84-B08F-57ABE26E18EC}">
      <dgm:prSet/>
      <dgm:spPr/>
      <dgm:t>
        <a:bodyPr/>
        <a:lstStyle/>
        <a:p>
          <a:endParaRPr lang="en-US"/>
        </a:p>
      </dgm:t>
    </dgm:pt>
    <dgm:pt modelId="{003BE1D6-06CC-4CD3-823F-F119F1A3C0AE}" type="sibTrans" cxnId="{895B4DF1-84AC-4C84-B08F-57ABE26E18EC}">
      <dgm:prSet/>
      <dgm:spPr/>
      <dgm:t>
        <a:bodyPr/>
        <a:lstStyle/>
        <a:p>
          <a:endParaRPr lang="en-US"/>
        </a:p>
      </dgm:t>
    </dgm:pt>
    <dgm:pt modelId="{49672171-2235-4EBD-9459-5901E598607A}" type="pres">
      <dgm:prSet presAssocID="{649E786D-1D3B-423A-85EA-EBAF7180DC4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981CFCF-95F5-4632-9A69-23097D010DDE}" type="pres">
      <dgm:prSet presAssocID="{1A269111-95F8-4C84-AAAA-2F33004F0EDC}" presName="linNode" presStyleCnt="0"/>
      <dgm:spPr/>
    </dgm:pt>
    <dgm:pt modelId="{72DD97A6-4F74-4C89-8E10-A4666CF65965}" type="pres">
      <dgm:prSet presAssocID="{1A269111-95F8-4C84-AAAA-2F33004F0EDC}" presName="parentText" presStyleLbl="node1" presStyleIdx="0" presStyleCnt="3" custScaleX="80094" custScaleY="2000000" custLinFactNeighborX="-596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CC35EC-2CE8-48B8-9AA8-3F9F8163EC47}" type="pres">
      <dgm:prSet presAssocID="{1A269111-95F8-4C84-AAAA-2F33004F0EDC}" presName="descendantText" presStyleLbl="alignAccFollowNode1" presStyleIdx="0" presStyleCnt="3" custScaleX="114435" custScaleY="20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08320C-D2F3-4B3D-962D-B2E11A0B626F}" type="pres">
      <dgm:prSet presAssocID="{3EE60D6E-CA0D-4367-B5FC-B82D7DC25F93}" presName="sp" presStyleCnt="0"/>
      <dgm:spPr/>
    </dgm:pt>
    <dgm:pt modelId="{A47A1279-0CA8-405B-9200-E463C1E71C5D}" type="pres">
      <dgm:prSet presAssocID="{22233A73-C0F8-4DB8-8E35-229ABBFA5D94}" presName="linNode" presStyleCnt="0"/>
      <dgm:spPr/>
    </dgm:pt>
    <dgm:pt modelId="{F0F417AE-EAC1-4AE8-8473-02E89914FD5C}" type="pres">
      <dgm:prSet presAssocID="{22233A73-C0F8-4DB8-8E35-229ABBFA5D94}" presName="parentText" presStyleLbl="node1" presStyleIdx="1" presStyleCnt="3" custScaleX="80094" custScaleY="2000000" custLinFactNeighborX="-596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8FACA4-9EAB-48C8-AAEB-D2D436B316AB}" type="pres">
      <dgm:prSet presAssocID="{22233A73-C0F8-4DB8-8E35-229ABBFA5D94}" presName="descendantText" presStyleLbl="alignAccFollowNode1" presStyleIdx="1" presStyleCnt="3" custScaleX="114435" custScaleY="20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D0EFA5-340A-423E-A837-1D9FD176BCCE}" type="pres">
      <dgm:prSet presAssocID="{2896CABF-AA0F-4722-82FC-4B4C8DAAC5D9}" presName="sp" presStyleCnt="0"/>
      <dgm:spPr/>
    </dgm:pt>
    <dgm:pt modelId="{619C5108-E76C-4E85-8E78-D01D81701DE3}" type="pres">
      <dgm:prSet presAssocID="{DD59FA66-A64D-4026-BF2A-DAA4E6FFF54E}" presName="linNode" presStyleCnt="0"/>
      <dgm:spPr/>
    </dgm:pt>
    <dgm:pt modelId="{DC3199DB-7687-4097-A5E1-6F5643DE88F5}" type="pres">
      <dgm:prSet presAssocID="{DD59FA66-A64D-4026-BF2A-DAA4E6FFF54E}" presName="parentText" presStyleLbl="node1" presStyleIdx="2" presStyleCnt="3" custScaleX="80094" custScaleY="2000000" custLinFactNeighborX="-596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3E92F2-010E-4A13-9882-BBE6D1A5CDE7}" type="pres">
      <dgm:prSet presAssocID="{DD59FA66-A64D-4026-BF2A-DAA4E6FFF54E}" presName="descendantText" presStyleLbl="alignAccFollowNode1" presStyleIdx="2" presStyleCnt="3" custScaleX="114435" custScaleY="2000000" custLinFactNeighborY="-84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5B4DF1-84AC-4C84-B08F-57ABE26E18EC}" srcId="{DD59FA66-A64D-4026-BF2A-DAA4E6FFF54E}" destId="{622F6847-8251-4B67-8EF0-78D88F28C74E}" srcOrd="0" destOrd="0" parTransId="{62B97587-D7C5-45E7-B011-10D8EE07B71F}" sibTransId="{003BE1D6-06CC-4CD3-823F-F119F1A3C0AE}"/>
    <dgm:cxn modelId="{B310659C-3859-45C0-B22E-76D5BC49E005}" srcId="{1A269111-95F8-4C84-AAAA-2F33004F0EDC}" destId="{9C83AC9A-6678-40F9-9CD8-C12F9AA74F97}" srcOrd="0" destOrd="0" parTransId="{8263D16C-3656-4778-ADE4-53B2F8B4E586}" sibTransId="{18A992C8-EB46-4F66-8052-931048D64B7B}"/>
    <dgm:cxn modelId="{D7E5208F-92E8-4DCF-8284-BBF01BB3D6E5}" srcId="{649E786D-1D3B-423A-85EA-EBAF7180DC49}" destId="{1A269111-95F8-4C84-AAAA-2F33004F0EDC}" srcOrd="0" destOrd="0" parTransId="{0CA7FC0A-A938-4C16-B464-21DC44A14CCB}" sibTransId="{3EE60D6E-CA0D-4367-B5FC-B82D7DC25F93}"/>
    <dgm:cxn modelId="{CAFF02B0-9C16-448D-AD7F-196473E58686}" type="presOf" srcId="{9C83AC9A-6678-40F9-9CD8-C12F9AA74F97}" destId="{47CC35EC-2CE8-48B8-9AA8-3F9F8163EC47}" srcOrd="0" destOrd="0" presId="urn:microsoft.com/office/officeart/2005/8/layout/vList5"/>
    <dgm:cxn modelId="{89CC305B-3AFE-4908-A1CE-0A7D426B0473}" type="presOf" srcId="{858DECEE-9CDF-4D54-BB2C-D093BC535D45}" destId="{958FACA4-9EAB-48C8-AAEB-D2D436B316AB}" srcOrd="0" destOrd="0" presId="urn:microsoft.com/office/officeart/2005/8/layout/vList5"/>
    <dgm:cxn modelId="{607C7155-9DFF-4767-90FC-02405BBE8EA9}" type="presOf" srcId="{DD59FA66-A64D-4026-BF2A-DAA4E6FFF54E}" destId="{DC3199DB-7687-4097-A5E1-6F5643DE88F5}" srcOrd="0" destOrd="0" presId="urn:microsoft.com/office/officeart/2005/8/layout/vList5"/>
    <dgm:cxn modelId="{63C8F8FC-402D-402F-9386-88044D48068D}" srcId="{22233A73-C0F8-4DB8-8E35-229ABBFA5D94}" destId="{858DECEE-9CDF-4D54-BB2C-D093BC535D45}" srcOrd="0" destOrd="0" parTransId="{429B4F61-9B5E-4849-AA93-ACD58A448F74}" sibTransId="{6D959814-70EE-4B96-AAE2-3FF538FA4077}"/>
    <dgm:cxn modelId="{AFEC67FF-019F-4DBC-93B2-7F407E8D9B5A}" type="presOf" srcId="{649E786D-1D3B-423A-85EA-EBAF7180DC49}" destId="{49672171-2235-4EBD-9459-5901E598607A}" srcOrd="0" destOrd="0" presId="urn:microsoft.com/office/officeart/2005/8/layout/vList5"/>
    <dgm:cxn modelId="{2F470782-B62C-4A43-96B6-BCD4F5BF9CFA}" srcId="{649E786D-1D3B-423A-85EA-EBAF7180DC49}" destId="{DD59FA66-A64D-4026-BF2A-DAA4E6FFF54E}" srcOrd="2" destOrd="0" parTransId="{E209EA21-AF54-49BA-8909-61366FF1C1FC}" sibTransId="{7B884C51-7E35-43E9-AA93-6F1652C3CAAC}"/>
    <dgm:cxn modelId="{48703991-8418-4B5E-9D19-13AADC89AB0A}" type="presOf" srcId="{22233A73-C0F8-4DB8-8E35-229ABBFA5D94}" destId="{F0F417AE-EAC1-4AE8-8473-02E89914FD5C}" srcOrd="0" destOrd="0" presId="urn:microsoft.com/office/officeart/2005/8/layout/vList5"/>
    <dgm:cxn modelId="{C1306B8B-48D0-4150-B77B-752B4821B801}" srcId="{649E786D-1D3B-423A-85EA-EBAF7180DC49}" destId="{22233A73-C0F8-4DB8-8E35-229ABBFA5D94}" srcOrd="1" destOrd="0" parTransId="{698C626C-2D16-44F2-A40A-89B8622C7BB8}" sibTransId="{2896CABF-AA0F-4722-82FC-4B4C8DAAC5D9}"/>
    <dgm:cxn modelId="{6A3144DE-A5F2-448F-85F8-66DBDB07388E}" type="presOf" srcId="{1A269111-95F8-4C84-AAAA-2F33004F0EDC}" destId="{72DD97A6-4F74-4C89-8E10-A4666CF65965}" srcOrd="0" destOrd="0" presId="urn:microsoft.com/office/officeart/2005/8/layout/vList5"/>
    <dgm:cxn modelId="{73FE3486-9862-4D84-BE9C-7DCD8A6B3CCC}" type="presOf" srcId="{622F6847-8251-4B67-8EF0-78D88F28C74E}" destId="{C43E92F2-010E-4A13-9882-BBE6D1A5CDE7}" srcOrd="0" destOrd="0" presId="urn:microsoft.com/office/officeart/2005/8/layout/vList5"/>
    <dgm:cxn modelId="{EC0138E7-E1AF-40C6-BEE0-31CF4EFC7816}" type="presParOf" srcId="{49672171-2235-4EBD-9459-5901E598607A}" destId="{7981CFCF-95F5-4632-9A69-23097D010DDE}" srcOrd="0" destOrd="0" presId="urn:microsoft.com/office/officeart/2005/8/layout/vList5"/>
    <dgm:cxn modelId="{0BF0D24F-F053-49CF-878D-A68E074C7F24}" type="presParOf" srcId="{7981CFCF-95F5-4632-9A69-23097D010DDE}" destId="{72DD97A6-4F74-4C89-8E10-A4666CF65965}" srcOrd="0" destOrd="0" presId="urn:microsoft.com/office/officeart/2005/8/layout/vList5"/>
    <dgm:cxn modelId="{AAE9FC7B-6AE4-434A-A7E8-F604D74141F0}" type="presParOf" srcId="{7981CFCF-95F5-4632-9A69-23097D010DDE}" destId="{47CC35EC-2CE8-48B8-9AA8-3F9F8163EC47}" srcOrd="1" destOrd="0" presId="urn:microsoft.com/office/officeart/2005/8/layout/vList5"/>
    <dgm:cxn modelId="{9730052E-D5E3-41E3-84B0-B5C8C4BE5E97}" type="presParOf" srcId="{49672171-2235-4EBD-9459-5901E598607A}" destId="{6908320C-D2F3-4B3D-962D-B2E11A0B626F}" srcOrd="1" destOrd="0" presId="urn:microsoft.com/office/officeart/2005/8/layout/vList5"/>
    <dgm:cxn modelId="{94C35292-9E41-454A-8CD9-71E64BB4D2D3}" type="presParOf" srcId="{49672171-2235-4EBD-9459-5901E598607A}" destId="{A47A1279-0CA8-405B-9200-E463C1E71C5D}" srcOrd="2" destOrd="0" presId="urn:microsoft.com/office/officeart/2005/8/layout/vList5"/>
    <dgm:cxn modelId="{20835F40-6CBE-463D-A1DA-BE813816E138}" type="presParOf" srcId="{A47A1279-0CA8-405B-9200-E463C1E71C5D}" destId="{F0F417AE-EAC1-4AE8-8473-02E89914FD5C}" srcOrd="0" destOrd="0" presId="urn:microsoft.com/office/officeart/2005/8/layout/vList5"/>
    <dgm:cxn modelId="{362A1160-71E3-4D11-A085-5B46EACE2325}" type="presParOf" srcId="{A47A1279-0CA8-405B-9200-E463C1E71C5D}" destId="{958FACA4-9EAB-48C8-AAEB-D2D436B316AB}" srcOrd="1" destOrd="0" presId="urn:microsoft.com/office/officeart/2005/8/layout/vList5"/>
    <dgm:cxn modelId="{9367087F-A7E6-402E-92EF-41CD6FFAB2F5}" type="presParOf" srcId="{49672171-2235-4EBD-9459-5901E598607A}" destId="{5AD0EFA5-340A-423E-A837-1D9FD176BCCE}" srcOrd="3" destOrd="0" presId="urn:microsoft.com/office/officeart/2005/8/layout/vList5"/>
    <dgm:cxn modelId="{49A9E7A2-60BF-4C10-9EF0-F2C0AC3EA695}" type="presParOf" srcId="{49672171-2235-4EBD-9459-5901E598607A}" destId="{619C5108-E76C-4E85-8E78-D01D81701DE3}" srcOrd="4" destOrd="0" presId="urn:microsoft.com/office/officeart/2005/8/layout/vList5"/>
    <dgm:cxn modelId="{3EE64B9B-706D-4F17-AFEA-ABAD85CABA16}" type="presParOf" srcId="{619C5108-E76C-4E85-8E78-D01D81701DE3}" destId="{DC3199DB-7687-4097-A5E1-6F5643DE88F5}" srcOrd="0" destOrd="0" presId="urn:microsoft.com/office/officeart/2005/8/layout/vList5"/>
    <dgm:cxn modelId="{E15C016C-92D7-4E51-B00F-B1C158A76176}" type="presParOf" srcId="{619C5108-E76C-4E85-8E78-D01D81701DE3}" destId="{C43E92F2-010E-4A13-9882-BBE6D1A5CDE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B0BFDF-2700-41C5-BADB-CD31B9321CFF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</dgm:pt>
    <dgm:pt modelId="{1904FC45-D44D-44F7-A296-8354D30DB873}">
      <dgm:prSet phldrT="[Texto]" custT="1"/>
      <dgm:spPr/>
      <dgm:t>
        <a:bodyPr/>
        <a:lstStyle/>
        <a:p>
          <a:r>
            <a:rPr lang="es-CO" sz="2000" dirty="0" smtClean="0">
              <a:latin typeface="Arial Narrow" panose="020B0606020202030204" pitchFamily="34" charset="0"/>
            </a:rPr>
            <a:t>Validar los desarrollos y avances tecnológicos - científicos definidos.</a:t>
          </a:r>
          <a:endParaRPr lang="en-US" sz="2000" dirty="0">
            <a:latin typeface="Arial Narrow" panose="020B0606020202030204" pitchFamily="34" charset="0"/>
          </a:endParaRPr>
        </a:p>
      </dgm:t>
    </dgm:pt>
    <dgm:pt modelId="{2CDE5F4E-80D4-433A-B28E-8158A7ABDB20}" type="parTrans" cxnId="{437C43D8-0A1A-42A4-A214-9B77B061383F}">
      <dgm:prSet/>
      <dgm:spPr/>
      <dgm:t>
        <a:bodyPr/>
        <a:lstStyle/>
        <a:p>
          <a:endParaRPr lang="en-US"/>
        </a:p>
      </dgm:t>
    </dgm:pt>
    <dgm:pt modelId="{42B7816A-60C2-45A3-973D-C05BE5F940B9}" type="sibTrans" cxnId="{437C43D8-0A1A-42A4-A214-9B77B061383F}">
      <dgm:prSet/>
      <dgm:spPr/>
      <dgm:t>
        <a:bodyPr/>
        <a:lstStyle/>
        <a:p>
          <a:endParaRPr lang="en-US"/>
        </a:p>
      </dgm:t>
    </dgm:pt>
    <dgm:pt modelId="{F35CC3AC-3186-4C3F-BFAA-0CC77EF86D77}">
      <dgm:prSet phldrT="[Texto]" custT="1"/>
      <dgm:spPr/>
      <dgm:t>
        <a:bodyPr/>
        <a:lstStyle/>
        <a:p>
          <a:r>
            <a:rPr lang="es-CO" sz="2000" dirty="0" smtClean="0">
              <a:latin typeface="Arial Narrow" panose="020B0606020202030204" pitchFamily="34" charset="0"/>
            </a:rPr>
            <a:t>Llevar a cabo procesos de </a:t>
          </a:r>
          <a:r>
            <a:rPr lang="es-CO" sz="2000" dirty="0" err="1" smtClean="0">
              <a:latin typeface="Arial Narrow" panose="020B0606020202030204" pitchFamily="34" charset="0"/>
            </a:rPr>
            <a:t>investigaciòn</a:t>
          </a:r>
          <a:r>
            <a:rPr lang="es-CO" sz="2000" dirty="0" smtClean="0">
              <a:latin typeface="Arial Narrow" panose="020B0606020202030204" pitchFamily="34" charset="0"/>
            </a:rPr>
            <a:t>  participativa teniendo en cuenta  conocimientos previos y  observaciones evidenciadas en campo.</a:t>
          </a:r>
          <a:endParaRPr lang="en-US" sz="2000" dirty="0">
            <a:latin typeface="Arial Narrow" panose="020B0606020202030204" pitchFamily="34" charset="0"/>
          </a:endParaRPr>
        </a:p>
      </dgm:t>
    </dgm:pt>
    <dgm:pt modelId="{E6D1CA79-D14D-4B59-A815-F1EA464D6946}" type="parTrans" cxnId="{62B39F6A-4D03-4FD5-AB57-F6126E2E0738}">
      <dgm:prSet/>
      <dgm:spPr/>
      <dgm:t>
        <a:bodyPr/>
        <a:lstStyle/>
        <a:p>
          <a:endParaRPr lang="en-US"/>
        </a:p>
      </dgm:t>
    </dgm:pt>
    <dgm:pt modelId="{4B8791BD-9841-4EEE-9ACA-9DDB96C92587}" type="sibTrans" cxnId="{62B39F6A-4D03-4FD5-AB57-F6126E2E0738}">
      <dgm:prSet/>
      <dgm:spPr/>
      <dgm:t>
        <a:bodyPr/>
        <a:lstStyle/>
        <a:p>
          <a:endParaRPr lang="en-US"/>
        </a:p>
      </dgm:t>
    </dgm:pt>
    <dgm:pt modelId="{4696C659-D24F-457A-8E27-077F554F9E43}">
      <dgm:prSet phldrT="[Texto]" custT="1"/>
      <dgm:spPr/>
      <dgm:t>
        <a:bodyPr/>
        <a:lstStyle/>
        <a:p>
          <a:r>
            <a:rPr lang="es-CO" sz="2000" dirty="0" smtClean="0">
              <a:latin typeface="Arial Narrow" panose="020B0606020202030204" pitchFamily="34" charset="0"/>
            </a:rPr>
            <a:t>Transferir conocimiento científico con el fin de favorecer la permanencia del uso de las tecnologías</a:t>
          </a:r>
          <a:endParaRPr lang="en-US" sz="2000" dirty="0">
            <a:latin typeface="Arial Narrow" panose="020B0606020202030204" pitchFamily="34" charset="0"/>
          </a:endParaRPr>
        </a:p>
      </dgm:t>
    </dgm:pt>
    <dgm:pt modelId="{08721413-11FB-4117-8C2B-D73436EA52D1}" type="parTrans" cxnId="{EAA3111B-B39F-4CA6-A617-504F11885BA3}">
      <dgm:prSet/>
      <dgm:spPr/>
      <dgm:t>
        <a:bodyPr/>
        <a:lstStyle/>
        <a:p>
          <a:endParaRPr lang="en-US"/>
        </a:p>
      </dgm:t>
    </dgm:pt>
    <dgm:pt modelId="{65E1487A-CABA-48EA-BC8D-0D353F708B3C}" type="sibTrans" cxnId="{EAA3111B-B39F-4CA6-A617-504F11885BA3}">
      <dgm:prSet/>
      <dgm:spPr/>
      <dgm:t>
        <a:bodyPr/>
        <a:lstStyle/>
        <a:p>
          <a:endParaRPr lang="en-US"/>
        </a:p>
      </dgm:t>
    </dgm:pt>
    <dgm:pt modelId="{85D0BE20-2F2D-40F1-B8E9-8F1B11D70F05}" type="pres">
      <dgm:prSet presAssocID="{25B0BFDF-2700-41C5-BADB-CD31B9321CFF}" presName="CompostProcess" presStyleCnt="0">
        <dgm:presLayoutVars>
          <dgm:dir/>
          <dgm:resizeHandles val="exact"/>
        </dgm:presLayoutVars>
      </dgm:prSet>
      <dgm:spPr/>
    </dgm:pt>
    <dgm:pt modelId="{FA188B98-815F-4A7F-9B1C-376499CC912C}" type="pres">
      <dgm:prSet presAssocID="{25B0BFDF-2700-41C5-BADB-CD31B9321CFF}" presName="arrow" presStyleLbl="bgShp" presStyleIdx="0" presStyleCnt="1"/>
      <dgm:spPr/>
    </dgm:pt>
    <dgm:pt modelId="{E8F11DBF-4383-4138-ABE3-04569B2AF9E1}" type="pres">
      <dgm:prSet presAssocID="{25B0BFDF-2700-41C5-BADB-CD31B9321CFF}" presName="linearProcess" presStyleCnt="0"/>
      <dgm:spPr/>
    </dgm:pt>
    <dgm:pt modelId="{807B5099-A8E0-4FB6-AA94-D919234F2A6E}" type="pres">
      <dgm:prSet presAssocID="{1904FC45-D44D-44F7-A296-8354D30DB873}" presName="textNode" presStyleLbl="node1" presStyleIdx="0" presStyleCnt="3" custScaleX="126442" custScaleY="1137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569401-7801-4D03-BC29-2D7A03201AC6}" type="pres">
      <dgm:prSet presAssocID="{42B7816A-60C2-45A3-973D-C05BE5F940B9}" presName="sibTrans" presStyleCnt="0"/>
      <dgm:spPr/>
    </dgm:pt>
    <dgm:pt modelId="{5FB43EA7-12DD-475E-AF2F-2BB17A1DD111}" type="pres">
      <dgm:prSet presAssocID="{F35CC3AC-3186-4C3F-BFAA-0CC77EF86D77}" presName="textNode" presStyleLbl="node1" presStyleIdx="1" presStyleCnt="3" custScaleX="152237" custScaleY="1137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873388-9823-48D6-8037-3FD5B41C2DA8}" type="pres">
      <dgm:prSet presAssocID="{4B8791BD-9841-4EEE-9ACA-9DDB96C92587}" presName="sibTrans" presStyleCnt="0"/>
      <dgm:spPr/>
    </dgm:pt>
    <dgm:pt modelId="{CF590109-55EA-44BB-88AE-B82F2A08D2ED}" type="pres">
      <dgm:prSet presAssocID="{4696C659-D24F-457A-8E27-077F554F9E43}" presName="textNode" presStyleLbl="node1" presStyleIdx="2" presStyleCnt="3" custScaleX="126442" custScaleY="1137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37C43D8-0A1A-42A4-A214-9B77B061383F}" srcId="{25B0BFDF-2700-41C5-BADB-CD31B9321CFF}" destId="{1904FC45-D44D-44F7-A296-8354D30DB873}" srcOrd="0" destOrd="0" parTransId="{2CDE5F4E-80D4-433A-B28E-8158A7ABDB20}" sibTransId="{42B7816A-60C2-45A3-973D-C05BE5F940B9}"/>
    <dgm:cxn modelId="{62B39F6A-4D03-4FD5-AB57-F6126E2E0738}" srcId="{25B0BFDF-2700-41C5-BADB-CD31B9321CFF}" destId="{F35CC3AC-3186-4C3F-BFAA-0CC77EF86D77}" srcOrd="1" destOrd="0" parTransId="{E6D1CA79-D14D-4B59-A815-F1EA464D6946}" sibTransId="{4B8791BD-9841-4EEE-9ACA-9DDB96C92587}"/>
    <dgm:cxn modelId="{8AD75CB1-5E88-4E99-886E-276785FEB984}" type="presOf" srcId="{4696C659-D24F-457A-8E27-077F554F9E43}" destId="{CF590109-55EA-44BB-88AE-B82F2A08D2ED}" srcOrd="0" destOrd="0" presId="urn:microsoft.com/office/officeart/2005/8/layout/hProcess9"/>
    <dgm:cxn modelId="{33B92737-9931-4BE6-BDEB-318745C8BD58}" type="presOf" srcId="{1904FC45-D44D-44F7-A296-8354D30DB873}" destId="{807B5099-A8E0-4FB6-AA94-D919234F2A6E}" srcOrd="0" destOrd="0" presId="urn:microsoft.com/office/officeart/2005/8/layout/hProcess9"/>
    <dgm:cxn modelId="{EAA3111B-B39F-4CA6-A617-504F11885BA3}" srcId="{25B0BFDF-2700-41C5-BADB-CD31B9321CFF}" destId="{4696C659-D24F-457A-8E27-077F554F9E43}" srcOrd="2" destOrd="0" parTransId="{08721413-11FB-4117-8C2B-D73436EA52D1}" sibTransId="{65E1487A-CABA-48EA-BC8D-0D353F708B3C}"/>
    <dgm:cxn modelId="{F8D1921A-4870-45A5-B30F-C9B44CF269E2}" type="presOf" srcId="{25B0BFDF-2700-41C5-BADB-CD31B9321CFF}" destId="{85D0BE20-2F2D-40F1-B8E9-8F1B11D70F05}" srcOrd="0" destOrd="0" presId="urn:microsoft.com/office/officeart/2005/8/layout/hProcess9"/>
    <dgm:cxn modelId="{8F64A9F0-498D-4B92-ACB8-C2F19C989458}" type="presOf" srcId="{F35CC3AC-3186-4C3F-BFAA-0CC77EF86D77}" destId="{5FB43EA7-12DD-475E-AF2F-2BB17A1DD111}" srcOrd="0" destOrd="0" presId="urn:microsoft.com/office/officeart/2005/8/layout/hProcess9"/>
    <dgm:cxn modelId="{B7CCF27F-6353-4CC7-829B-AF463AC30FD8}" type="presParOf" srcId="{85D0BE20-2F2D-40F1-B8E9-8F1B11D70F05}" destId="{FA188B98-815F-4A7F-9B1C-376499CC912C}" srcOrd="0" destOrd="0" presId="urn:microsoft.com/office/officeart/2005/8/layout/hProcess9"/>
    <dgm:cxn modelId="{AD5EDAB9-A9A0-4267-A6C0-D1ECD3BDBF2D}" type="presParOf" srcId="{85D0BE20-2F2D-40F1-B8E9-8F1B11D70F05}" destId="{E8F11DBF-4383-4138-ABE3-04569B2AF9E1}" srcOrd="1" destOrd="0" presId="urn:microsoft.com/office/officeart/2005/8/layout/hProcess9"/>
    <dgm:cxn modelId="{E54D2DC6-308A-4431-A382-88F4039E78DC}" type="presParOf" srcId="{E8F11DBF-4383-4138-ABE3-04569B2AF9E1}" destId="{807B5099-A8E0-4FB6-AA94-D919234F2A6E}" srcOrd="0" destOrd="0" presId="urn:microsoft.com/office/officeart/2005/8/layout/hProcess9"/>
    <dgm:cxn modelId="{1483F7DD-ADC5-4AEE-9546-A270A2851540}" type="presParOf" srcId="{E8F11DBF-4383-4138-ABE3-04569B2AF9E1}" destId="{CD569401-7801-4D03-BC29-2D7A03201AC6}" srcOrd="1" destOrd="0" presId="urn:microsoft.com/office/officeart/2005/8/layout/hProcess9"/>
    <dgm:cxn modelId="{F34C5736-7771-48BB-9F12-437EEAF759AF}" type="presParOf" srcId="{E8F11DBF-4383-4138-ABE3-04569B2AF9E1}" destId="{5FB43EA7-12DD-475E-AF2F-2BB17A1DD111}" srcOrd="2" destOrd="0" presId="urn:microsoft.com/office/officeart/2005/8/layout/hProcess9"/>
    <dgm:cxn modelId="{50FEB4DC-9C79-4B78-B819-5FBFF9F8346E}" type="presParOf" srcId="{E8F11DBF-4383-4138-ABE3-04569B2AF9E1}" destId="{5A873388-9823-48D6-8037-3FD5B41C2DA8}" srcOrd="3" destOrd="0" presId="urn:microsoft.com/office/officeart/2005/8/layout/hProcess9"/>
    <dgm:cxn modelId="{62D3C46A-FFB4-4279-AF07-C77AC5DE1140}" type="presParOf" srcId="{E8F11DBF-4383-4138-ABE3-04569B2AF9E1}" destId="{CF590109-55EA-44BB-88AE-B82F2A08D2ED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659CFD-079C-435C-ACF6-8D600F2CF1CC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1FE31A9-F60D-4E4F-BD74-D4F9B5390364}">
      <dgm:prSet phldrT="[Texto]"/>
      <dgm:spPr/>
      <dgm:t>
        <a:bodyPr/>
        <a:lstStyle/>
        <a:p>
          <a:pPr algn="just"/>
          <a:r>
            <a:rPr lang="es-CO" dirty="0" smtClean="0">
              <a:latin typeface="Arial Narrow" panose="020B0606020202030204" pitchFamily="34" charset="0"/>
            </a:rPr>
            <a:t>Realizar programas de formación-acompañamiento a partir de la experiencia del grupo técnico seleccionado.</a:t>
          </a:r>
          <a:endParaRPr lang="en-US" dirty="0">
            <a:latin typeface="Arial Narrow" panose="020B0606020202030204" pitchFamily="34" charset="0"/>
          </a:endParaRPr>
        </a:p>
      </dgm:t>
    </dgm:pt>
    <dgm:pt modelId="{2C63E00E-5D94-4CAA-9FD9-03D844FD2220}" type="parTrans" cxnId="{71A45C4A-CD7B-467C-B8A7-D702A9962EB9}">
      <dgm:prSet/>
      <dgm:spPr/>
      <dgm:t>
        <a:bodyPr/>
        <a:lstStyle/>
        <a:p>
          <a:endParaRPr lang="en-US"/>
        </a:p>
      </dgm:t>
    </dgm:pt>
    <dgm:pt modelId="{11FCA2E7-0249-4D15-857C-222340E57AA8}" type="sibTrans" cxnId="{71A45C4A-CD7B-467C-B8A7-D702A9962EB9}">
      <dgm:prSet/>
      <dgm:spPr/>
      <dgm:t>
        <a:bodyPr/>
        <a:lstStyle/>
        <a:p>
          <a:endParaRPr lang="en-US"/>
        </a:p>
      </dgm:t>
    </dgm:pt>
    <dgm:pt modelId="{C0513456-87BB-414E-ACE1-B79FE76634F5}">
      <dgm:prSet/>
      <dgm:spPr/>
      <dgm:t>
        <a:bodyPr/>
        <a:lstStyle/>
        <a:p>
          <a:pPr algn="just"/>
          <a:r>
            <a:rPr lang="es-CO" dirty="0" smtClean="0">
              <a:latin typeface="Arial Narrow" panose="020B0606020202030204" pitchFamily="34" charset="0"/>
            </a:rPr>
            <a:t>Brindar Soporte Técnico a los participantes de las actividades que se realicen en los diferentes cultivos y municipios seleccionados.</a:t>
          </a:r>
          <a:endParaRPr lang="en-US" dirty="0">
            <a:latin typeface="Arial Narrow" panose="020B0606020202030204" pitchFamily="34" charset="0"/>
          </a:endParaRPr>
        </a:p>
      </dgm:t>
    </dgm:pt>
    <dgm:pt modelId="{859A0030-E4D6-4A40-9ED6-55F0D2815F9C}" type="parTrans" cxnId="{6F6683F0-CA4E-47ED-B8F6-34BF13E3FCCC}">
      <dgm:prSet/>
      <dgm:spPr/>
      <dgm:t>
        <a:bodyPr/>
        <a:lstStyle/>
        <a:p>
          <a:endParaRPr lang="en-US"/>
        </a:p>
      </dgm:t>
    </dgm:pt>
    <dgm:pt modelId="{840C08AA-ADBF-414C-9C8E-09166151ADF0}" type="sibTrans" cxnId="{6F6683F0-CA4E-47ED-B8F6-34BF13E3FCCC}">
      <dgm:prSet/>
      <dgm:spPr/>
      <dgm:t>
        <a:bodyPr/>
        <a:lstStyle/>
        <a:p>
          <a:endParaRPr lang="en-US"/>
        </a:p>
      </dgm:t>
    </dgm:pt>
    <dgm:pt modelId="{E8AD50D7-CCCF-4642-9B41-47436D5A7D99}">
      <dgm:prSet/>
      <dgm:spPr/>
      <dgm:t>
        <a:bodyPr/>
        <a:lstStyle/>
        <a:p>
          <a:pPr algn="just"/>
          <a:r>
            <a:rPr lang="es-CO" smtClean="0">
              <a:latin typeface="Arial Narrow" panose="020B0606020202030204" pitchFamily="34" charset="0"/>
            </a:rPr>
            <a:t>Definir actividades a partir de los ciclos de cultivo (preparación, cosecha y poscosecha).</a:t>
          </a:r>
          <a:endParaRPr lang="en-US">
            <a:latin typeface="Arial Narrow" panose="020B0606020202030204" pitchFamily="34" charset="0"/>
          </a:endParaRPr>
        </a:p>
      </dgm:t>
    </dgm:pt>
    <dgm:pt modelId="{2703C169-C6F5-4A79-AB1C-49A533FE8735}" type="parTrans" cxnId="{2FDB830F-9CC1-4AB7-A02D-44893A38849C}">
      <dgm:prSet/>
      <dgm:spPr/>
      <dgm:t>
        <a:bodyPr/>
        <a:lstStyle/>
        <a:p>
          <a:endParaRPr lang="en-US"/>
        </a:p>
      </dgm:t>
    </dgm:pt>
    <dgm:pt modelId="{15F1EB57-103D-4426-9AD0-679E87B165DF}" type="sibTrans" cxnId="{2FDB830F-9CC1-4AB7-A02D-44893A38849C}">
      <dgm:prSet/>
      <dgm:spPr/>
      <dgm:t>
        <a:bodyPr/>
        <a:lstStyle/>
        <a:p>
          <a:endParaRPr lang="en-US"/>
        </a:p>
      </dgm:t>
    </dgm:pt>
    <dgm:pt modelId="{E5C3F55D-94A6-4163-B126-AF95206F1F53}">
      <dgm:prSet/>
      <dgm:spPr/>
      <dgm:t>
        <a:bodyPr/>
        <a:lstStyle/>
        <a:p>
          <a:pPr algn="just"/>
          <a:r>
            <a:rPr lang="es-CO" dirty="0" smtClean="0">
              <a:latin typeface="Arial Narrow" panose="020B0606020202030204" pitchFamily="34" charset="0"/>
            </a:rPr>
            <a:t>El montaje de una PIPA de referencia, preparación de material pedagógico, diseño de currículos y contenidos.</a:t>
          </a:r>
          <a:endParaRPr lang="en-US" dirty="0">
            <a:latin typeface="Arial Narrow" panose="020B0606020202030204" pitchFamily="34" charset="0"/>
          </a:endParaRPr>
        </a:p>
      </dgm:t>
    </dgm:pt>
    <dgm:pt modelId="{494D0052-00B7-4EE5-A5B1-B81F83180CD9}" type="parTrans" cxnId="{FF919027-279C-4157-8D3A-1AA414B11F18}">
      <dgm:prSet/>
      <dgm:spPr/>
      <dgm:t>
        <a:bodyPr/>
        <a:lstStyle/>
        <a:p>
          <a:endParaRPr lang="en-US"/>
        </a:p>
      </dgm:t>
    </dgm:pt>
    <dgm:pt modelId="{BD7ACF3B-C8DF-44FB-B72E-AB0AB2F52720}" type="sibTrans" cxnId="{FF919027-279C-4157-8D3A-1AA414B11F18}">
      <dgm:prSet/>
      <dgm:spPr/>
      <dgm:t>
        <a:bodyPr/>
        <a:lstStyle/>
        <a:p>
          <a:endParaRPr lang="en-US"/>
        </a:p>
      </dgm:t>
    </dgm:pt>
    <dgm:pt modelId="{0CBDD527-B2A5-4D43-B512-C496F60C3E01}" type="pres">
      <dgm:prSet presAssocID="{B6659CFD-079C-435C-ACF6-8D600F2CF1CC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894EF4-6C48-4904-B882-E285E5244FB8}" type="pres">
      <dgm:prSet presAssocID="{B6659CFD-079C-435C-ACF6-8D600F2CF1CC}" presName="dummyMaxCanvas" presStyleCnt="0">
        <dgm:presLayoutVars/>
      </dgm:prSet>
      <dgm:spPr/>
    </dgm:pt>
    <dgm:pt modelId="{0C1ADF87-35A9-4EEA-9AE2-C8FC4CDB6705}" type="pres">
      <dgm:prSet presAssocID="{B6659CFD-079C-435C-ACF6-8D600F2CF1CC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F6291B-7315-4AE4-A293-032AF10FDDB1}" type="pres">
      <dgm:prSet presAssocID="{B6659CFD-079C-435C-ACF6-8D600F2CF1CC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6A5E5D-ECDC-450A-992A-BD7D56AF72AF}" type="pres">
      <dgm:prSet presAssocID="{B6659CFD-079C-435C-ACF6-8D600F2CF1CC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777707-EBB8-45FE-BED2-75B5AD365703}" type="pres">
      <dgm:prSet presAssocID="{B6659CFD-079C-435C-ACF6-8D600F2CF1CC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0E3CF7-EFFF-465D-A272-F715B74A47CA}" type="pres">
      <dgm:prSet presAssocID="{B6659CFD-079C-435C-ACF6-8D600F2CF1CC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03F9D4-5EFB-43AD-BA63-78FF38048239}" type="pres">
      <dgm:prSet presAssocID="{B6659CFD-079C-435C-ACF6-8D600F2CF1CC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EFC78F-A6A1-4F9A-AF87-C141C10626DC}" type="pres">
      <dgm:prSet presAssocID="{B6659CFD-079C-435C-ACF6-8D600F2CF1CC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B7D556-FA30-47CA-968D-7FCB669EA3EC}" type="pres">
      <dgm:prSet presAssocID="{B6659CFD-079C-435C-ACF6-8D600F2CF1CC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D949B7-7051-4054-919C-BFDECA468656}" type="pres">
      <dgm:prSet presAssocID="{B6659CFD-079C-435C-ACF6-8D600F2CF1CC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A2E022-169C-4C12-A7C0-9D115625F3F3}" type="pres">
      <dgm:prSet presAssocID="{B6659CFD-079C-435C-ACF6-8D600F2CF1CC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FDADC8-DD74-480E-AEA6-8FDEE15E50A7}" type="pres">
      <dgm:prSet presAssocID="{B6659CFD-079C-435C-ACF6-8D600F2CF1CC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B25C87A-6366-4595-86BF-36AF7A041974}" type="presOf" srcId="{C0513456-87BB-414E-ACE1-B79FE76634F5}" destId="{3ED949B7-7051-4054-919C-BFDECA468656}" srcOrd="1" destOrd="0" presId="urn:microsoft.com/office/officeart/2005/8/layout/vProcess5"/>
    <dgm:cxn modelId="{FF919027-279C-4157-8D3A-1AA414B11F18}" srcId="{B6659CFD-079C-435C-ACF6-8D600F2CF1CC}" destId="{E5C3F55D-94A6-4163-B126-AF95206F1F53}" srcOrd="3" destOrd="0" parTransId="{494D0052-00B7-4EE5-A5B1-B81F83180CD9}" sibTransId="{BD7ACF3B-C8DF-44FB-B72E-AB0AB2F52720}"/>
    <dgm:cxn modelId="{0EA0A822-7B1D-4903-9CC1-4B82D19C24C5}" type="presOf" srcId="{840C08AA-ADBF-414C-9C8E-09166151ADF0}" destId="{1D03F9D4-5EFB-43AD-BA63-78FF38048239}" srcOrd="0" destOrd="0" presId="urn:microsoft.com/office/officeart/2005/8/layout/vProcess5"/>
    <dgm:cxn modelId="{31A073A6-7B26-4FD7-A507-89196F254DD3}" type="presOf" srcId="{E8AD50D7-CCCF-4642-9B41-47436D5A7D99}" destId="{3E6A5E5D-ECDC-450A-992A-BD7D56AF72AF}" srcOrd="0" destOrd="0" presId="urn:microsoft.com/office/officeart/2005/8/layout/vProcess5"/>
    <dgm:cxn modelId="{DA6B0E99-7210-44F9-B335-43F0F260EB04}" type="presOf" srcId="{E5C3F55D-94A6-4163-B126-AF95206F1F53}" destId="{E3FDADC8-DD74-480E-AEA6-8FDEE15E50A7}" srcOrd="1" destOrd="0" presId="urn:microsoft.com/office/officeart/2005/8/layout/vProcess5"/>
    <dgm:cxn modelId="{6F6683F0-CA4E-47ED-B8F6-34BF13E3FCCC}" srcId="{B6659CFD-079C-435C-ACF6-8D600F2CF1CC}" destId="{C0513456-87BB-414E-ACE1-B79FE76634F5}" srcOrd="1" destOrd="0" parTransId="{859A0030-E4D6-4A40-9ED6-55F0D2815F9C}" sibTransId="{840C08AA-ADBF-414C-9C8E-09166151ADF0}"/>
    <dgm:cxn modelId="{9A7DD43A-CA26-4D5B-A028-91CE7AD78691}" type="presOf" srcId="{C0513456-87BB-414E-ACE1-B79FE76634F5}" destId="{23F6291B-7315-4AE4-A293-032AF10FDDB1}" srcOrd="0" destOrd="0" presId="urn:microsoft.com/office/officeart/2005/8/layout/vProcess5"/>
    <dgm:cxn modelId="{6C72F5E6-5DEE-4F34-8DB3-F04088153ECF}" type="presOf" srcId="{11FCA2E7-0249-4D15-857C-222340E57AA8}" destId="{F60E3CF7-EFFF-465D-A272-F715B74A47CA}" srcOrd="0" destOrd="0" presId="urn:microsoft.com/office/officeart/2005/8/layout/vProcess5"/>
    <dgm:cxn modelId="{06C2C220-546F-48D7-828E-4E12F2803136}" type="presOf" srcId="{B6659CFD-079C-435C-ACF6-8D600F2CF1CC}" destId="{0CBDD527-B2A5-4D43-B512-C496F60C3E01}" srcOrd="0" destOrd="0" presId="urn:microsoft.com/office/officeart/2005/8/layout/vProcess5"/>
    <dgm:cxn modelId="{71A45C4A-CD7B-467C-B8A7-D702A9962EB9}" srcId="{B6659CFD-079C-435C-ACF6-8D600F2CF1CC}" destId="{A1FE31A9-F60D-4E4F-BD74-D4F9B5390364}" srcOrd="0" destOrd="0" parTransId="{2C63E00E-5D94-4CAA-9FD9-03D844FD2220}" sibTransId="{11FCA2E7-0249-4D15-857C-222340E57AA8}"/>
    <dgm:cxn modelId="{3031132B-7C69-494E-9917-D08229C09EEE}" type="presOf" srcId="{A1FE31A9-F60D-4E4F-BD74-D4F9B5390364}" destId="{C3B7D556-FA30-47CA-968D-7FCB669EA3EC}" srcOrd="1" destOrd="0" presId="urn:microsoft.com/office/officeart/2005/8/layout/vProcess5"/>
    <dgm:cxn modelId="{4D50256A-DE2C-42F9-8C47-22C0382EFCA5}" type="presOf" srcId="{E8AD50D7-CCCF-4642-9B41-47436D5A7D99}" destId="{7BA2E022-169C-4C12-A7C0-9D115625F3F3}" srcOrd="1" destOrd="0" presId="urn:microsoft.com/office/officeart/2005/8/layout/vProcess5"/>
    <dgm:cxn modelId="{8FC692FB-1C7B-4322-AAC7-A7B2CEFFB3D3}" type="presOf" srcId="{E5C3F55D-94A6-4163-B126-AF95206F1F53}" destId="{3D777707-EBB8-45FE-BED2-75B5AD365703}" srcOrd="0" destOrd="0" presId="urn:microsoft.com/office/officeart/2005/8/layout/vProcess5"/>
    <dgm:cxn modelId="{2FDB830F-9CC1-4AB7-A02D-44893A38849C}" srcId="{B6659CFD-079C-435C-ACF6-8D600F2CF1CC}" destId="{E8AD50D7-CCCF-4642-9B41-47436D5A7D99}" srcOrd="2" destOrd="0" parTransId="{2703C169-C6F5-4A79-AB1C-49A533FE8735}" sibTransId="{15F1EB57-103D-4426-9AD0-679E87B165DF}"/>
    <dgm:cxn modelId="{9053F769-A79B-4506-9C7B-F6298351E083}" type="presOf" srcId="{15F1EB57-103D-4426-9AD0-679E87B165DF}" destId="{0FEFC78F-A6A1-4F9A-AF87-C141C10626DC}" srcOrd="0" destOrd="0" presId="urn:microsoft.com/office/officeart/2005/8/layout/vProcess5"/>
    <dgm:cxn modelId="{69EF805E-89A1-4E15-8AB8-10391732DBDA}" type="presOf" srcId="{A1FE31A9-F60D-4E4F-BD74-D4F9B5390364}" destId="{0C1ADF87-35A9-4EEA-9AE2-C8FC4CDB6705}" srcOrd="0" destOrd="0" presId="urn:microsoft.com/office/officeart/2005/8/layout/vProcess5"/>
    <dgm:cxn modelId="{BA76C771-38A6-4A98-B42A-FBF7145DD75E}" type="presParOf" srcId="{0CBDD527-B2A5-4D43-B512-C496F60C3E01}" destId="{4D894EF4-6C48-4904-B882-E285E5244FB8}" srcOrd="0" destOrd="0" presId="urn:microsoft.com/office/officeart/2005/8/layout/vProcess5"/>
    <dgm:cxn modelId="{5C07BEF0-212D-44B8-B3AE-BAB3E3E653A2}" type="presParOf" srcId="{0CBDD527-B2A5-4D43-B512-C496F60C3E01}" destId="{0C1ADF87-35A9-4EEA-9AE2-C8FC4CDB6705}" srcOrd="1" destOrd="0" presId="urn:microsoft.com/office/officeart/2005/8/layout/vProcess5"/>
    <dgm:cxn modelId="{4B78A964-2098-447A-AB91-D6DE05E10372}" type="presParOf" srcId="{0CBDD527-B2A5-4D43-B512-C496F60C3E01}" destId="{23F6291B-7315-4AE4-A293-032AF10FDDB1}" srcOrd="2" destOrd="0" presId="urn:microsoft.com/office/officeart/2005/8/layout/vProcess5"/>
    <dgm:cxn modelId="{5AF2BF7D-0654-4A3C-8956-B7C649F9B12D}" type="presParOf" srcId="{0CBDD527-B2A5-4D43-B512-C496F60C3E01}" destId="{3E6A5E5D-ECDC-450A-992A-BD7D56AF72AF}" srcOrd="3" destOrd="0" presId="urn:microsoft.com/office/officeart/2005/8/layout/vProcess5"/>
    <dgm:cxn modelId="{E3A8E78D-5BE0-4B9B-8562-89B6BC598D8C}" type="presParOf" srcId="{0CBDD527-B2A5-4D43-B512-C496F60C3E01}" destId="{3D777707-EBB8-45FE-BED2-75B5AD365703}" srcOrd="4" destOrd="0" presId="urn:microsoft.com/office/officeart/2005/8/layout/vProcess5"/>
    <dgm:cxn modelId="{3294CF1E-ADC4-4AB9-9E8B-B95AF08702AC}" type="presParOf" srcId="{0CBDD527-B2A5-4D43-B512-C496F60C3E01}" destId="{F60E3CF7-EFFF-465D-A272-F715B74A47CA}" srcOrd="5" destOrd="0" presId="urn:microsoft.com/office/officeart/2005/8/layout/vProcess5"/>
    <dgm:cxn modelId="{2BD994F0-8260-4344-8886-D0E8073CDA41}" type="presParOf" srcId="{0CBDD527-B2A5-4D43-B512-C496F60C3E01}" destId="{1D03F9D4-5EFB-43AD-BA63-78FF38048239}" srcOrd="6" destOrd="0" presId="urn:microsoft.com/office/officeart/2005/8/layout/vProcess5"/>
    <dgm:cxn modelId="{EABF2C2C-5BE4-479C-8129-3B9FF4837E6F}" type="presParOf" srcId="{0CBDD527-B2A5-4D43-B512-C496F60C3E01}" destId="{0FEFC78F-A6A1-4F9A-AF87-C141C10626DC}" srcOrd="7" destOrd="0" presId="urn:microsoft.com/office/officeart/2005/8/layout/vProcess5"/>
    <dgm:cxn modelId="{7BE9DFF8-312B-46DD-8773-74792CD608E5}" type="presParOf" srcId="{0CBDD527-B2A5-4D43-B512-C496F60C3E01}" destId="{C3B7D556-FA30-47CA-968D-7FCB669EA3EC}" srcOrd="8" destOrd="0" presId="urn:microsoft.com/office/officeart/2005/8/layout/vProcess5"/>
    <dgm:cxn modelId="{3267A728-A1DD-4AA5-94B3-D7C1220B8010}" type="presParOf" srcId="{0CBDD527-B2A5-4D43-B512-C496F60C3E01}" destId="{3ED949B7-7051-4054-919C-BFDECA468656}" srcOrd="9" destOrd="0" presId="urn:microsoft.com/office/officeart/2005/8/layout/vProcess5"/>
    <dgm:cxn modelId="{76C87554-4FCA-4A13-A644-9D930008AC02}" type="presParOf" srcId="{0CBDD527-B2A5-4D43-B512-C496F60C3E01}" destId="{7BA2E022-169C-4C12-A7C0-9D115625F3F3}" srcOrd="10" destOrd="0" presId="urn:microsoft.com/office/officeart/2005/8/layout/vProcess5"/>
    <dgm:cxn modelId="{B21E8CA8-B142-4401-BD58-54C802031D7E}" type="presParOf" srcId="{0CBDD527-B2A5-4D43-B512-C496F60C3E01}" destId="{E3FDADC8-DD74-480E-AEA6-8FDEE15E50A7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132229-5300-4FA6-A8D1-DEFB61A88466}" type="datetimeFigureOut">
              <a:rPr lang="es-ES" smtClean="0"/>
              <a:t>30/09/2016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DE51D5-4F21-42A0-95C3-4EBC7026BA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3821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E51D5-4F21-42A0-95C3-4EBC7026BA2F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3880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>
          <a:xfrm>
            <a:off x="686421" y="4344108"/>
            <a:ext cx="5485158" cy="4114643"/>
          </a:xfrm>
          <a:prstGeom prst="rect">
            <a:avLst/>
          </a:prstGeom>
        </p:spPr>
        <p:txBody>
          <a:bodyPr/>
          <a:lstStyle/>
          <a:p>
            <a:r>
              <a:rPr lang="es-CO" dirty="0" smtClean="0"/>
              <a:t>Diapositiva</a:t>
            </a:r>
            <a:r>
              <a:rPr lang="es-CO" baseline="0" dirty="0" smtClean="0"/>
              <a:t> Específica – Articulación del SENA con entidades externas: </a:t>
            </a:r>
          </a:p>
          <a:p>
            <a:r>
              <a:rPr lang="es-CO" baseline="0" dirty="0" smtClean="0"/>
              <a:t>Se pretende estimular una mayor articulación del SENA con otras entidades e instancias externas.  Es importante definir las reglas e </a:t>
            </a:r>
            <a:r>
              <a:rPr lang="es-CO" baseline="0" dirty="0" err="1" smtClean="0"/>
              <a:t>interfases</a:t>
            </a:r>
            <a:r>
              <a:rPr lang="es-CO" baseline="0" dirty="0" smtClean="0"/>
              <a:t> para la interacción de la entidad con los colegios a través de la Articulación con la Media Técnica (hacia abajo), con las universidades (hacia arriba) o con otras entidades de formación para el trabajo en Colombia o con entidades pares internacionales (horizontal).  En este punto es importante resaltar los acercamientos con el SENAI, el SENATI, etc.</a:t>
            </a:r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2825-9A7C-462A-9FF9-D05BEA1DA5EE}" type="slidenum">
              <a:rPr lang="es-CO" smtClean="0"/>
              <a:pPr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26866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97CDA-0942-4DF3-85B7-97D1CB5C7208}" type="datetimeFigureOut">
              <a:rPr lang="es-ES" smtClean="0"/>
              <a:t>30/09/2016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79946-4AD1-4F6B-B9FF-76B33F1113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7439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97CDA-0942-4DF3-85B7-97D1CB5C7208}" type="datetimeFigureOut">
              <a:rPr lang="es-ES" smtClean="0"/>
              <a:t>30/09/2016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79946-4AD1-4F6B-B9FF-76B33F1113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7950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97CDA-0942-4DF3-85B7-97D1CB5C7208}" type="datetimeFigureOut">
              <a:rPr lang="es-ES" smtClean="0"/>
              <a:t>30/09/2016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79946-4AD1-4F6B-B9FF-76B33F1113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956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97CDA-0942-4DF3-85B7-97D1CB5C7208}" type="datetimeFigureOut">
              <a:rPr lang="es-ES" smtClean="0"/>
              <a:t>30/09/2016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79946-4AD1-4F6B-B9FF-76B33F1113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96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97CDA-0942-4DF3-85B7-97D1CB5C7208}" type="datetimeFigureOut">
              <a:rPr lang="es-ES" smtClean="0"/>
              <a:t>30/09/2016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79946-4AD1-4F6B-B9FF-76B33F1113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4833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97CDA-0942-4DF3-85B7-97D1CB5C7208}" type="datetimeFigureOut">
              <a:rPr lang="es-ES" smtClean="0"/>
              <a:t>30/09/2016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79946-4AD1-4F6B-B9FF-76B33F1113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3343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97CDA-0942-4DF3-85B7-97D1CB5C7208}" type="datetimeFigureOut">
              <a:rPr lang="es-ES" smtClean="0"/>
              <a:t>30/09/2016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79946-4AD1-4F6B-B9FF-76B33F1113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2388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97CDA-0942-4DF3-85B7-97D1CB5C7208}" type="datetimeFigureOut">
              <a:rPr lang="es-ES" smtClean="0"/>
              <a:t>30/09/2016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79946-4AD1-4F6B-B9FF-76B33F1113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1364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97CDA-0942-4DF3-85B7-97D1CB5C7208}" type="datetimeFigureOut">
              <a:rPr lang="es-ES" smtClean="0"/>
              <a:t>30/09/2016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79946-4AD1-4F6B-B9FF-76B33F1113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6644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97CDA-0942-4DF3-85B7-97D1CB5C7208}" type="datetimeFigureOut">
              <a:rPr lang="es-ES" smtClean="0"/>
              <a:t>30/09/2016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79946-4AD1-4F6B-B9FF-76B33F1113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0561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97CDA-0942-4DF3-85B7-97D1CB5C7208}" type="datetimeFigureOut">
              <a:rPr lang="es-ES" smtClean="0"/>
              <a:t>30/09/2016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79946-4AD1-4F6B-B9FF-76B33F1113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3707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97CDA-0942-4DF3-85B7-97D1CB5C7208}" type="datetimeFigureOut">
              <a:rPr lang="es-ES" smtClean="0"/>
              <a:t>30/09/2016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79946-4AD1-4F6B-B9FF-76B33F1113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4627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0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4.jpg"/><Relationship Id="rId18" Type="http://schemas.openxmlformats.org/officeDocument/2006/relationships/image" Target="../media/image39.jpg"/><Relationship Id="rId26" Type="http://schemas.openxmlformats.org/officeDocument/2006/relationships/image" Target="../media/image47.png"/><Relationship Id="rId3" Type="http://schemas.openxmlformats.org/officeDocument/2006/relationships/image" Target="../media/image24.jpg"/><Relationship Id="rId21" Type="http://schemas.openxmlformats.org/officeDocument/2006/relationships/image" Target="../media/image42.jpg"/><Relationship Id="rId7" Type="http://schemas.openxmlformats.org/officeDocument/2006/relationships/image" Target="../media/image28.jpg"/><Relationship Id="rId12" Type="http://schemas.openxmlformats.org/officeDocument/2006/relationships/image" Target="../media/image33.jpg"/><Relationship Id="rId17" Type="http://schemas.openxmlformats.org/officeDocument/2006/relationships/image" Target="../media/image38.jpg"/><Relationship Id="rId25" Type="http://schemas.openxmlformats.org/officeDocument/2006/relationships/image" Target="../media/image46.jpg"/><Relationship Id="rId2" Type="http://schemas.openxmlformats.org/officeDocument/2006/relationships/image" Target="../media/image23.png"/><Relationship Id="rId16" Type="http://schemas.openxmlformats.org/officeDocument/2006/relationships/image" Target="../media/image37.jpg"/><Relationship Id="rId20" Type="http://schemas.openxmlformats.org/officeDocument/2006/relationships/image" Target="../media/image41.jp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11" Type="http://schemas.openxmlformats.org/officeDocument/2006/relationships/image" Target="../media/image32.jpg"/><Relationship Id="rId24" Type="http://schemas.openxmlformats.org/officeDocument/2006/relationships/image" Target="../media/image45.jpg"/><Relationship Id="rId5" Type="http://schemas.openxmlformats.org/officeDocument/2006/relationships/image" Target="../media/image26.jpg"/><Relationship Id="rId15" Type="http://schemas.openxmlformats.org/officeDocument/2006/relationships/image" Target="../media/image36.jpg"/><Relationship Id="rId23" Type="http://schemas.openxmlformats.org/officeDocument/2006/relationships/image" Target="../media/image44.jpg"/><Relationship Id="rId28" Type="http://schemas.openxmlformats.org/officeDocument/2006/relationships/image" Target="../media/image49.jpeg"/><Relationship Id="rId10" Type="http://schemas.openxmlformats.org/officeDocument/2006/relationships/image" Target="../media/image31.jpg"/><Relationship Id="rId19" Type="http://schemas.openxmlformats.org/officeDocument/2006/relationships/image" Target="../media/image40.jpg"/><Relationship Id="rId4" Type="http://schemas.openxmlformats.org/officeDocument/2006/relationships/image" Target="../media/image25.jpg"/><Relationship Id="rId9" Type="http://schemas.openxmlformats.org/officeDocument/2006/relationships/image" Target="../media/image30.jpg"/><Relationship Id="rId14" Type="http://schemas.openxmlformats.org/officeDocument/2006/relationships/image" Target="../media/image35.jpg"/><Relationship Id="rId22" Type="http://schemas.openxmlformats.org/officeDocument/2006/relationships/image" Target="../media/image43.jpg"/><Relationship Id="rId27" Type="http://schemas.openxmlformats.org/officeDocument/2006/relationships/image" Target="../media/image48.jpeg"/><Relationship Id="rId30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1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6.png"/><Relationship Id="rId3" Type="http://schemas.openxmlformats.org/officeDocument/2006/relationships/slide" Target="slide11.xml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.jpeg"/><Relationship Id="rId5" Type="http://schemas.openxmlformats.org/officeDocument/2006/relationships/image" Target="../media/image14.png"/><Relationship Id="rId10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332" y="1057022"/>
            <a:ext cx="5026840" cy="3506496"/>
          </a:xfrm>
          <a:prstGeom prst="rect">
            <a:avLst/>
          </a:prstGeom>
        </p:spPr>
      </p:pic>
      <p:pic>
        <p:nvPicPr>
          <p:cNvPr id="6" name="0 Imagen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130" y="5731040"/>
            <a:ext cx="1459318" cy="696160"/>
          </a:xfrm>
          <a:prstGeom prst="rect">
            <a:avLst/>
          </a:prstGeom>
        </p:spPr>
      </p:pic>
      <p:pic>
        <p:nvPicPr>
          <p:cNvPr id="7" name="0 Imagen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42845" y="5710111"/>
            <a:ext cx="1545023" cy="7372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0 Imagen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738" y="5773140"/>
            <a:ext cx="1850903" cy="581558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93221" y="5479292"/>
            <a:ext cx="1359580" cy="1201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616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915177" y="1628601"/>
            <a:ext cx="4829578" cy="175432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CO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Tecnologías en los Sistemas de Producción de:</a:t>
            </a:r>
          </a:p>
          <a:p>
            <a:pPr algn="just"/>
            <a:r>
              <a:rPr lang="es-CO" dirty="0" smtClean="0">
                <a:latin typeface="Arial Narrow" panose="020B0606020202030204" pitchFamily="34" charset="0"/>
              </a:rPr>
              <a:t>- Cacao, Caña, Fríjol y Maíz, Frutas Perennes (Mango, Mandarina, Naranja), Fresa y Mora, Hortalizas (Cebolla larga, cebolla cabezona, zanahoria, arveja), Tomate y Habichuela, Papa Criolla y Papa de año, Plátano y Yuca, Lácteos.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915177" y="3599719"/>
            <a:ext cx="4829578" cy="286232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CO" dirty="0" smtClean="0">
                <a:latin typeface="Arial Narrow" panose="020B0606020202030204" pitchFamily="34" charset="0"/>
              </a:rPr>
              <a:t>En los municipios de:</a:t>
            </a:r>
          </a:p>
          <a:p>
            <a:pPr algn="just"/>
            <a:endParaRPr lang="es-CO" dirty="0">
              <a:latin typeface="Arial Narrow" panose="020B0606020202030204" pitchFamily="34" charset="0"/>
            </a:endParaRPr>
          </a:p>
          <a:p>
            <a:pPr algn="just"/>
            <a:r>
              <a:rPr lang="es-CO" dirty="0" smtClean="0">
                <a:latin typeface="Arial Narrow" panose="020B0606020202030204" pitchFamily="34" charset="0"/>
              </a:rPr>
              <a:t>- </a:t>
            </a:r>
            <a:r>
              <a:rPr lang="es-CO" dirty="0" err="1" smtClean="0">
                <a:latin typeface="Arial Narrow" panose="020B0606020202030204" pitchFamily="34" charset="0"/>
              </a:rPr>
              <a:t>Anapoima</a:t>
            </a:r>
            <a:r>
              <a:rPr lang="es-CO" dirty="0" smtClean="0">
                <a:latin typeface="Arial Narrow" panose="020B0606020202030204" pitchFamily="34" charset="0"/>
              </a:rPr>
              <a:t>, </a:t>
            </a:r>
            <a:r>
              <a:rPr lang="es-CO" dirty="0" err="1" smtClean="0">
                <a:latin typeface="Arial Narrow" panose="020B0606020202030204" pitchFamily="34" charset="0"/>
              </a:rPr>
              <a:t>Anolaima</a:t>
            </a:r>
            <a:r>
              <a:rPr lang="es-CO" dirty="0" smtClean="0">
                <a:latin typeface="Arial Narrow" panose="020B0606020202030204" pitchFamily="34" charset="0"/>
              </a:rPr>
              <a:t>, </a:t>
            </a:r>
            <a:r>
              <a:rPr lang="es-CO" dirty="0" err="1" smtClean="0">
                <a:latin typeface="Arial Narrow" panose="020B0606020202030204" pitchFamily="34" charset="0"/>
              </a:rPr>
              <a:t>Apulo</a:t>
            </a:r>
            <a:r>
              <a:rPr lang="es-CO" dirty="0" smtClean="0">
                <a:latin typeface="Arial Narrow" panose="020B0606020202030204" pitchFamily="34" charset="0"/>
              </a:rPr>
              <a:t>, </a:t>
            </a:r>
            <a:r>
              <a:rPr lang="es-CO" dirty="0" err="1" smtClean="0">
                <a:latin typeface="Arial Narrow" panose="020B0606020202030204" pitchFamily="34" charset="0"/>
              </a:rPr>
              <a:t>Bojacá</a:t>
            </a:r>
            <a:r>
              <a:rPr lang="es-CO" dirty="0" smtClean="0">
                <a:latin typeface="Arial Narrow" panose="020B0606020202030204" pitchFamily="34" charset="0"/>
              </a:rPr>
              <a:t>, </a:t>
            </a:r>
            <a:r>
              <a:rPr lang="es-CO" dirty="0" err="1" smtClean="0">
                <a:latin typeface="Arial Narrow" panose="020B0606020202030204" pitchFamily="34" charset="0"/>
              </a:rPr>
              <a:t>Cachipay</a:t>
            </a:r>
            <a:r>
              <a:rPr lang="es-CO" dirty="0" smtClean="0">
                <a:latin typeface="Arial Narrow" panose="020B0606020202030204" pitchFamily="34" charset="0"/>
              </a:rPr>
              <a:t>, </a:t>
            </a:r>
            <a:r>
              <a:rPr lang="es-CO" dirty="0" err="1" smtClean="0">
                <a:latin typeface="Arial Narrow" panose="020B0606020202030204" pitchFamily="34" charset="0"/>
              </a:rPr>
              <a:t>Caparrapí</a:t>
            </a:r>
            <a:r>
              <a:rPr lang="es-CO" dirty="0" smtClean="0">
                <a:latin typeface="Arial Narrow" panose="020B0606020202030204" pitchFamily="34" charset="0"/>
              </a:rPr>
              <a:t>, </a:t>
            </a:r>
            <a:r>
              <a:rPr lang="es-CO" dirty="0" err="1" smtClean="0">
                <a:latin typeface="Arial Narrow" panose="020B0606020202030204" pitchFamily="34" charset="0"/>
              </a:rPr>
              <a:t>Cáqueza</a:t>
            </a:r>
            <a:r>
              <a:rPr lang="es-CO" dirty="0" smtClean="0">
                <a:latin typeface="Arial Narrow" panose="020B0606020202030204" pitchFamily="34" charset="0"/>
              </a:rPr>
              <a:t>, </a:t>
            </a:r>
            <a:r>
              <a:rPr lang="es-CO" dirty="0" err="1" smtClean="0">
                <a:latin typeface="Arial Narrow" panose="020B0606020202030204" pitchFamily="34" charset="0"/>
              </a:rPr>
              <a:t>Chaguaní</a:t>
            </a:r>
            <a:r>
              <a:rPr lang="es-CO" dirty="0" smtClean="0">
                <a:latin typeface="Arial Narrow" panose="020B0606020202030204" pitchFamily="34" charset="0"/>
              </a:rPr>
              <a:t>, </a:t>
            </a:r>
            <a:r>
              <a:rPr lang="es-CO" dirty="0" err="1" smtClean="0">
                <a:latin typeface="Arial Narrow" panose="020B0606020202030204" pitchFamily="34" charset="0"/>
              </a:rPr>
              <a:t>Choachí</a:t>
            </a:r>
            <a:r>
              <a:rPr lang="es-CO" dirty="0" smtClean="0">
                <a:latin typeface="Arial Narrow" panose="020B0606020202030204" pitchFamily="34" charset="0"/>
              </a:rPr>
              <a:t>, </a:t>
            </a:r>
            <a:r>
              <a:rPr lang="es-CO" dirty="0" err="1" smtClean="0">
                <a:latin typeface="Arial Narrow" panose="020B0606020202030204" pitchFamily="34" charset="0"/>
              </a:rPr>
              <a:t>Chocontá</a:t>
            </a:r>
            <a:r>
              <a:rPr lang="es-CO" dirty="0" smtClean="0">
                <a:latin typeface="Arial Narrow" panose="020B0606020202030204" pitchFamily="34" charset="0"/>
              </a:rPr>
              <a:t>, El Colegio, El Peñón, </a:t>
            </a:r>
            <a:r>
              <a:rPr lang="es-CO" dirty="0" err="1" smtClean="0">
                <a:latin typeface="Arial Narrow" panose="020B0606020202030204" pitchFamily="34" charset="0"/>
              </a:rPr>
              <a:t>Facatativa</a:t>
            </a:r>
            <a:r>
              <a:rPr lang="es-CO" dirty="0" smtClean="0">
                <a:latin typeface="Arial Narrow" panose="020B0606020202030204" pitchFamily="34" charset="0"/>
              </a:rPr>
              <a:t>, </a:t>
            </a:r>
            <a:r>
              <a:rPr lang="es-CO" dirty="0" err="1" smtClean="0">
                <a:latin typeface="Arial Narrow" panose="020B0606020202030204" pitchFamily="34" charset="0"/>
              </a:rPr>
              <a:t>Fómeque</a:t>
            </a:r>
            <a:r>
              <a:rPr lang="es-CO" dirty="0" smtClean="0">
                <a:latin typeface="Arial Narrow" panose="020B0606020202030204" pitchFamily="34" charset="0"/>
              </a:rPr>
              <a:t>, Fusagasugá, </a:t>
            </a:r>
            <a:r>
              <a:rPr lang="es-CO" dirty="0" err="1" smtClean="0">
                <a:latin typeface="Arial Narrow" panose="020B0606020202030204" pitchFamily="34" charset="0"/>
              </a:rPr>
              <a:t>Gachalá</a:t>
            </a:r>
            <a:r>
              <a:rPr lang="es-CO" dirty="0" smtClean="0">
                <a:latin typeface="Arial Narrow" panose="020B0606020202030204" pitchFamily="34" charset="0"/>
              </a:rPr>
              <a:t>, Granada, </a:t>
            </a:r>
            <a:r>
              <a:rPr lang="es-CO" dirty="0" err="1" smtClean="0">
                <a:latin typeface="Arial Narrow" panose="020B0606020202030204" pitchFamily="34" charset="0"/>
              </a:rPr>
              <a:t>Guachetá</a:t>
            </a:r>
            <a:r>
              <a:rPr lang="es-CO" dirty="0" smtClean="0">
                <a:latin typeface="Arial Narrow" panose="020B0606020202030204" pitchFamily="34" charset="0"/>
              </a:rPr>
              <a:t>, Guasca, </a:t>
            </a:r>
            <a:r>
              <a:rPr lang="es-CO" dirty="0" err="1" smtClean="0">
                <a:latin typeface="Arial Narrow" panose="020B0606020202030204" pitchFamily="34" charset="0"/>
              </a:rPr>
              <a:t>Guatavita</a:t>
            </a:r>
            <a:r>
              <a:rPr lang="es-CO" dirty="0" smtClean="0">
                <a:latin typeface="Arial Narrow" panose="020B0606020202030204" pitchFamily="34" charset="0"/>
              </a:rPr>
              <a:t>, La Mesa, La Peña, La Vega, Madrid, Mosquera, Nilo, </a:t>
            </a:r>
            <a:r>
              <a:rPr lang="es-CO" dirty="0" err="1" smtClean="0">
                <a:latin typeface="Arial Narrow" panose="020B0606020202030204" pitchFamily="34" charset="0"/>
              </a:rPr>
              <a:t>Paime</a:t>
            </a:r>
            <a:r>
              <a:rPr lang="es-CO" dirty="0" smtClean="0">
                <a:latin typeface="Arial Narrow" panose="020B0606020202030204" pitchFamily="34" charset="0"/>
              </a:rPr>
              <a:t>, Pasca, San Bernardo, </a:t>
            </a:r>
            <a:r>
              <a:rPr lang="es-CO" dirty="0" err="1" smtClean="0">
                <a:latin typeface="Arial Narrow" panose="020B0606020202030204" pitchFamily="34" charset="0"/>
              </a:rPr>
              <a:t>Sibaté</a:t>
            </a:r>
            <a:r>
              <a:rPr lang="es-CO" dirty="0" smtClean="0">
                <a:latin typeface="Arial Narrow" panose="020B0606020202030204" pitchFamily="34" charset="0"/>
              </a:rPr>
              <a:t>, Silvania, Subachoque, </a:t>
            </a:r>
            <a:r>
              <a:rPr lang="es-CO" dirty="0" err="1" smtClean="0">
                <a:latin typeface="Arial Narrow" panose="020B0606020202030204" pitchFamily="34" charset="0"/>
              </a:rPr>
              <a:t>Tocaima</a:t>
            </a:r>
            <a:r>
              <a:rPr lang="es-CO" dirty="0" smtClean="0">
                <a:latin typeface="Arial Narrow" panose="020B0606020202030204" pitchFamily="34" charset="0"/>
              </a:rPr>
              <a:t>, </a:t>
            </a:r>
            <a:r>
              <a:rPr lang="es-CO" dirty="0" err="1" smtClean="0">
                <a:latin typeface="Arial Narrow" panose="020B0606020202030204" pitchFamily="34" charset="0"/>
              </a:rPr>
              <a:t>Topaipí</a:t>
            </a:r>
            <a:r>
              <a:rPr lang="es-CO" dirty="0" smtClean="0">
                <a:latin typeface="Arial Narrow" panose="020B0606020202030204" pitchFamily="34" charset="0"/>
              </a:rPr>
              <a:t>, Ubaque, </a:t>
            </a:r>
            <a:r>
              <a:rPr lang="es-CO" dirty="0" err="1" smtClean="0">
                <a:latin typeface="Arial Narrow" panose="020B0606020202030204" pitchFamily="34" charset="0"/>
              </a:rPr>
              <a:t>Útica</a:t>
            </a:r>
            <a:r>
              <a:rPr lang="es-CO" dirty="0" smtClean="0">
                <a:latin typeface="Arial Narrow" panose="020B0606020202030204" pitchFamily="34" charset="0"/>
              </a:rPr>
              <a:t>, </a:t>
            </a:r>
            <a:r>
              <a:rPr lang="es-CO" dirty="0" err="1" smtClean="0">
                <a:latin typeface="Arial Narrow" panose="020B0606020202030204" pitchFamily="34" charset="0"/>
              </a:rPr>
              <a:t>Villapinzón</a:t>
            </a:r>
            <a:r>
              <a:rPr lang="es-CO" dirty="0" smtClean="0">
                <a:latin typeface="Arial Narrow" panose="020B0606020202030204" pitchFamily="34" charset="0"/>
              </a:rPr>
              <a:t>, </a:t>
            </a:r>
            <a:r>
              <a:rPr lang="es-CO" dirty="0" err="1" smtClean="0">
                <a:latin typeface="Arial Narrow" panose="020B0606020202030204" pitchFamily="34" charset="0"/>
              </a:rPr>
              <a:t>Viota</a:t>
            </a:r>
            <a:r>
              <a:rPr lang="es-CO" dirty="0" smtClean="0">
                <a:latin typeface="Arial Narrow" panose="020B0606020202030204" pitchFamily="34" charset="0"/>
              </a:rPr>
              <a:t>, </a:t>
            </a:r>
            <a:r>
              <a:rPr lang="es-CO" dirty="0" err="1" smtClean="0">
                <a:latin typeface="Arial Narrow" panose="020B0606020202030204" pitchFamily="34" charset="0"/>
              </a:rPr>
              <a:t>Yacopí</a:t>
            </a:r>
            <a:r>
              <a:rPr lang="es-CO" dirty="0" smtClean="0">
                <a:latin typeface="Arial Narrow" panose="020B0606020202030204" pitchFamily="34" charset="0"/>
              </a:rPr>
              <a:t>, </a:t>
            </a:r>
            <a:r>
              <a:rPr lang="es-CO" dirty="0" err="1" smtClean="0">
                <a:latin typeface="Arial Narrow" panose="020B0606020202030204" pitchFamily="34" charset="0"/>
              </a:rPr>
              <a:t>Zipacón</a:t>
            </a:r>
            <a:r>
              <a:rPr lang="es-CO" dirty="0" smtClean="0">
                <a:latin typeface="Arial Narrow" panose="020B0606020202030204" pitchFamily="34" charset="0"/>
              </a:rPr>
              <a:t>. Localidad de Usme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10649" y="5201982"/>
            <a:ext cx="3424224" cy="120032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CO" dirty="0" smtClean="0">
                <a:latin typeface="Arial Narrow" panose="020B0606020202030204" pitchFamily="34" charset="0"/>
              </a:rPr>
              <a:t>Bogotá Distrito D.C. Caracterización Nutricional, Desarrollo de Productos Funcionales, Caracterización Logística y Diseño de Implementos </a:t>
            </a:r>
            <a:r>
              <a:rPr lang="es-CO" dirty="0" err="1" smtClean="0">
                <a:latin typeface="Arial Narrow" panose="020B0606020202030204" pitchFamily="34" charset="0"/>
              </a:rPr>
              <a:t>Poscosecha</a:t>
            </a:r>
            <a:endParaRPr lang="en-US" dirty="0">
              <a:latin typeface="Arial Narrow" panose="020B0606020202030204" pitchFamily="34" charset="0"/>
            </a:endParaRPr>
          </a:p>
        </p:txBody>
      </p:sp>
      <p:grpSp>
        <p:nvGrpSpPr>
          <p:cNvPr id="48" name="Grupo 47"/>
          <p:cNvGrpSpPr/>
          <p:nvPr/>
        </p:nvGrpSpPr>
        <p:grpSpPr>
          <a:xfrm>
            <a:off x="260026" y="1590799"/>
            <a:ext cx="3424224" cy="3455697"/>
            <a:chOff x="1300123" y="-255360"/>
            <a:chExt cx="6451396" cy="6332199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00123" y="-255360"/>
              <a:ext cx="6451396" cy="633219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98867" y="4588599"/>
              <a:ext cx="323935" cy="319635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8760" y="4611969"/>
              <a:ext cx="323935" cy="319635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2802" y="3843223"/>
              <a:ext cx="323935" cy="319635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9446" y="2990737"/>
              <a:ext cx="323935" cy="319635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1492" y="3106137"/>
              <a:ext cx="323935" cy="319635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0218" y="2591106"/>
              <a:ext cx="323935" cy="319635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1472" y="3527333"/>
              <a:ext cx="323935" cy="319635"/>
            </a:xfrm>
            <a:prstGeom prst="rect">
              <a:avLst/>
            </a:prstGeom>
          </p:spPr>
        </p:pic>
        <p:sp>
          <p:nvSpPr>
            <p:cNvPr id="18" name="Oval 15"/>
            <p:cNvSpPr>
              <a:spLocks noChangeArrowheads="1"/>
            </p:cNvSpPr>
            <p:nvPr/>
          </p:nvSpPr>
          <p:spPr bwMode="auto">
            <a:xfrm>
              <a:off x="3058319" y="2663389"/>
              <a:ext cx="2016125" cy="187166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9" name="Oval 16"/>
            <p:cNvSpPr>
              <a:spLocks noChangeArrowheads="1"/>
            </p:cNvSpPr>
            <p:nvPr/>
          </p:nvSpPr>
          <p:spPr bwMode="auto">
            <a:xfrm>
              <a:off x="2267744" y="1726764"/>
              <a:ext cx="3598862" cy="35290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CO"/>
            </a:p>
          </p:txBody>
        </p:sp>
        <p:pic>
          <p:nvPicPr>
            <p:cNvPr id="20" name="Picture 2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2916" y="4620923"/>
              <a:ext cx="249238" cy="24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545" y="908720"/>
              <a:ext cx="249237" cy="24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2802" y="5445224"/>
              <a:ext cx="249238" cy="24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6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3678" y="4175755"/>
              <a:ext cx="249238" cy="24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27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1569" y="1944251"/>
              <a:ext cx="249237" cy="24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28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9825" y="3934455"/>
              <a:ext cx="249238" cy="24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29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8181" y="799867"/>
              <a:ext cx="249239" cy="241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2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2466" y="1354818"/>
              <a:ext cx="249237" cy="24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29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6995" y="2185551"/>
              <a:ext cx="249238" cy="24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27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1987" y="2096651"/>
              <a:ext cx="249237" cy="24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27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1956" y="2370007"/>
              <a:ext cx="249237" cy="24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27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466019" y="1460353"/>
              <a:ext cx="275173" cy="2664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2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7219" y="5210084"/>
              <a:ext cx="249238" cy="24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2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6215" y="4290485"/>
              <a:ext cx="249238" cy="24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2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367" y="3969328"/>
              <a:ext cx="249238" cy="24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2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7315" y="4442885"/>
              <a:ext cx="249238" cy="24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2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3429000"/>
              <a:ext cx="249238" cy="24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2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5999" y="3889808"/>
              <a:ext cx="249238" cy="24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2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8399" y="4042208"/>
              <a:ext cx="249238" cy="24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2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1197" y="4067491"/>
              <a:ext cx="223650" cy="216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2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5413" y="4258734"/>
              <a:ext cx="223650" cy="216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2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9399" y="3846968"/>
              <a:ext cx="223650" cy="216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28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4304955"/>
              <a:ext cx="249238" cy="24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2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2726" y="4339828"/>
              <a:ext cx="249238" cy="24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2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7758" y="4217468"/>
              <a:ext cx="223650" cy="216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28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2040" y="2081944"/>
              <a:ext cx="249238" cy="24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2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6582" y="2116817"/>
              <a:ext cx="249238" cy="24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2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1614" y="1994457"/>
              <a:ext cx="223650" cy="216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" name="1 CuadroTexto"/>
          <p:cNvSpPr txBox="1"/>
          <p:nvPr/>
        </p:nvSpPr>
        <p:spPr>
          <a:xfrm>
            <a:off x="261151" y="233075"/>
            <a:ext cx="338926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1. QUE ES EL CTA?</a:t>
            </a:r>
            <a:endParaRPr lang="es-CO" sz="3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2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0945" y="107914"/>
            <a:ext cx="2988000" cy="86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3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787" y="1299882"/>
            <a:ext cx="6740426" cy="5544000"/>
          </a:xfrm>
          <a:prstGeom prst="rect">
            <a:avLst/>
          </a:prstGeom>
        </p:spPr>
      </p:pic>
      <p:pic>
        <p:nvPicPr>
          <p:cNvPr id="10" name="Shape 1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5160" y="4875500"/>
            <a:ext cx="540000" cy="540000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Shape 1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05054" y="4504439"/>
            <a:ext cx="540000" cy="540000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Shape 1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81417" y="4504439"/>
            <a:ext cx="540000" cy="540000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Shape 16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73431" y="3559212"/>
            <a:ext cx="540000" cy="540000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Shape 16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12513" y="3580724"/>
            <a:ext cx="540000" cy="540000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Shape 15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39966" y="3751552"/>
            <a:ext cx="540000" cy="540000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Shape 15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321382" y="3192919"/>
            <a:ext cx="540000" cy="540000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Shape 15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980637" y="3244996"/>
            <a:ext cx="540000" cy="540000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Shape 16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650622" y="2703769"/>
            <a:ext cx="540000" cy="540000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Shape 16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110622" y="2433769"/>
            <a:ext cx="540000" cy="540000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Shape 17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439963" y="2686651"/>
            <a:ext cx="540000" cy="540000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Shape 17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876804" y="2546887"/>
            <a:ext cx="540000" cy="540000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Shape 169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809966" y="2084210"/>
            <a:ext cx="540000" cy="540000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Shape 170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330010" y="1693844"/>
            <a:ext cx="540000" cy="540000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Shape 16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760235" y="4942426"/>
            <a:ext cx="540000" cy="540000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Shape 164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280710" y="4561488"/>
            <a:ext cx="540000" cy="540000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Shape 165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788208" y="4235139"/>
            <a:ext cx="540000" cy="540000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Shape 166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287910" y="4597698"/>
            <a:ext cx="540000" cy="540000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" name="Shape 178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4673905" y="4154592"/>
            <a:ext cx="540000" cy="540000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Shape 176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3936863" y="3236589"/>
            <a:ext cx="540000" cy="540000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" name="Shape 175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3417099" y="5173296"/>
            <a:ext cx="540000" cy="540000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" name="Shape 173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4355868" y="1939932"/>
            <a:ext cx="540000" cy="540000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2" name="Shape 174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3428841" y="3810793"/>
            <a:ext cx="540000" cy="540000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7" name="Picture 2" descr="http://www.foodnewslatam.com/images/stories/alimento-nutraceutico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841" y="3326794"/>
            <a:ext cx="1080000" cy="812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://montsecastillo.com/wordpress/wp-content/uploads/2013/08/009_Packaging-y-Seguridad-Alimentaria.jpg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9"/>
          <a:stretch/>
        </p:blipFill>
        <p:spPr bwMode="auto">
          <a:xfrm>
            <a:off x="6402190" y="2474386"/>
            <a:ext cx="1080000" cy="7660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http://www.expertoslogistica.com.ar/wp-content/uploads/2012/04/log66.jpg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r="10450"/>
          <a:stretch/>
        </p:blipFill>
        <p:spPr bwMode="auto">
          <a:xfrm>
            <a:off x="6013431" y="1172399"/>
            <a:ext cx="1440000" cy="11640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http://www.tsgroup.com.co/wps/wcm/connect/02c44cf7-0ba4-421b-843f-6931ad30a652/entradaredise%C3%B1o-01.png?MOD=AJPERES&amp;CACHEID=ROOTWORKSPACE02c44cf7-0ba4-421b-843f-6931ad30a652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1" r="25516"/>
          <a:stretch/>
        </p:blipFill>
        <p:spPr bwMode="auto">
          <a:xfrm>
            <a:off x="7683202" y="5137698"/>
            <a:ext cx="1080000" cy="86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1 CuadroTexto"/>
          <p:cNvSpPr txBox="1"/>
          <p:nvPr/>
        </p:nvSpPr>
        <p:spPr>
          <a:xfrm>
            <a:off x="261151" y="233075"/>
            <a:ext cx="338926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1. QUE ES EL CTA?</a:t>
            </a:r>
            <a:endParaRPr lang="es-CO" sz="3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5" name="Imagen 2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540945" y="107914"/>
            <a:ext cx="2988000" cy="86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4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 rot="16200000">
            <a:off x="-1125863" y="3433587"/>
            <a:ext cx="3372187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800" b="1" dirty="0" smtClean="0"/>
              <a:t>CONCEPTOS CLAVE</a:t>
            </a:r>
            <a:endParaRPr lang="en-US" sz="2800" b="1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877010095"/>
              </p:ext>
            </p:extLst>
          </p:nvPr>
        </p:nvGraphicFramePr>
        <p:xfrm>
          <a:off x="1073239" y="1538666"/>
          <a:ext cx="7428456" cy="4926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Imagen 5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835" y="60028"/>
            <a:ext cx="1957645" cy="1236509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243017" y="359036"/>
            <a:ext cx="625216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MODELO DE INNOVACION LOCAL </a:t>
            </a:r>
          </a:p>
        </p:txBody>
      </p:sp>
    </p:spTree>
    <p:extLst>
      <p:ext uri="{BB962C8B-B14F-4D97-AF65-F5344CB8AC3E}">
        <p14:creationId xmlns:p14="http://schemas.microsoft.com/office/powerpoint/2010/main" val="84586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835" y="60028"/>
            <a:ext cx="1957645" cy="1236509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243017" y="359036"/>
            <a:ext cx="625216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MODELO DE INNOVACION LOCAL </a:t>
            </a:r>
          </a:p>
        </p:txBody>
      </p:sp>
      <p:pic>
        <p:nvPicPr>
          <p:cNvPr id="5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743554"/>
            <a:ext cx="3598728" cy="2016226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66146" y="1296537"/>
            <a:ext cx="11022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/>
              <a:t>PIPA</a:t>
            </a:r>
            <a:endParaRPr lang="es-ES" sz="4000" dirty="0"/>
          </a:p>
        </p:txBody>
      </p:sp>
      <p:sp>
        <p:nvSpPr>
          <p:cNvPr id="8" name="7 CuadroTexto"/>
          <p:cNvSpPr txBox="1"/>
          <p:nvPr/>
        </p:nvSpPr>
        <p:spPr>
          <a:xfrm>
            <a:off x="4805727" y="5410850"/>
            <a:ext cx="11022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/>
              <a:t>PIPA</a:t>
            </a:r>
            <a:endParaRPr lang="es-ES" sz="4000" dirty="0"/>
          </a:p>
        </p:txBody>
      </p:sp>
      <p:pic>
        <p:nvPicPr>
          <p:cNvPr id="2050" name="Picture 2" descr="Image result for pipa impact pathway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149" y="2562085"/>
            <a:ext cx="3384376" cy="288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4482480" y="621187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s-ES" b="1" dirty="0"/>
              <a:t>P</a:t>
            </a:r>
            <a:r>
              <a:rPr lang="es-ES" dirty="0"/>
              <a:t>ARTICIPATORY</a:t>
            </a:r>
            <a:r>
              <a:rPr lang="es-ES" b="1" dirty="0"/>
              <a:t> I</a:t>
            </a:r>
            <a:r>
              <a:rPr lang="es-ES" dirty="0"/>
              <a:t>MPACT </a:t>
            </a:r>
            <a:r>
              <a:rPr lang="es-ES" b="1" dirty="0"/>
              <a:t>P</a:t>
            </a:r>
            <a:r>
              <a:rPr lang="es-ES" dirty="0"/>
              <a:t>ATHWAYS </a:t>
            </a:r>
            <a:r>
              <a:rPr lang="es-ES" b="1" dirty="0"/>
              <a:t>A</a:t>
            </a:r>
            <a:r>
              <a:rPr lang="es-ES" dirty="0"/>
              <a:t>NALYSIS </a:t>
            </a:r>
          </a:p>
          <a:p>
            <a:pPr fontAlgn="base"/>
            <a:r>
              <a:rPr lang="es-ES" dirty="0"/>
              <a:t> 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-8384" y="2238919"/>
            <a:ext cx="61652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ES" b="1" dirty="0" smtClean="0"/>
              <a:t>P</a:t>
            </a:r>
            <a:r>
              <a:rPr lang="es-ES" dirty="0" smtClean="0"/>
              <a:t>ARCELA DE INVESTIGACION PARTICIPATIVA AGROPECUARIA</a:t>
            </a:r>
            <a:endParaRPr lang="es-ES" dirty="0"/>
          </a:p>
          <a:p>
            <a:pPr fontAlgn="base"/>
            <a:r>
              <a:rPr lang="es-E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6077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63883" y="1556792"/>
            <a:ext cx="7806237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800" b="1" dirty="0" smtClean="0"/>
              <a:t>Parcela de Investigación Participativa Agropecuaria </a:t>
            </a:r>
            <a:endParaRPr lang="en-US" sz="2800" b="1" dirty="0"/>
          </a:p>
        </p:txBody>
      </p:sp>
      <p:sp>
        <p:nvSpPr>
          <p:cNvPr id="9" name="Rectángulo 8"/>
          <p:cNvSpPr/>
          <p:nvPr/>
        </p:nvSpPr>
        <p:spPr>
          <a:xfrm>
            <a:off x="369905" y="2780928"/>
            <a:ext cx="8394192" cy="3724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CO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es-CO" sz="2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 </a:t>
            </a:r>
            <a:r>
              <a:rPr lang="es-CO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 espacio seleccionado para llevar a cabo el seguimiento de la aplicación de tecnología agropecuaria a un sistema de producción específico. </a:t>
            </a:r>
            <a:r>
              <a:rPr lang="es-CO" sz="2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</a:t>
            </a:r>
            <a:r>
              <a:rPr lang="es-CO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resultados esperados son en </a:t>
            </a:r>
            <a:r>
              <a:rPr lang="es-CO" sz="2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general, </a:t>
            </a:r>
            <a:r>
              <a:rPr lang="es-CO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aplicación y el desarrollo de </a:t>
            </a:r>
            <a:r>
              <a:rPr lang="es-CO" sz="2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tecnologías </a:t>
            </a:r>
            <a:r>
              <a:rPr lang="es-CO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la </a:t>
            </a:r>
            <a:r>
              <a:rPr lang="es-CO" sz="2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apropiaciòn</a:t>
            </a:r>
            <a:r>
              <a:rPr lang="es-CO" sz="2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</a:t>
            </a:r>
            <a:r>
              <a:rPr lang="es-CO" sz="2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conocimiento </a:t>
            </a:r>
            <a:r>
              <a:rPr lang="es-CO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 garantice la </a:t>
            </a:r>
            <a:r>
              <a:rPr lang="es-CO" sz="2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permanencia </a:t>
            </a:r>
            <a:r>
              <a:rPr lang="es-CO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los procesos desarrollados en el sistema de producción agropecuaria. </a:t>
            </a:r>
            <a:endParaRPr lang="es-CO" sz="2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CO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Cada PIPA, </a:t>
            </a:r>
            <a:r>
              <a:rPr lang="es-CO" sz="2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contará </a:t>
            </a:r>
            <a:r>
              <a:rPr lang="es-CO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 la participación de investigadores de la Universidad Nacional y CORPOICA, </a:t>
            </a:r>
            <a:r>
              <a:rPr lang="es-CO" sz="2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25 </a:t>
            </a:r>
            <a:r>
              <a:rPr lang="es-CO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agricultores beneficiarios, </a:t>
            </a:r>
            <a:r>
              <a:rPr lang="es-CO" sz="2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profesionales, estudiantes y </a:t>
            </a:r>
            <a:r>
              <a:rPr lang="es-CO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empresas de soporte. </a:t>
            </a:r>
            <a:endParaRPr lang="en-US" sz="2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835" y="60028"/>
            <a:ext cx="1957645" cy="1236509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243017" y="359036"/>
            <a:ext cx="625216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MODELO DE INNOVACION LOCAL </a:t>
            </a:r>
          </a:p>
        </p:txBody>
      </p:sp>
    </p:spTree>
    <p:extLst>
      <p:ext uri="{BB962C8B-B14F-4D97-AF65-F5344CB8AC3E}">
        <p14:creationId xmlns:p14="http://schemas.microsoft.com/office/powerpoint/2010/main" val="223345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3" b="11663"/>
          <a:stretch/>
        </p:blipFill>
        <p:spPr bwMode="auto">
          <a:xfrm>
            <a:off x="755576" y="1700808"/>
            <a:ext cx="7848872" cy="4680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CuadroTexto 1"/>
          <p:cNvSpPr txBox="1"/>
          <p:nvPr/>
        </p:nvSpPr>
        <p:spPr>
          <a:xfrm>
            <a:off x="663883" y="1556792"/>
            <a:ext cx="7806237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800" b="1" dirty="0" smtClean="0"/>
              <a:t>Parcela de Investigación Participativa Agropecuaria </a:t>
            </a:r>
            <a:endParaRPr lang="en-US" sz="2800" b="1" dirty="0"/>
          </a:p>
        </p:txBody>
      </p:sp>
      <p:pic>
        <p:nvPicPr>
          <p:cNvPr id="10" name="Imagen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835" y="60028"/>
            <a:ext cx="1957645" cy="1236509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243017" y="359036"/>
            <a:ext cx="625216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MODELO DE INNOVACION LOCAL </a:t>
            </a:r>
          </a:p>
        </p:txBody>
      </p:sp>
    </p:spTree>
    <p:extLst>
      <p:ext uri="{BB962C8B-B14F-4D97-AF65-F5344CB8AC3E}">
        <p14:creationId xmlns:p14="http://schemas.microsoft.com/office/powerpoint/2010/main" val="237391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192614008"/>
              </p:ext>
            </p:extLst>
          </p:nvPr>
        </p:nvGraphicFramePr>
        <p:xfrm>
          <a:off x="1135411" y="1506827"/>
          <a:ext cx="7366283" cy="5009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5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835" y="60028"/>
            <a:ext cx="1957645" cy="1236509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243017" y="359036"/>
            <a:ext cx="625216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MODELO DE INNOVACION LOCAL </a:t>
            </a:r>
          </a:p>
        </p:txBody>
      </p:sp>
    </p:spTree>
    <p:extLst>
      <p:ext uri="{BB962C8B-B14F-4D97-AF65-F5344CB8AC3E}">
        <p14:creationId xmlns:p14="http://schemas.microsoft.com/office/powerpoint/2010/main" val="25855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21 Conector recto"/>
          <p:cNvCxnSpPr/>
          <p:nvPr/>
        </p:nvCxnSpPr>
        <p:spPr>
          <a:xfrm>
            <a:off x="3533695" y="1084329"/>
            <a:ext cx="4968000" cy="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22 Conector recto"/>
          <p:cNvCxnSpPr/>
          <p:nvPr/>
        </p:nvCxnSpPr>
        <p:spPr>
          <a:xfrm>
            <a:off x="2852702" y="1291600"/>
            <a:ext cx="4968000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 rot="16200000">
            <a:off x="-1854558" y="3811714"/>
            <a:ext cx="5009884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O" sz="2000" b="1" dirty="0" smtClean="0"/>
              <a:t>PARCELA DE INVESTIGACIÓN AGROPECUARIA</a:t>
            </a:r>
            <a:endParaRPr lang="en-US" sz="2000" b="1"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840512574"/>
              </p:ext>
            </p:extLst>
          </p:nvPr>
        </p:nvGraphicFramePr>
        <p:xfrm>
          <a:off x="1227786" y="1506827"/>
          <a:ext cx="7273908" cy="5009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5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835" y="60028"/>
            <a:ext cx="1957645" cy="1236509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243017" y="359036"/>
            <a:ext cx="625216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MODELO DE INNOVACION LOCAL </a:t>
            </a:r>
          </a:p>
        </p:txBody>
      </p:sp>
    </p:spTree>
    <p:extLst>
      <p:ext uri="{BB962C8B-B14F-4D97-AF65-F5344CB8AC3E}">
        <p14:creationId xmlns:p14="http://schemas.microsoft.com/office/powerpoint/2010/main" val="315983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1030312" y="2636445"/>
            <a:ext cx="5814412" cy="430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CO" sz="2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Seguimiento a todo el proceso de producción</a:t>
            </a:r>
            <a:endParaRPr lang="en-US" sz="22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030312" y="3308820"/>
            <a:ext cx="5301451" cy="430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/>
            <a:r>
              <a:rPr lang="es-CO" sz="2200" dirty="0">
                <a:latin typeface="Arial Narrow" panose="020B0606020202030204" pitchFamily="34" charset="0"/>
                <a:cs typeface="Arial" panose="020B0604020202020204" pitchFamily="34" charset="0"/>
              </a:rPr>
              <a:t>Participación activa de la comunidad  beneficiada </a:t>
            </a:r>
            <a:endParaRPr lang="en-US" sz="22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030311" y="4019438"/>
            <a:ext cx="5814412" cy="4308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CO" sz="2200" dirty="0">
                <a:latin typeface="Arial Narrow" panose="020B0606020202030204" pitchFamily="34" charset="0"/>
                <a:cs typeface="Arial" panose="020B0604020202020204" pitchFamily="34" charset="0"/>
              </a:rPr>
              <a:t>Análisis de Vías de Impacto</a:t>
            </a:r>
            <a:endParaRPr lang="en-US" sz="22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1215592" y="4734674"/>
            <a:ext cx="5814413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CO" sz="2200" dirty="0">
                <a:latin typeface="Arial Narrow" panose="020B0606020202030204" pitchFamily="34" charset="0"/>
                <a:cs typeface="Arial" panose="020B0604020202020204" pitchFamily="34" charset="0"/>
              </a:rPr>
              <a:t>Réplica y Transferencia de Tecnologías Desarrolladas</a:t>
            </a:r>
            <a:endParaRPr lang="en-US" sz="22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1030311" y="1587888"/>
            <a:ext cx="7471384" cy="7694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CO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Apropiación </a:t>
            </a:r>
            <a:r>
              <a:rPr lang="es-CO" sz="2200" dirty="0">
                <a:latin typeface="Arial" panose="020B0604020202020204" pitchFamily="34" charset="0"/>
                <a:cs typeface="Arial" panose="020B0604020202020204" pitchFamily="34" charset="0"/>
              </a:rPr>
              <a:t>de tecnologías asociadas al sistema de producción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835" y="60028"/>
            <a:ext cx="1957645" cy="1236509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243017" y="359036"/>
            <a:ext cx="625216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MODELO DE INNOVACION LOCAL </a:t>
            </a:r>
          </a:p>
        </p:txBody>
      </p:sp>
      <p:sp>
        <p:nvSpPr>
          <p:cNvPr id="16" name="Rectángulo 16"/>
          <p:cNvSpPr/>
          <p:nvPr/>
        </p:nvSpPr>
        <p:spPr>
          <a:xfrm>
            <a:off x="1025972" y="5517232"/>
            <a:ext cx="7471384" cy="7694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CO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Apropiación </a:t>
            </a:r>
            <a:r>
              <a:rPr lang="es-CO" sz="2200" dirty="0">
                <a:latin typeface="Arial" panose="020B0604020202020204" pitchFamily="34" charset="0"/>
                <a:cs typeface="Arial" panose="020B0604020202020204" pitchFamily="34" charset="0"/>
              </a:rPr>
              <a:t>de tecnologías </a:t>
            </a:r>
            <a:r>
              <a:rPr lang="es-CO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BLANDAS asociadas a la estructura organizacional y de aglomeración 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54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295671" y="116632"/>
            <a:ext cx="8156237" cy="6741368"/>
            <a:chOff x="215851" y="239386"/>
            <a:chExt cx="6450705" cy="6352844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18"/>
            <a:stretch/>
          </p:blipFill>
          <p:spPr>
            <a:xfrm>
              <a:off x="215851" y="239386"/>
              <a:ext cx="6450705" cy="6352844"/>
            </a:xfrm>
            <a:prstGeom prst="rect">
              <a:avLst/>
            </a:prstGeom>
            <a:ln w="28575" cap="sq" cmpd="sng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13" name="Oval 15"/>
            <p:cNvSpPr>
              <a:spLocks noChangeArrowheads="1"/>
            </p:cNvSpPr>
            <p:nvPr/>
          </p:nvSpPr>
          <p:spPr bwMode="auto">
            <a:xfrm>
              <a:off x="1892921" y="2513979"/>
              <a:ext cx="2016125" cy="187166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CO" sz="1350"/>
            </a:p>
          </p:txBody>
        </p:sp>
        <p:sp>
          <p:nvSpPr>
            <p:cNvPr id="14" name="Oval 16"/>
            <p:cNvSpPr>
              <a:spLocks noChangeArrowheads="1"/>
            </p:cNvSpPr>
            <p:nvPr/>
          </p:nvSpPr>
          <p:spPr bwMode="auto">
            <a:xfrm>
              <a:off x="1102346" y="1577354"/>
              <a:ext cx="3598862" cy="35290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CO" sz="1350"/>
            </a:p>
          </p:txBody>
        </p:sp>
        <p:pic>
          <p:nvPicPr>
            <p:cNvPr id="52" name="Imagen 51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521" r="20772" b="31233"/>
            <a:stretch/>
          </p:blipFill>
          <p:spPr>
            <a:xfrm>
              <a:off x="2078204" y="838183"/>
              <a:ext cx="258792" cy="214933"/>
            </a:xfrm>
            <a:prstGeom prst="rect">
              <a:avLst/>
            </a:prstGeom>
          </p:spPr>
        </p:pic>
        <p:pic>
          <p:nvPicPr>
            <p:cNvPr id="53" name="Imagen 52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521" r="20772" b="31233"/>
            <a:stretch/>
          </p:blipFill>
          <p:spPr>
            <a:xfrm>
              <a:off x="2790137" y="1436961"/>
              <a:ext cx="258792" cy="214933"/>
            </a:xfrm>
            <a:prstGeom prst="rect">
              <a:avLst/>
            </a:prstGeom>
          </p:spPr>
        </p:pic>
        <p:pic>
          <p:nvPicPr>
            <p:cNvPr id="54" name="Imagen 53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521" r="20772" b="31233"/>
            <a:stretch/>
          </p:blipFill>
          <p:spPr>
            <a:xfrm>
              <a:off x="2389239" y="1651894"/>
              <a:ext cx="258792" cy="214933"/>
            </a:xfrm>
            <a:prstGeom prst="rect">
              <a:avLst/>
            </a:prstGeom>
          </p:spPr>
        </p:pic>
        <p:pic>
          <p:nvPicPr>
            <p:cNvPr id="55" name="Imagen 54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521" r="20772" b="31233"/>
            <a:stretch/>
          </p:blipFill>
          <p:spPr>
            <a:xfrm>
              <a:off x="1889657" y="1983135"/>
              <a:ext cx="258792" cy="214933"/>
            </a:xfrm>
            <a:prstGeom prst="rect">
              <a:avLst/>
            </a:prstGeom>
          </p:spPr>
        </p:pic>
        <p:pic>
          <p:nvPicPr>
            <p:cNvPr id="56" name="Imagen 55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521" r="20772" b="31233"/>
            <a:stretch/>
          </p:blipFill>
          <p:spPr>
            <a:xfrm>
              <a:off x="1615360" y="1436961"/>
              <a:ext cx="258792" cy="214933"/>
            </a:xfrm>
            <a:prstGeom prst="rect">
              <a:avLst/>
            </a:prstGeom>
          </p:spPr>
        </p:pic>
        <p:pic>
          <p:nvPicPr>
            <p:cNvPr id="57" name="Imagen 56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521" r="20772" b="31233"/>
            <a:stretch/>
          </p:blipFill>
          <p:spPr>
            <a:xfrm>
              <a:off x="4532063" y="1875668"/>
              <a:ext cx="258792" cy="214933"/>
            </a:xfrm>
            <a:prstGeom prst="rect">
              <a:avLst/>
            </a:prstGeom>
          </p:spPr>
        </p:pic>
        <p:pic>
          <p:nvPicPr>
            <p:cNvPr id="58" name="Imagen 57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521" r="20772" b="31233"/>
            <a:stretch/>
          </p:blipFill>
          <p:spPr>
            <a:xfrm>
              <a:off x="3829717" y="1674677"/>
              <a:ext cx="258792" cy="214933"/>
            </a:xfrm>
            <a:prstGeom prst="rect">
              <a:avLst/>
            </a:prstGeom>
          </p:spPr>
        </p:pic>
        <p:pic>
          <p:nvPicPr>
            <p:cNvPr id="59" name="Imagen 58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521" r="20772" b="31233"/>
            <a:stretch/>
          </p:blipFill>
          <p:spPr>
            <a:xfrm>
              <a:off x="3756130" y="1051177"/>
              <a:ext cx="258792" cy="214933"/>
            </a:xfrm>
            <a:prstGeom prst="rect">
              <a:avLst/>
            </a:prstGeom>
          </p:spPr>
        </p:pic>
        <p:pic>
          <p:nvPicPr>
            <p:cNvPr id="60" name="Imagen 59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521" r="20772" b="31233"/>
            <a:stretch/>
          </p:blipFill>
          <p:spPr>
            <a:xfrm>
              <a:off x="4188969" y="1420879"/>
              <a:ext cx="258792" cy="214933"/>
            </a:xfrm>
            <a:prstGeom prst="rect">
              <a:avLst/>
            </a:prstGeom>
          </p:spPr>
        </p:pic>
        <p:pic>
          <p:nvPicPr>
            <p:cNvPr id="61" name="Imagen 60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521" r="20772" b="31233"/>
            <a:stretch/>
          </p:blipFill>
          <p:spPr>
            <a:xfrm>
              <a:off x="3333843" y="2802929"/>
              <a:ext cx="258792" cy="214933"/>
            </a:xfrm>
            <a:prstGeom prst="rect">
              <a:avLst/>
            </a:prstGeom>
          </p:spPr>
        </p:pic>
        <p:pic>
          <p:nvPicPr>
            <p:cNvPr id="62" name="Imagen 61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521" r="20772" b="31233"/>
            <a:stretch/>
          </p:blipFill>
          <p:spPr>
            <a:xfrm>
              <a:off x="3756130" y="3143100"/>
              <a:ext cx="258792" cy="214933"/>
            </a:xfrm>
            <a:prstGeom prst="rect">
              <a:avLst/>
            </a:prstGeom>
          </p:spPr>
        </p:pic>
        <p:pic>
          <p:nvPicPr>
            <p:cNvPr id="63" name="Imagen 62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521" r="20772" b="31233"/>
            <a:stretch/>
          </p:blipFill>
          <p:spPr>
            <a:xfrm>
              <a:off x="3841960" y="2756637"/>
              <a:ext cx="258792" cy="214933"/>
            </a:xfrm>
            <a:prstGeom prst="rect">
              <a:avLst/>
            </a:prstGeom>
          </p:spPr>
        </p:pic>
        <p:pic>
          <p:nvPicPr>
            <p:cNvPr id="64" name="Imagen 63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521" r="20772" b="31233"/>
            <a:stretch/>
          </p:blipFill>
          <p:spPr>
            <a:xfrm>
              <a:off x="3341733" y="2398299"/>
              <a:ext cx="258792" cy="214933"/>
            </a:xfrm>
            <a:prstGeom prst="rect">
              <a:avLst/>
            </a:prstGeom>
          </p:spPr>
        </p:pic>
        <p:pic>
          <p:nvPicPr>
            <p:cNvPr id="65" name="Imagen 64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521" r="20772" b="31233"/>
            <a:stretch/>
          </p:blipFill>
          <p:spPr>
            <a:xfrm>
              <a:off x="2818839" y="2695463"/>
              <a:ext cx="258792" cy="214933"/>
            </a:xfrm>
            <a:prstGeom prst="rect">
              <a:avLst/>
            </a:prstGeom>
          </p:spPr>
        </p:pic>
        <p:pic>
          <p:nvPicPr>
            <p:cNvPr id="66" name="Imagen 65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521" r="20772" b="31233"/>
            <a:stretch/>
          </p:blipFill>
          <p:spPr>
            <a:xfrm>
              <a:off x="3419759" y="3918878"/>
              <a:ext cx="258792" cy="214933"/>
            </a:xfrm>
            <a:prstGeom prst="rect">
              <a:avLst/>
            </a:prstGeom>
          </p:spPr>
        </p:pic>
        <p:pic>
          <p:nvPicPr>
            <p:cNvPr id="67" name="Imagen 66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521" r="20772" b="31233"/>
            <a:stretch/>
          </p:blipFill>
          <p:spPr>
            <a:xfrm>
              <a:off x="3802138" y="4088601"/>
              <a:ext cx="258792" cy="214933"/>
            </a:xfrm>
            <a:prstGeom prst="rect">
              <a:avLst/>
            </a:prstGeom>
          </p:spPr>
        </p:pic>
        <p:pic>
          <p:nvPicPr>
            <p:cNvPr id="68" name="Imagen 67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521" r="20772" b="31233"/>
            <a:stretch/>
          </p:blipFill>
          <p:spPr>
            <a:xfrm>
              <a:off x="3802138" y="3759164"/>
              <a:ext cx="258792" cy="214933"/>
            </a:xfrm>
            <a:prstGeom prst="rect">
              <a:avLst/>
            </a:prstGeom>
          </p:spPr>
        </p:pic>
        <p:pic>
          <p:nvPicPr>
            <p:cNvPr id="69" name="Imagen 68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521" r="20772" b="31233"/>
            <a:stretch/>
          </p:blipFill>
          <p:spPr>
            <a:xfrm>
              <a:off x="4188969" y="3815233"/>
              <a:ext cx="258792" cy="214933"/>
            </a:xfrm>
            <a:prstGeom prst="rect">
              <a:avLst/>
            </a:prstGeom>
          </p:spPr>
        </p:pic>
        <p:pic>
          <p:nvPicPr>
            <p:cNvPr id="70" name="Imagen 69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521" r="20772" b="31233"/>
            <a:stretch/>
          </p:blipFill>
          <p:spPr>
            <a:xfrm>
              <a:off x="4667261" y="3651697"/>
              <a:ext cx="258792" cy="214933"/>
            </a:xfrm>
            <a:prstGeom prst="rect">
              <a:avLst/>
            </a:prstGeom>
          </p:spPr>
        </p:pic>
        <p:pic>
          <p:nvPicPr>
            <p:cNvPr id="71" name="Imagen 70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521" r="20772" b="31233"/>
            <a:stretch/>
          </p:blipFill>
          <p:spPr>
            <a:xfrm>
              <a:off x="1364186" y="2706845"/>
              <a:ext cx="258792" cy="214933"/>
            </a:xfrm>
            <a:prstGeom prst="rect">
              <a:avLst/>
            </a:prstGeom>
          </p:spPr>
        </p:pic>
        <p:pic>
          <p:nvPicPr>
            <p:cNvPr id="72" name="Imagen 71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521" r="20772" b="31233"/>
            <a:stretch/>
          </p:blipFill>
          <p:spPr>
            <a:xfrm>
              <a:off x="1811047" y="3302092"/>
              <a:ext cx="258792" cy="214933"/>
            </a:xfrm>
            <a:prstGeom prst="rect">
              <a:avLst/>
            </a:prstGeom>
          </p:spPr>
        </p:pic>
        <p:pic>
          <p:nvPicPr>
            <p:cNvPr id="73" name="Imagen 72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521" r="20772" b="31233"/>
            <a:stretch/>
          </p:blipFill>
          <p:spPr>
            <a:xfrm>
              <a:off x="2138693" y="2874331"/>
              <a:ext cx="258792" cy="214933"/>
            </a:xfrm>
            <a:prstGeom prst="rect">
              <a:avLst/>
            </a:prstGeom>
          </p:spPr>
        </p:pic>
        <p:pic>
          <p:nvPicPr>
            <p:cNvPr id="74" name="Imagen 73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521" r="20772" b="31233"/>
            <a:stretch/>
          </p:blipFill>
          <p:spPr>
            <a:xfrm>
              <a:off x="1707394" y="3650923"/>
              <a:ext cx="258792" cy="214933"/>
            </a:xfrm>
            <a:prstGeom prst="rect">
              <a:avLst/>
            </a:prstGeom>
          </p:spPr>
        </p:pic>
        <p:pic>
          <p:nvPicPr>
            <p:cNvPr id="75" name="Imagen 74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521" r="20772" b="31233"/>
            <a:stretch/>
          </p:blipFill>
          <p:spPr>
            <a:xfrm>
              <a:off x="1993322" y="3982435"/>
              <a:ext cx="258792" cy="214933"/>
            </a:xfrm>
            <a:prstGeom prst="rect">
              <a:avLst/>
            </a:prstGeom>
          </p:spPr>
        </p:pic>
        <p:pic>
          <p:nvPicPr>
            <p:cNvPr id="76" name="Imagen 75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521" r="20772" b="31233"/>
            <a:stretch/>
          </p:blipFill>
          <p:spPr>
            <a:xfrm>
              <a:off x="2323231" y="4199192"/>
              <a:ext cx="258792" cy="214933"/>
            </a:xfrm>
            <a:prstGeom prst="rect">
              <a:avLst/>
            </a:prstGeom>
          </p:spPr>
        </p:pic>
        <p:pic>
          <p:nvPicPr>
            <p:cNvPr id="77" name="Imagen 76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521" r="20772" b="31233"/>
            <a:stretch/>
          </p:blipFill>
          <p:spPr>
            <a:xfrm>
              <a:off x="1173728" y="4181868"/>
              <a:ext cx="258792" cy="214933"/>
            </a:xfrm>
            <a:prstGeom prst="rect">
              <a:avLst/>
            </a:prstGeom>
          </p:spPr>
        </p:pic>
        <p:pic>
          <p:nvPicPr>
            <p:cNvPr id="78" name="Imagen 77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521" r="20772" b="31233"/>
            <a:stretch/>
          </p:blipFill>
          <p:spPr>
            <a:xfrm>
              <a:off x="1373348" y="4587763"/>
              <a:ext cx="258792" cy="214933"/>
            </a:xfrm>
            <a:prstGeom prst="rect">
              <a:avLst/>
            </a:prstGeom>
          </p:spPr>
        </p:pic>
        <p:pic>
          <p:nvPicPr>
            <p:cNvPr id="79" name="Imagen 78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521" r="20772" b="31233"/>
            <a:stretch/>
          </p:blipFill>
          <p:spPr>
            <a:xfrm>
              <a:off x="1502744" y="3963331"/>
              <a:ext cx="258792" cy="214933"/>
            </a:xfrm>
            <a:prstGeom prst="rect">
              <a:avLst/>
            </a:prstGeom>
          </p:spPr>
        </p:pic>
        <p:pic>
          <p:nvPicPr>
            <p:cNvPr id="80" name="Imagen 79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521" r="20772" b="31233"/>
            <a:stretch/>
          </p:blipFill>
          <p:spPr>
            <a:xfrm>
              <a:off x="1783785" y="4286388"/>
              <a:ext cx="258792" cy="214933"/>
            </a:xfrm>
            <a:prstGeom prst="rect">
              <a:avLst/>
            </a:prstGeom>
          </p:spPr>
        </p:pic>
        <p:pic>
          <p:nvPicPr>
            <p:cNvPr id="81" name="Imagen 80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521" r="20772" b="31233"/>
            <a:stretch/>
          </p:blipFill>
          <p:spPr>
            <a:xfrm>
              <a:off x="2336524" y="3229657"/>
              <a:ext cx="258792" cy="214933"/>
            </a:xfrm>
            <a:prstGeom prst="rect">
              <a:avLst/>
            </a:prstGeom>
          </p:spPr>
        </p:pic>
        <p:pic>
          <p:nvPicPr>
            <p:cNvPr id="83" name="Imagen 82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521" r="20772" b="31233"/>
            <a:stretch/>
          </p:blipFill>
          <p:spPr>
            <a:xfrm>
              <a:off x="2642191" y="5266981"/>
              <a:ext cx="258792" cy="214933"/>
            </a:xfrm>
            <a:prstGeom prst="rect">
              <a:avLst/>
            </a:prstGeom>
          </p:spPr>
        </p:pic>
        <p:pic>
          <p:nvPicPr>
            <p:cNvPr id="84" name="Imagen 83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521" r="20772" b="31233"/>
            <a:stretch/>
          </p:blipFill>
          <p:spPr>
            <a:xfrm>
              <a:off x="2148449" y="5052048"/>
              <a:ext cx="258792" cy="214933"/>
            </a:xfrm>
            <a:prstGeom prst="rect">
              <a:avLst/>
            </a:prstGeom>
          </p:spPr>
        </p:pic>
        <p:pic>
          <p:nvPicPr>
            <p:cNvPr id="85" name="Imagen 84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521" r="20772" b="31233"/>
            <a:stretch/>
          </p:blipFill>
          <p:spPr>
            <a:xfrm>
              <a:off x="2259843" y="4594134"/>
              <a:ext cx="258792" cy="214933"/>
            </a:xfrm>
            <a:prstGeom prst="rect">
              <a:avLst/>
            </a:prstGeom>
          </p:spPr>
        </p:pic>
        <p:pic>
          <p:nvPicPr>
            <p:cNvPr id="86" name="Imagen 85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521" r="20772" b="31233"/>
            <a:stretch/>
          </p:blipFill>
          <p:spPr>
            <a:xfrm>
              <a:off x="4216081" y="2243001"/>
              <a:ext cx="258792" cy="214933"/>
            </a:xfrm>
            <a:prstGeom prst="rect">
              <a:avLst/>
            </a:prstGeom>
          </p:spPr>
        </p:pic>
        <p:pic>
          <p:nvPicPr>
            <p:cNvPr id="87" name="Imagen 86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521" r="20772" b="31233"/>
            <a:stretch/>
          </p:blipFill>
          <p:spPr>
            <a:xfrm>
              <a:off x="2818839" y="4500704"/>
              <a:ext cx="258792" cy="214933"/>
            </a:xfrm>
            <a:prstGeom prst="rect">
              <a:avLst/>
            </a:prstGeom>
          </p:spPr>
        </p:pic>
        <p:pic>
          <p:nvPicPr>
            <p:cNvPr id="88" name="Imagen 87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521" r="20772" b="31233"/>
            <a:stretch/>
          </p:blipFill>
          <p:spPr>
            <a:xfrm>
              <a:off x="3447897" y="4298883"/>
              <a:ext cx="258792" cy="214933"/>
            </a:xfrm>
            <a:prstGeom prst="rect">
              <a:avLst/>
            </a:prstGeom>
          </p:spPr>
        </p:pic>
        <p:pic>
          <p:nvPicPr>
            <p:cNvPr id="89" name="Imagen 88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521" r="20772" b="31233"/>
            <a:stretch/>
          </p:blipFill>
          <p:spPr>
            <a:xfrm>
              <a:off x="2824907" y="3025181"/>
              <a:ext cx="258792" cy="214933"/>
            </a:xfrm>
            <a:prstGeom prst="rect">
              <a:avLst/>
            </a:prstGeom>
          </p:spPr>
        </p:pic>
        <p:pic>
          <p:nvPicPr>
            <p:cNvPr id="45" name="Imagen 44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521" r="20772" b="31233"/>
            <a:stretch/>
          </p:blipFill>
          <p:spPr>
            <a:xfrm>
              <a:off x="1836790" y="2585591"/>
              <a:ext cx="258792" cy="214933"/>
            </a:xfrm>
            <a:prstGeom prst="rect">
              <a:avLst/>
            </a:prstGeom>
          </p:spPr>
        </p:pic>
      </p:grpSp>
      <p:sp>
        <p:nvSpPr>
          <p:cNvPr id="50" name="Marcador de contenido 2"/>
          <p:cNvSpPr txBox="1">
            <a:spLocks/>
          </p:cNvSpPr>
          <p:nvPr/>
        </p:nvSpPr>
        <p:spPr>
          <a:xfrm>
            <a:off x="6732240" y="1363064"/>
            <a:ext cx="2919653" cy="13242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dirty="0" smtClean="0">
                <a:solidFill>
                  <a:srgbClr val="000000"/>
                </a:solidFill>
                <a:cs typeface="Arial Narrow"/>
              </a:rPr>
              <a:t>62 </a:t>
            </a:r>
            <a:r>
              <a:rPr lang="es-ES" sz="1800" dirty="0">
                <a:solidFill>
                  <a:srgbClr val="000000"/>
                </a:solidFill>
                <a:cs typeface="Arial Narrow"/>
              </a:rPr>
              <a:t>municipios de </a:t>
            </a:r>
            <a:r>
              <a:rPr lang="es-ES" sz="1800" dirty="0" smtClean="0">
                <a:solidFill>
                  <a:srgbClr val="000000"/>
                </a:solidFill>
                <a:cs typeface="Arial Narrow"/>
              </a:rPr>
              <a:t>Cundinamarca</a:t>
            </a:r>
          </a:p>
          <a:p>
            <a:pPr marL="0" indent="0" algn="ctr">
              <a:buNone/>
            </a:pPr>
            <a:r>
              <a:rPr lang="es-ES" sz="1800" dirty="0" smtClean="0">
                <a:solidFill>
                  <a:srgbClr val="000000"/>
                </a:solidFill>
                <a:cs typeface="Arial Narrow"/>
              </a:rPr>
              <a:t>3 </a:t>
            </a:r>
            <a:r>
              <a:rPr lang="es-ES" sz="1800" dirty="0">
                <a:solidFill>
                  <a:srgbClr val="000000"/>
                </a:solidFill>
                <a:cs typeface="Arial Narrow"/>
              </a:rPr>
              <a:t>localidades Rurales de Bogotá.</a:t>
            </a:r>
          </a:p>
        </p:txBody>
      </p:sp>
      <p:sp>
        <p:nvSpPr>
          <p:cNvPr id="49" name="CuadroTexto 48"/>
          <p:cNvSpPr txBox="1"/>
          <p:nvPr/>
        </p:nvSpPr>
        <p:spPr>
          <a:xfrm>
            <a:off x="6528173" y="567384"/>
            <a:ext cx="263046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CO" dirty="0" smtClean="0"/>
              <a:t>20 Proyectos en ejecución</a:t>
            </a:r>
          </a:p>
        </p:txBody>
      </p:sp>
      <p:sp>
        <p:nvSpPr>
          <p:cNvPr id="91" name="Marcador de contenido 2"/>
          <p:cNvSpPr txBox="1">
            <a:spLocks/>
          </p:cNvSpPr>
          <p:nvPr/>
        </p:nvSpPr>
        <p:spPr>
          <a:xfrm>
            <a:off x="6489269" y="5223624"/>
            <a:ext cx="3405593" cy="16122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dirty="0" smtClean="0">
                <a:solidFill>
                  <a:srgbClr val="000000"/>
                </a:solidFill>
                <a:cs typeface="Arial Narrow"/>
              </a:rPr>
              <a:t>203 </a:t>
            </a:r>
            <a:r>
              <a:rPr lang="es-ES" sz="1800" dirty="0">
                <a:solidFill>
                  <a:srgbClr val="000000"/>
                </a:solidFill>
                <a:cs typeface="Arial Narrow"/>
              </a:rPr>
              <a:t>Investigadores de la Universidad Nacional /CORPOICA (Otras Universidades</a:t>
            </a:r>
            <a:r>
              <a:rPr lang="es-ES" sz="1800" dirty="0" smtClean="0">
                <a:solidFill>
                  <a:srgbClr val="000000"/>
                </a:solidFill>
                <a:cs typeface="Arial Narrow"/>
              </a:rPr>
              <a:t>)</a:t>
            </a:r>
          </a:p>
          <a:p>
            <a:pPr marL="0" indent="0" algn="ctr">
              <a:buNone/>
            </a:pPr>
            <a:endParaRPr lang="es-ES" sz="1800" dirty="0">
              <a:solidFill>
                <a:srgbClr val="000000"/>
              </a:solidFill>
              <a:cs typeface="Arial Narrow"/>
            </a:endParaRPr>
          </a:p>
          <a:p>
            <a:pPr marL="0" indent="0" algn="ctr">
              <a:buNone/>
            </a:pPr>
            <a:r>
              <a:rPr lang="es-ES" sz="1800" dirty="0" smtClean="0">
                <a:solidFill>
                  <a:srgbClr val="000000"/>
                </a:solidFill>
                <a:cs typeface="Arial Narrow"/>
              </a:rPr>
              <a:t>40 </a:t>
            </a:r>
            <a:r>
              <a:rPr lang="es-ES" sz="1800" dirty="0">
                <a:solidFill>
                  <a:srgbClr val="000000"/>
                </a:solidFill>
                <a:cs typeface="Arial Narrow"/>
              </a:rPr>
              <a:t>grupos de investigación.</a:t>
            </a:r>
          </a:p>
        </p:txBody>
      </p:sp>
      <p:sp>
        <p:nvSpPr>
          <p:cNvPr id="92" name="Rectángulo 2"/>
          <p:cNvSpPr/>
          <p:nvPr/>
        </p:nvSpPr>
        <p:spPr>
          <a:xfrm>
            <a:off x="3649862" y="5778053"/>
            <a:ext cx="301501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CO" dirty="0" smtClean="0"/>
              <a:t>2581 Productores</a:t>
            </a:r>
          </a:p>
          <a:p>
            <a:pPr algn="ctr"/>
            <a:endParaRPr lang="es-CO" dirty="0"/>
          </a:p>
          <a:p>
            <a:pPr algn="ctr"/>
            <a:r>
              <a:rPr lang="es-CO" dirty="0" smtClean="0"/>
              <a:t>93 PIPAS</a:t>
            </a:r>
            <a:endParaRPr lang="es-CO" dirty="0"/>
          </a:p>
        </p:txBody>
      </p:sp>
      <p:sp>
        <p:nvSpPr>
          <p:cNvPr id="93" name="Rectángulo 5"/>
          <p:cNvSpPr/>
          <p:nvPr/>
        </p:nvSpPr>
        <p:spPr>
          <a:xfrm>
            <a:off x="517819" y="5916553"/>
            <a:ext cx="301501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CO" dirty="0" smtClean="0"/>
              <a:t>Más de 42 alianzas con gremios y asociaciones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3267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152" y="242916"/>
            <a:ext cx="2988000" cy="86587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006" y="4915947"/>
            <a:ext cx="2868575" cy="1930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296" y="5109500"/>
            <a:ext cx="2857500" cy="1543050"/>
          </a:xfrm>
          <a:prstGeom prst="rect">
            <a:avLst/>
          </a:prstGeom>
        </p:spPr>
      </p:pic>
      <p:sp>
        <p:nvSpPr>
          <p:cNvPr id="2" name="1 Subtítulo"/>
          <p:cNvSpPr>
            <a:spLocks noGrp="1"/>
          </p:cNvSpPr>
          <p:nvPr>
            <p:ph type="subTitle" idx="1"/>
          </p:nvPr>
        </p:nvSpPr>
        <p:spPr>
          <a:xfrm>
            <a:off x="827584" y="1484784"/>
            <a:ext cx="7795284" cy="936104"/>
          </a:xfrm>
        </p:spPr>
        <p:txBody>
          <a:bodyPr>
            <a:normAutofit fontScale="70000" lnSpcReduction="20000"/>
          </a:bodyPr>
          <a:lstStyle/>
          <a:p>
            <a:r>
              <a:rPr lang="es-ES" b="1" dirty="0" smtClean="0">
                <a:solidFill>
                  <a:schemeClr val="tx1"/>
                </a:solidFill>
              </a:rPr>
              <a:t>TRANSFERENCIA TECNOLÓGICA Y LA APROPIACIÓN DEL CONOCIMIENTO EN EL SECTOR AGROPECUARIO DE BOGOTA Y CUNDINAMARCA </a:t>
            </a:r>
          </a:p>
          <a:p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297832" y="292494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O" b="1" dirty="0"/>
              <a:t>JESUS ALBERTO VILLAMIL</a:t>
            </a:r>
            <a:r>
              <a:rPr lang="es-CO" dirty="0"/>
              <a:t/>
            </a:r>
            <a:br>
              <a:rPr lang="es-CO" dirty="0"/>
            </a:br>
            <a:r>
              <a:rPr lang="es-CO" dirty="0"/>
              <a:t>javillamilm@unal.edu.co</a:t>
            </a:r>
            <a:br>
              <a:rPr lang="es-CO" dirty="0"/>
            </a:br>
            <a:r>
              <a:rPr lang="es-CO" dirty="0"/>
              <a:t>PROFESOR </a:t>
            </a:r>
            <a:br>
              <a:rPr lang="es-CO" dirty="0"/>
            </a:br>
            <a:r>
              <a:rPr lang="es-CO" dirty="0"/>
              <a:t>FACULTAD DE CIENCIAS ECONOMICAS</a:t>
            </a:r>
            <a:endParaRPr lang="en-US" dirty="0"/>
          </a:p>
        </p:txBody>
      </p:sp>
      <p:pic>
        <p:nvPicPr>
          <p:cNvPr id="8" name="0 Imagen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35896" y="4293096"/>
            <a:ext cx="1545023" cy="7372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863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C:\Users\CorredorTecnologico8\AppData\Local\Microsoft\Windows\INetCache\Content.Word\20160820_12220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81" y="1004938"/>
            <a:ext cx="3834863" cy="2665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 descr="C:\Users\CorredorTecnologico8\AppData\Local\Microsoft\Windows\INetCache\Content.Word\20160820_09413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81" y="3850676"/>
            <a:ext cx="3834863" cy="2855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C:\Users\CorredorTecnologico8\AppData\Local\Microsoft\Windows\INetCache\Content.Word\20160820_09443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617" y="4005064"/>
            <a:ext cx="4242368" cy="2700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 descr="C:\Users\CorredorTecnologico8\AppData\Local\Microsoft\Windows\INetCache\Content.Word\20160908_10003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119" y="1477124"/>
            <a:ext cx="3649364" cy="2373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5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835" y="60028"/>
            <a:ext cx="1957645" cy="1236509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243017" y="359036"/>
            <a:ext cx="449308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ALGUNOS RESULTADOS </a:t>
            </a:r>
            <a:endParaRPr lang="de-DE" sz="3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53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68" y="1700808"/>
            <a:ext cx="5506494" cy="308507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576" y="3719429"/>
            <a:ext cx="3008888" cy="2736992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243017" y="359036"/>
            <a:ext cx="449308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ALGUNOS RESULTADOS </a:t>
            </a:r>
            <a:endParaRPr lang="de-DE" sz="3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Imagen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835" y="60028"/>
            <a:ext cx="1957645" cy="123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331549" y="6098959"/>
            <a:ext cx="8509063" cy="49911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700" b="1" dirty="0" smtClean="0">
                <a:latin typeface="Calibri "/>
              </a:rPr>
              <a:t>Proyecto:</a:t>
            </a:r>
          </a:p>
          <a:p>
            <a:pPr algn="l"/>
            <a:r>
              <a:rPr lang="es-CO" sz="1700" dirty="0" smtClean="0">
                <a:latin typeface="Calibri "/>
              </a:rPr>
              <a:t> </a:t>
            </a:r>
            <a:r>
              <a:rPr lang="es-CO" sz="1700" dirty="0">
                <a:latin typeface="Calibri "/>
              </a:rPr>
              <a:t>Investigación y desarrollo tecnológico para los sistemas de producción de frutas (fresa y mora) en zonas productoras representativas de Cundinamarca</a:t>
            </a:r>
          </a:p>
        </p:txBody>
      </p:sp>
      <p:pic>
        <p:nvPicPr>
          <p:cNvPr id="10" name="Imagen 9" descr="actividad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8369"/>
            <a:ext cx="8746445" cy="4888904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243017" y="359036"/>
            <a:ext cx="449308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ALGUNOS RESULTADOS </a:t>
            </a:r>
            <a:endParaRPr lang="de-DE" sz="3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Imagen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835" y="60028"/>
            <a:ext cx="1957645" cy="123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0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191411" y="5589240"/>
            <a:ext cx="8793110" cy="499114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s-CO" sz="6800" dirty="0" smtClean="0">
                <a:latin typeface="Calibri "/>
              </a:rPr>
              <a:t>Proyecto:</a:t>
            </a:r>
          </a:p>
          <a:p>
            <a:pPr algn="l">
              <a:lnSpc>
                <a:spcPct val="120000"/>
              </a:lnSpc>
            </a:pPr>
            <a:r>
              <a:rPr lang="es-CO" sz="6800" dirty="0" smtClean="0">
                <a:latin typeface="Calibri "/>
              </a:rPr>
              <a:t> </a:t>
            </a:r>
            <a:r>
              <a:rPr lang="es-CO" sz="6800" dirty="0">
                <a:latin typeface="Calibri "/>
              </a:rPr>
              <a:t>Mejoramiento de la calidad y competitividad de los sistemas productivos de tomate y habichuela en los municipios de </a:t>
            </a:r>
            <a:r>
              <a:rPr lang="es-CO" sz="6800" dirty="0" err="1">
                <a:latin typeface="Calibri "/>
              </a:rPr>
              <a:t>Choachi</a:t>
            </a:r>
            <a:r>
              <a:rPr lang="es-CO" sz="6800" dirty="0">
                <a:latin typeface="Calibri "/>
              </a:rPr>
              <a:t>́, </a:t>
            </a:r>
            <a:r>
              <a:rPr lang="es-CO" sz="6800" dirty="0" err="1">
                <a:latin typeface="Calibri "/>
              </a:rPr>
              <a:t>Fómeque</a:t>
            </a:r>
            <a:r>
              <a:rPr lang="es-CO" sz="6800" dirty="0">
                <a:latin typeface="Calibri "/>
              </a:rPr>
              <a:t> y Ubaque, Cundinamarca</a:t>
            </a:r>
            <a:r>
              <a:rPr lang="es-CO" sz="2100" dirty="0">
                <a:latin typeface="Calibri "/>
              </a:rPr>
              <a:t>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01" y="3233362"/>
            <a:ext cx="2245248" cy="1886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153" y="3074561"/>
            <a:ext cx="3790093" cy="220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950" y="3150944"/>
            <a:ext cx="2313829" cy="205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243017" y="359036"/>
            <a:ext cx="449308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ALGUNOS RESULTADOS </a:t>
            </a:r>
            <a:endParaRPr lang="de-DE" sz="3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" name="Imagen 5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835" y="60028"/>
            <a:ext cx="1957645" cy="123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5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83359" y="6165304"/>
            <a:ext cx="8555971" cy="49911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700" dirty="0" smtClean="0">
                <a:latin typeface="Calibri "/>
              </a:rPr>
              <a:t>Proyecto </a:t>
            </a:r>
            <a:r>
              <a:rPr lang="es-CO" sz="1700" dirty="0">
                <a:latin typeface="Calibri "/>
              </a:rPr>
              <a:t>Mejoramiento de la competitividad de pequeños y medianos productores de leche de la Asociación de Cooperativas lecheras de </a:t>
            </a:r>
            <a:r>
              <a:rPr lang="es-CO" sz="1700" dirty="0" err="1">
                <a:latin typeface="Calibri "/>
              </a:rPr>
              <a:t>Guatavita</a:t>
            </a:r>
            <a:r>
              <a:rPr lang="es-CO" sz="1700" dirty="0">
                <a:latin typeface="Calibri "/>
              </a:rPr>
              <a:t> ASOLEGA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49" y="980728"/>
            <a:ext cx="2478171" cy="163608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2616813"/>
            <a:ext cx="3212211" cy="184037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4021" y="4281564"/>
            <a:ext cx="3261589" cy="1883739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243017" y="359036"/>
            <a:ext cx="449308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ALGUNOS RESULTADOS </a:t>
            </a:r>
            <a:endParaRPr lang="de-DE" sz="3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4" name="Imagen 5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835" y="60028"/>
            <a:ext cx="1957645" cy="123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2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210688" y="6312667"/>
            <a:ext cx="8933312" cy="698224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CO" sz="2100" dirty="0" smtClean="0">
              <a:latin typeface="Calibri "/>
            </a:endParaRPr>
          </a:p>
          <a:p>
            <a:pPr algn="l"/>
            <a:r>
              <a:rPr lang="es-CO" sz="2100" dirty="0" smtClean="0">
                <a:latin typeface="Calibri "/>
              </a:rPr>
              <a:t>Contribuyendo </a:t>
            </a:r>
            <a:r>
              <a:rPr lang="es-CO" sz="2100" dirty="0">
                <a:latin typeface="Calibri "/>
              </a:rPr>
              <a:t>con la sostenibilidad del cultivo de papa: de Cundinamarca para Colombia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89" y="1683523"/>
            <a:ext cx="3561564" cy="2000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736848" y="4225771"/>
            <a:ext cx="3921758" cy="1282891"/>
            <a:chOff x="2624105" y="4096131"/>
            <a:chExt cx="4974559" cy="2030730"/>
          </a:xfrm>
        </p:grpSpPr>
        <p:grpSp>
          <p:nvGrpSpPr>
            <p:cNvPr id="2" name="1 Grupo"/>
            <p:cNvGrpSpPr/>
            <p:nvPr/>
          </p:nvGrpSpPr>
          <p:grpSpPr>
            <a:xfrm>
              <a:off x="2624105" y="4096131"/>
              <a:ext cx="3342355" cy="2030730"/>
              <a:chOff x="2624105" y="4096131"/>
              <a:chExt cx="3342355" cy="2030730"/>
            </a:xfrm>
          </p:grpSpPr>
          <p:pic>
            <p:nvPicPr>
              <p:cNvPr id="13" name="12 Imagen"/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818" t="17148" r="968" b="2682"/>
              <a:stretch/>
            </p:blipFill>
            <p:spPr bwMode="auto">
              <a:xfrm>
                <a:off x="2624105" y="4096131"/>
                <a:ext cx="1673575" cy="2030730"/>
              </a:xfrm>
              <a:prstGeom prst="rect">
                <a:avLst/>
              </a:prstGeom>
              <a:noFill/>
            </p:spPr>
          </p:pic>
          <p:pic>
            <p:nvPicPr>
              <p:cNvPr id="14" name="13 Imagen"/>
              <p:cNvPicPr/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124" r="57059" b="7223"/>
              <a:stretch/>
            </p:blipFill>
            <p:spPr bwMode="auto">
              <a:xfrm>
                <a:off x="4297680" y="4096131"/>
                <a:ext cx="1668780" cy="2030730"/>
              </a:xfrm>
              <a:prstGeom prst="rect">
                <a:avLst/>
              </a:prstGeom>
              <a:noFill/>
            </p:spPr>
          </p:pic>
        </p:grpSp>
        <p:pic>
          <p:nvPicPr>
            <p:cNvPr id="15" name="14 Imagen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00" t="5407" b="9277"/>
            <a:stretch/>
          </p:blipFill>
          <p:spPr bwMode="auto">
            <a:xfrm>
              <a:off x="5966460" y="4096131"/>
              <a:ext cx="1632204" cy="2030730"/>
            </a:xfrm>
            <a:prstGeom prst="rect">
              <a:avLst/>
            </a:prstGeom>
            <a:noFill/>
          </p:spPr>
        </p:pic>
      </p:grpSp>
      <p:sp>
        <p:nvSpPr>
          <p:cNvPr id="5" name="4 CuadroTexto"/>
          <p:cNvSpPr txBox="1"/>
          <p:nvPr/>
        </p:nvSpPr>
        <p:spPr>
          <a:xfrm>
            <a:off x="1300444" y="3763756"/>
            <a:ext cx="3981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smtClean="0"/>
              <a:t>Socialización del proyecto</a:t>
            </a:r>
            <a:endParaRPr lang="es-CO" sz="1400" dirty="0"/>
          </a:p>
        </p:txBody>
      </p:sp>
      <p:sp>
        <p:nvSpPr>
          <p:cNvPr id="16" name="15 CuadroTexto"/>
          <p:cNvSpPr txBox="1"/>
          <p:nvPr/>
        </p:nvSpPr>
        <p:spPr>
          <a:xfrm>
            <a:off x="1300444" y="5574003"/>
            <a:ext cx="33581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smtClean="0"/>
              <a:t>Pruebas de </a:t>
            </a:r>
            <a:r>
              <a:rPr lang="es-CO" sz="1400" dirty="0" err="1" smtClean="0"/>
              <a:t>patogenicidad</a:t>
            </a:r>
            <a:r>
              <a:rPr lang="es-CO" sz="1400" dirty="0" smtClean="0"/>
              <a:t> (Establecimiento del ensayo – Lesiones en tubérculos y raíces causadas por </a:t>
            </a:r>
            <a:r>
              <a:rPr lang="es-CO" sz="1400" i="1" dirty="0" err="1" smtClean="0"/>
              <a:t>Rhizoctonia</a:t>
            </a:r>
            <a:r>
              <a:rPr lang="es-CO" sz="1400" i="1" dirty="0" smtClean="0"/>
              <a:t> </a:t>
            </a:r>
            <a:r>
              <a:rPr lang="es-CO" sz="1400" i="1" dirty="0" err="1" smtClean="0"/>
              <a:t>solani</a:t>
            </a:r>
            <a:r>
              <a:rPr lang="es-CO" sz="1400" dirty="0" smtClean="0"/>
              <a:t>)  </a:t>
            </a:r>
            <a:endParaRPr lang="es-CO" sz="1400" dirty="0"/>
          </a:p>
        </p:txBody>
      </p:sp>
      <p:pic>
        <p:nvPicPr>
          <p:cNvPr id="18" name="17 Imagen" descr="D:\Corredor Tecnológico D2\INFORMES\TÉCNICO\INFORME TÉCNICO No. 1\Fotos Taller de reconocimiento semillas PASQUILLA\Semillas 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315" y="1535837"/>
            <a:ext cx="3443295" cy="238180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18 CuadroTexto"/>
          <p:cNvSpPr txBox="1"/>
          <p:nvPr/>
        </p:nvSpPr>
        <p:spPr>
          <a:xfrm>
            <a:off x="5434138" y="4001984"/>
            <a:ext cx="3981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smtClean="0"/>
              <a:t>Taller </a:t>
            </a:r>
            <a:r>
              <a:rPr lang="es-CO" sz="1400" dirty="0"/>
              <a:t>reconocimiento de semilla </a:t>
            </a:r>
          </a:p>
        </p:txBody>
      </p:sp>
      <p:sp>
        <p:nvSpPr>
          <p:cNvPr id="20" name="19 Rectángulo"/>
          <p:cNvSpPr/>
          <p:nvPr/>
        </p:nvSpPr>
        <p:spPr>
          <a:xfrm>
            <a:off x="243017" y="359036"/>
            <a:ext cx="449308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ALGUNOS RESULTADOS </a:t>
            </a:r>
            <a:endParaRPr lang="de-DE" sz="3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2" name="Imagen 5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835" y="60028"/>
            <a:ext cx="1957645" cy="123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4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88" y="1432356"/>
            <a:ext cx="3081777" cy="505296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807" y="1440594"/>
            <a:ext cx="2989555" cy="490175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704" y="1440594"/>
            <a:ext cx="3004812" cy="4926772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243017" y="359036"/>
            <a:ext cx="449308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ALGUNOS RESULTADOS </a:t>
            </a:r>
            <a:endParaRPr lang="de-DE" sz="3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Imagen 5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835" y="60028"/>
            <a:ext cx="1957645" cy="123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9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553286"/>
            <a:ext cx="9144000" cy="429905"/>
          </a:xfrm>
        </p:spPr>
        <p:txBody>
          <a:bodyPr>
            <a:normAutofit fontScale="90000"/>
          </a:bodyPr>
          <a:lstStyle/>
          <a:p>
            <a:pPr algn="ctr"/>
            <a:r>
              <a:rPr lang="es-CO" sz="3300" b="1" dirty="0"/>
              <a:t>OBJETIVO GENERAL</a:t>
            </a:r>
            <a:r>
              <a:rPr lang="es-CO" b="1" dirty="0"/>
              <a:t>	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33721"/>
            <a:ext cx="7920880" cy="441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 rot="10800000" flipV="1">
            <a:off x="233082" y="5369297"/>
            <a:ext cx="277390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700" dirty="0"/>
              <a:t>Corredor Tecnológico. Localidad de Usme, Febrero 2016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61326" y="5469324"/>
            <a:ext cx="87031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dirty="0"/>
              <a:t>Desarrollar proyectos educativos en apoyo a la transversalidad curricular para la promoción de Hábitos Alimentarios Saludables y Seguridad Alimentaria y Nutricional, que contribuyan a mejorar el estado nutricional de los niños, niñas los jóvenes y sus familias.</a:t>
            </a:r>
            <a:endParaRPr lang="es-CO" dirty="0"/>
          </a:p>
        </p:txBody>
      </p:sp>
      <p:sp>
        <p:nvSpPr>
          <p:cNvPr id="9" name="8 Rectángulo"/>
          <p:cNvSpPr/>
          <p:nvPr/>
        </p:nvSpPr>
        <p:spPr>
          <a:xfrm>
            <a:off x="243017" y="359036"/>
            <a:ext cx="449308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ALGUNOS RESULTADOS </a:t>
            </a:r>
            <a:endParaRPr lang="de-DE" sz="3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Imagen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835" y="60028"/>
            <a:ext cx="1957645" cy="123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6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88" y="823776"/>
            <a:ext cx="7965989" cy="5071815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1837778" y="6026440"/>
            <a:ext cx="5391015" cy="667088"/>
            <a:chOff x="1252595" y="5968550"/>
            <a:chExt cx="7188020" cy="889450"/>
          </a:xfrm>
        </p:grpSpPr>
        <p:pic>
          <p:nvPicPr>
            <p:cNvPr id="6" name="4 Imagen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3545"/>
            <a:stretch/>
          </p:blipFill>
          <p:spPr bwMode="auto">
            <a:xfrm>
              <a:off x="1252595" y="5968550"/>
              <a:ext cx="5698327" cy="8894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Imagen 6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0922" y="5968550"/>
              <a:ext cx="1489693" cy="889450"/>
            </a:xfrm>
            <a:prstGeom prst="rect">
              <a:avLst/>
            </a:prstGeom>
          </p:spPr>
        </p:pic>
      </p:grpSp>
      <p:sp>
        <p:nvSpPr>
          <p:cNvPr id="10" name="9 Rectángulo"/>
          <p:cNvSpPr/>
          <p:nvPr/>
        </p:nvSpPr>
        <p:spPr>
          <a:xfrm>
            <a:off x="243017" y="359036"/>
            <a:ext cx="449308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ALGUNOS RESULTADOS </a:t>
            </a:r>
            <a:endParaRPr lang="de-DE" sz="3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" name="Imagen 5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835" y="60028"/>
            <a:ext cx="1957645" cy="123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0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816" y="1140512"/>
            <a:ext cx="8229600" cy="4703353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1837778" y="6026440"/>
            <a:ext cx="5391015" cy="667088"/>
            <a:chOff x="1252595" y="5968550"/>
            <a:chExt cx="7188020" cy="889450"/>
          </a:xfrm>
        </p:grpSpPr>
        <p:pic>
          <p:nvPicPr>
            <p:cNvPr id="13" name="4 Imagen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3545"/>
            <a:stretch/>
          </p:blipFill>
          <p:spPr bwMode="auto">
            <a:xfrm>
              <a:off x="1252595" y="5968550"/>
              <a:ext cx="5698327" cy="8894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Imagen 13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0922" y="5968550"/>
              <a:ext cx="1489693" cy="889450"/>
            </a:xfrm>
            <a:prstGeom prst="rect">
              <a:avLst/>
            </a:prstGeom>
          </p:spPr>
        </p:pic>
      </p:grpSp>
      <p:sp>
        <p:nvSpPr>
          <p:cNvPr id="8" name="7 Rectángulo"/>
          <p:cNvSpPr/>
          <p:nvPr/>
        </p:nvSpPr>
        <p:spPr>
          <a:xfrm>
            <a:off x="243017" y="359036"/>
            <a:ext cx="449308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ALGUNOS RESULTADOS </a:t>
            </a:r>
            <a:endParaRPr lang="de-DE" sz="3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Imagen 5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835" y="60028"/>
            <a:ext cx="1957645" cy="123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6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455497" y="1161195"/>
            <a:ext cx="2737198" cy="1167165"/>
          </a:xfrm>
          <a:prstGeom prst="roundRect">
            <a:avLst/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ES" sz="1650" b="1" dirty="0"/>
              <a:t> LA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ES" sz="1650" b="1" dirty="0"/>
              <a:t>  AGRICULTURA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494235" y="3696698"/>
            <a:ext cx="2214563" cy="971550"/>
          </a:xfrm>
          <a:prstGeom prst="roundRect">
            <a:avLst/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ES" sz="1650" b="1" dirty="0"/>
              <a:t>EL TERRITORIO</a:t>
            </a:r>
          </a:p>
        </p:txBody>
      </p:sp>
      <p:sp>
        <p:nvSpPr>
          <p:cNvPr id="18436" name="AutoShape 4"/>
          <p:cNvSpPr>
            <a:spLocks noChangeArrowheads="1"/>
          </p:cNvSpPr>
          <p:nvPr/>
        </p:nvSpPr>
        <p:spPr bwMode="auto">
          <a:xfrm>
            <a:off x="1763317" y="2615611"/>
            <a:ext cx="3077765" cy="1189434"/>
          </a:xfrm>
          <a:prstGeom prst="rightArrow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s-ES" sz="1350" dirty="0"/>
              <a:t>  </a:t>
            </a:r>
            <a:r>
              <a:rPr lang="es-ES" sz="1350" b="1" dirty="0">
                <a:solidFill>
                  <a:srgbClr val="FFFFCC"/>
                </a:solidFill>
              </a:rPr>
              <a:t>H E T E R O G E N E I D A D</a:t>
            </a: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5282339" y="1008371"/>
            <a:ext cx="1835945" cy="736407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58079"/>
            </a:avLst>
          </a:prstGeom>
          <a:ln>
            <a:headEnd/>
            <a:tailEnd/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ES" sz="1600" dirty="0">
                <a:solidFill>
                  <a:schemeClr val="bg1"/>
                </a:solidFill>
              </a:rPr>
              <a:t>Heterogeneidad</a:t>
            </a:r>
          </a:p>
        </p:txBody>
      </p:sp>
      <p:sp>
        <p:nvSpPr>
          <p:cNvPr id="18443" name="AutoShape 11"/>
          <p:cNvSpPr>
            <a:spLocks noChangeArrowheads="1"/>
          </p:cNvSpPr>
          <p:nvPr/>
        </p:nvSpPr>
        <p:spPr bwMode="auto">
          <a:xfrm>
            <a:off x="2574131" y="4563667"/>
            <a:ext cx="2430066" cy="1350169"/>
          </a:xfrm>
          <a:prstGeom prst="flowChartPunchedTape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ES" sz="1350" dirty="0">
                <a:solidFill>
                  <a:srgbClr val="FFFFCC"/>
                </a:solidFill>
              </a:rPr>
              <a:t>Formulación de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ES" sz="1350" dirty="0">
                <a:solidFill>
                  <a:srgbClr val="FFFFCC"/>
                </a:solidFill>
              </a:rPr>
              <a:t>políticas y estrategias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ES" sz="1650" u="sng" dirty="0">
                <a:solidFill>
                  <a:srgbClr val="FFFFCC"/>
                </a:solidFill>
              </a:rPr>
              <a:t>diferenciadas</a:t>
            </a:r>
          </a:p>
        </p:txBody>
      </p:sp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4924888" y="1403070"/>
            <a:ext cx="2550848" cy="2422633"/>
          </a:xfrm>
          <a:prstGeom prst="flowChartDocumen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s-ES" sz="1350"/>
          </a:p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s-ES" sz="1350"/>
          </a:p>
        </p:txBody>
      </p:sp>
      <p:sp>
        <p:nvSpPr>
          <p:cNvPr id="18444" name="Oval 12"/>
          <p:cNvSpPr>
            <a:spLocks noChangeArrowheads="1"/>
          </p:cNvSpPr>
          <p:nvPr/>
        </p:nvSpPr>
        <p:spPr bwMode="auto">
          <a:xfrm>
            <a:off x="5174589" y="1846038"/>
            <a:ext cx="2051447" cy="1295400"/>
          </a:xfrm>
          <a:prstGeom prst="ellipse">
            <a:avLst/>
          </a:prstGeom>
          <a:ln>
            <a:headEnd/>
            <a:tailEnd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ES" sz="1350" dirty="0"/>
              <a:t>…signo distintivo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ES" sz="1350" dirty="0"/>
              <a:t>de la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ES" sz="1350" dirty="0"/>
              <a:t>agricultura y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ES" sz="1350" dirty="0"/>
              <a:t>del medio rural</a:t>
            </a: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5598322" y="3779311"/>
            <a:ext cx="3240878" cy="2492990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s-ES" sz="1200" dirty="0"/>
              <a:t>Diversidad de agriculturas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s-ES" sz="1200" dirty="0"/>
              <a:t>Diversidad de productores agrícolas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s-ES" sz="1200" dirty="0"/>
              <a:t>Diversidad de cadenas: agro-productivo-comerciales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s-ES" sz="1200" dirty="0"/>
              <a:t>Diversidad de territorios rurales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s-ES" sz="1200" dirty="0"/>
              <a:t>Diversidad de base de recursos naturales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s-ES" sz="1200" dirty="0"/>
              <a:t>Diversidad actores sociales al interior de los territorios rurales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s-ES" sz="1200" dirty="0"/>
              <a:t>Diversidad de tradiciones, culturas y expectativas de vida</a:t>
            </a:r>
          </a:p>
        </p:txBody>
      </p:sp>
      <p:sp>
        <p:nvSpPr>
          <p:cNvPr id="18450" name="AutoShape 18"/>
          <p:cNvSpPr>
            <a:spLocks noChangeArrowheads="1"/>
          </p:cNvSpPr>
          <p:nvPr/>
        </p:nvSpPr>
        <p:spPr bwMode="auto">
          <a:xfrm>
            <a:off x="1331120" y="2129836"/>
            <a:ext cx="541735" cy="2538413"/>
          </a:xfrm>
          <a:prstGeom prst="curvedRightArrow">
            <a:avLst>
              <a:gd name="adj1" fmla="val 93714"/>
              <a:gd name="adj2" fmla="val 187428"/>
              <a:gd name="adj3" fmla="val 33333"/>
            </a:avLst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  <a:alpha val="30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>
            <a:headEnd/>
            <a:tailEnd/>
          </a:ln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s-CO" sz="1350"/>
          </a:p>
        </p:txBody>
      </p:sp>
      <p:sp>
        <p:nvSpPr>
          <p:cNvPr id="18451" name="AutoShape 19"/>
          <p:cNvSpPr>
            <a:spLocks noChangeArrowheads="1"/>
          </p:cNvSpPr>
          <p:nvPr/>
        </p:nvSpPr>
        <p:spPr bwMode="auto">
          <a:xfrm rot="10800000">
            <a:off x="3437335" y="2022679"/>
            <a:ext cx="541734" cy="2538413"/>
          </a:xfrm>
          <a:prstGeom prst="curvedRightArrow">
            <a:avLst>
              <a:gd name="adj1" fmla="val 93714"/>
              <a:gd name="adj2" fmla="val 187429"/>
              <a:gd name="adj3" fmla="val 33333"/>
            </a:avLst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  <a:alpha val="30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>
            <a:headEnd/>
            <a:tailEnd/>
          </a:ln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s-CO" sz="1350"/>
          </a:p>
        </p:txBody>
      </p:sp>
      <p:sp>
        <p:nvSpPr>
          <p:cNvPr id="18454" name="AutoShape 22"/>
          <p:cNvSpPr>
            <a:spLocks noChangeArrowheads="1"/>
          </p:cNvSpPr>
          <p:nvPr/>
        </p:nvSpPr>
        <p:spPr bwMode="auto">
          <a:xfrm rot="8259096">
            <a:off x="3651648" y="3740944"/>
            <a:ext cx="2472928" cy="320279"/>
          </a:xfrm>
          <a:prstGeom prst="rightArrow">
            <a:avLst/>
          </a:prstGeom>
          <a:gradFill>
            <a:gsLst>
              <a:gs pos="0">
                <a:schemeClr val="accent3">
                  <a:satMod val="103000"/>
                  <a:lumMod val="102000"/>
                  <a:tint val="94000"/>
                  <a:alpha val="20000"/>
                </a:schemeClr>
              </a:gs>
              <a:gs pos="50000">
                <a:schemeClr val="accent3">
                  <a:satMod val="110000"/>
                  <a:lumMod val="100000"/>
                  <a:shade val="100000"/>
                </a:schemeClr>
              </a:gs>
              <a:gs pos="100000">
                <a:schemeClr val="accent3">
                  <a:lumMod val="99000"/>
                  <a:satMod val="120000"/>
                  <a:shade val="78000"/>
                </a:schemeClr>
              </a:gs>
            </a:gsLst>
          </a:gradFill>
          <a:ln>
            <a:headEnd/>
            <a:tailEnd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s-CO" sz="1350"/>
          </a:p>
        </p:txBody>
      </p:sp>
      <p:sp>
        <p:nvSpPr>
          <p:cNvPr id="18455" name="AutoShape 23"/>
          <p:cNvSpPr>
            <a:spLocks noChangeArrowheads="1"/>
          </p:cNvSpPr>
          <p:nvPr/>
        </p:nvSpPr>
        <p:spPr bwMode="auto">
          <a:xfrm>
            <a:off x="4463655" y="4887517"/>
            <a:ext cx="1296590" cy="320278"/>
          </a:xfrm>
          <a:prstGeom prst="rightArrow">
            <a:avLst/>
          </a:prstGeom>
          <a:gradFill>
            <a:gsLst>
              <a:gs pos="0">
                <a:schemeClr val="accent3">
                  <a:satMod val="103000"/>
                  <a:lumMod val="102000"/>
                  <a:tint val="94000"/>
                  <a:alpha val="20000"/>
                </a:schemeClr>
              </a:gs>
              <a:gs pos="50000">
                <a:schemeClr val="accent3">
                  <a:satMod val="110000"/>
                  <a:lumMod val="100000"/>
                  <a:shade val="100000"/>
                </a:schemeClr>
              </a:gs>
              <a:gs pos="100000">
                <a:schemeClr val="accent3">
                  <a:lumMod val="99000"/>
                  <a:satMod val="120000"/>
                  <a:shade val="78000"/>
                </a:schemeClr>
              </a:gs>
            </a:gsLst>
          </a:gradFill>
          <a:ln>
            <a:headEnd/>
            <a:tailEnd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s-CO" sz="1350"/>
          </a:p>
        </p:txBody>
      </p:sp>
      <p:sp>
        <p:nvSpPr>
          <p:cNvPr id="15" name="Rectángulo 14"/>
          <p:cNvSpPr/>
          <p:nvPr/>
        </p:nvSpPr>
        <p:spPr>
          <a:xfrm>
            <a:off x="262466" y="5849566"/>
            <a:ext cx="4572000" cy="4560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s-ES" sz="788" dirty="0">
                <a:solidFill>
                  <a:schemeClr val="tx1">
                    <a:lumMod val="95000"/>
                    <a:lumOff val="5000"/>
                  </a:schemeClr>
                </a:solidFill>
              </a:rPr>
              <a:t>Javier Delgadillo Macías 2007</a:t>
            </a:r>
          </a:p>
          <a:p>
            <a:pPr>
              <a:lnSpc>
                <a:spcPct val="100000"/>
              </a:lnSpc>
            </a:pPr>
            <a:r>
              <a:rPr lang="es-ES" sz="788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Instituto de Investigaciones Económicas </a:t>
            </a:r>
          </a:p>
          <a:p>
            <a:pPr>
              <a:lnSpc>
                <a:spcPct val="100000"/>
              </a:lnSpc>
            </a:pPr>
            <a:r>
              <a:rPr lang="es-ES" sz="788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Universidad Nacional Autónoma de México</a:t>
            </a:r>
          </a:p>
        </p:txBody>
      </p:sp>
      <p:sp>
        <p:nvSpPr>
          <p:cNvPr id="16" name="1 CuadroTexto"/>
          <p:cNvSpPr txBox="1"/>
          <p:nvPr/>
        </p:nvSpPr>
        <p:spPr>
          <a:xfrm>
            <a:off x="261151" y="233075"/>
            <a:ext cx="344575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1. ANTECEDENTES</a:t>
            </a:r>
            <a:endParaRPr lang="es-CO" sz="3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8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284" y="97923"/>
            <a:ext cx="2988000" cy="86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5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232520" y="-762000"/>
            <a:ext cx="8682880" cy="7445312"/>
            <a:chOff x="521" y="-17"/>
            <a:chExt cx="4902" cy="4269"/>
          </a:xfrm>
        </p:grpSpPr>
        <p:sp>
          <p:nvSpPr>
            <p:cNvPr id="12291" name="Rectangle 3"/>
            <p:cNvSpPr>
              <a:spLocks noChangeArrowheads="1"/>
            </p:cNvSpPr>
            <p:nvPr/>
          </p:nvSpPr>
          <p:spPr bwMode="auto">
            <a:xfrm>
              <a:off x="1746" y="3806"/>
              <a:ext cx="1451" cy="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20000"/>
                </a:spcBef>
              </a:pPr>
              <a:r>
                <a:rPr lang="es-ES" sz="1200" dirty="0" smtClean="0">
                  <a:latin typeface="Arial" pitchFamily="34" charset="0"/>
                  <a:cs typeface="Arial" pitchFamily="34" charset="0"/>
                </a:rPr>
                <a:t>Investigación y desarrollo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es-ES" sz="1200" dirty="0" smtClean="0">
                  <a:latin typeface="Arial" pitchFamily="34" charset="0"/>
                  <a:cs typeface="Arial" pitchFamily="34" charset="0"/>
                </a:rPr>
                <a:t>Adopción de tecnologías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es-ES" sz="1200" dirty="0" smtClean="0">
                  <a:latin typeface="Arial" pitchFamily="34" charset="0"/>
                  <a:cs typeface="Arial" pitchFamily="34" charset="0"/>
                </a:rPr>
                <a:t>Transferencias de tecnologías</a:t>
              </a:r>
              <a:endParaRPr lang="es-E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92" name="Rectangle 4"/>
            <p:cNvSpPr>
              <a:spLocks noChangeArrowheads="1"/>
            </p:cNvSpPr>
            <p:nvPr/>
          </p:nvSpPr>
          <p:spPr bwMode="auto">
            <a:xfrm>
              <a:off x="4521" y="1930"/>
              <a:ext cx="902" cy="2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93" name="Rectangle 5"/>
            <p:cNvSpPr>
              <a:spLocks noChangeArrowheads="1"/>
            </p:cNvSpPr>
            <p:nvPr/>
          </p:nvSpPr>
          <p:spPr bwMode="auto">
            <a:xfrm>
              <a:off x="4521" y="2338"/>
              <a:ext cx="873" cy="2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94" name="Oval 6"/>
            <p:cNvSpPr>
              <a:spLocks noChangeArrowheads="1"/>
            </p:cNvSpPr>
            <p:nvPr/>
          </p:nvSpPr>
          <p:spPr bwMode="auto">
            <a:xfrm>
              <a:off x="521" y="2237"/>
              <a:ext cx="1027" cy="904"/>
            </a:xfrm>
            <a:prstGeom prst="ellips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B13F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s-ES_tradnl" sz="1000" b="1" dirty="0" smtClean="0">
                  <a:latin typeface="Arial" pitchFamily="34" charset="0"/>
                  <a:cs typeface="Arial" pitchFamily="34" charset="0"/>
                </a:rPr>
                <a:t>GESTION DEL</a:t>
              </a:r>
            </a:p>
            <a:p>
              <a:pPr algn="ctr" eaLnBrk="1" hangingPunct="1"/>
              <a:r>
                <a:rPr lang="es-ES_tradnl" sz="1000" b="1" dirty="0" smtClean="0">
                  <a:latin typeface="Arial" pitchFamily="34" charset="0"/>
                  <a:cs typeface="Arial" pitchFamily="34" charset="0"/>
                </a:rPr>
                <a:t> CONOIMIENTO</a:t>
              </a:r>
              <a:endParaRPr lang="es-ES_tradnl" sz="1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95" name="Oval 7"/>
            <p:cNvSpPr>
              <a:spLocks noChangeArrowheads="1"/>
            </p:cNvSpPr>
            <p:nvPr/>
          </p:nvSpPr>
          <p:spPr bwMode="auto">
            <a:xfrm>
              <a:off x="521" y="3511"/>
              <a:ext cx="794" cy="73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s-ES_tradnl" sz="800" dirty="0" smtClean="0">
                  <a:latin typeface="Arial" pitchFamily="34" charset="0"/>
                  <a:cs typeface="Arial" pitchFamily="34" charset="0"/>
                </a:rPr>
                <a:t>Investigación </a:t>
              </a:r>
            </a:p>
            <a:p>
              <a:pPr algn="ctr" eaLnBrk="1" hangingPunct="1"/>
              <a:r>
                <a:rPr lang="es-ES_tradnl" sz="800" dirty="0" smtClean="0">
                  <a:latin typeface="Arial" pitchFamily="34" charset="0"/>
                  <a:cs typeface="Arial" pitchFamily="34" charset="0"/>
                </a:rPr>
                <a:t>participativa</a:t>
              </a:r>
              <a:endParaRPr lang="es-ES_tradnl" sz="8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2296" name="AutoShape 8"/>
            <p:cNvCxnSpPr>
              <a:cxnSpLocks noChangeShapeType="1"/>
            </p:cNvCxnSpPr>
            <p:nvPr/>
          </p:nvCxnSpPr>
          <p:spPr bwMode="auto">
            <a:xfrm rot="-5400000">
              <a:off x="679" y="3182"/>
              <a:ext cx="361" cy="224"/>
            </a:xfrm>
            <a:prstGeom prst="bentConnector3">
              <a:avLst>
                <a:gd name="adj1" fmla="val 49861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297" name="Rectangle 9"/>
            <p:cNvSpPr>
              <a:spLocks noChangeArrowheads="1"/>
            </p:cNvSpPr>
            <p:nvPr/>
          </p:nvSpPr>
          <p:spPr bwMode="auto">
            <a:xfrm>
              <a:off x="694" y="1405"/>
              <a:ext cx="680" cy="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s-ES_tradnl" sz="2000" b="1">
                  <a:solidFill>
                    <a:srgbClr val="1D8F1D"/>
                  </a:solidFill>
                  <a:latin typeface="Arial" pitchFamily="34" charset="0"/>
                  <a:cs typeface="Arial" pitchFamily="34" charset="0"/>
                </a:rPr>
                <a:t>Agro - gestión</a:t>
              </a:r>
            </a:p>
          </p:txBody>
        </p:sp>
        <p:sp>
          <p:nvSpPr>
            <p:cNvPr id="12298" name="AutoShape 10"/>
            <p:cNvSpPr>
              <a:spLocks/>
            </p:cNvSpPr>
            <p:nvPr/>
          </p:nvSpPr>
          <p:spPr bwMode="auto">
            <a:xfrm>
              <a:off x="1882" y="1755"/>
              <a:ext cx="194" cy="2171"/>
            </a:xfrm>
            <a:prstGeom prst="leftBrace">
              <a:avLst>
                <a:gd name="adj1" fmla="val 93256"/>
                <a:gd name="adj2" fmla="val 50000"/>
              </a:avLst>
            </a:prstGeom>
            <a:noFill/>
            <a:ln w="15875">
              <a:solidFill>
                <a:srgbClr val="008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99" name="AutoShape 11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616" y="2237"/>
              <a:ext cx="1696" cy="146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solidFill>
                <a:srgbClr val="156515">
                  <a:alpha val="50195"/>
                </a:srgb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00" name="Oval 12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018" y="3420"/>
              <a:ext cx="744" cy="554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6633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66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s-ES_tradnl" sz="1200" b="1" dirty="0">
                  <a:solidFill>
                    <a:srgbClr val="FF9933"/>
                  </a:solidFill>
                  <a:latin typeface="Arial" pitchFamily="34" charset="0"/>
                  <a:cs typeface="Arial" pitchFamily="34" charset="0"/>
                </a:rPr>
                <a:t>ACTIVIDADES</a:t>
              </a:r>
              <a:r>
                <a:rPr lang="es-ES_tradnl" sz="1200" b="1" dirty="0"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  <p:sp>
          <p:nvSpPr>
            <p:cNvPr id="12301" name="Rectangle 13"/>
            <p:cNvSpPr>
              <a:spLocks noChangeArrowheads="1"/>
            </p:cNvSpPr>
            <p:nvPr/>
          </p:nvSpPr>
          <p:spPr bwMode="auto">
            <a:xfrm>
              <a:off x="3518" y="2000"/>
              <a:ext cx="1002" cy="2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s-ES_tradnl" sz="1050" b="1" dirty="0" smtClean="0">
                  <a:latin typeface="Arial" pitchFamily="34" charset="0"/>
                  <a:cs typeface="Arial" pitchFamily="34" charset="0"/>
                </a:rPr>
                <a:t>RED DE LABORATORIOS</a:t>
              </a:r>
              <a:endParaRPr lang="es-ES_tradnl" sz="105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02" name="Rectangle 14"/>
            <p:cNvSpPr>
              <a:spLocks noChangeArrowheads="1"/>
            </p:cNvSpPr>
            <p:nvPr/>
          </p:nvSpPr>
          <p:spPr bwMode="auto">
            <a:xfrm>
              <a:off x="3152" y="1814"/>
              <a:ext cx="970" cy="2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s-ES_tradnl" sz="1050" b="1" dirty="0" smtClean="0">
                  <a:latin typeface="Arial" pitchFamily="34" charset="0"/>
                  <a:cs typeface="Arial" pitchFamily="34" charset="0"/>
                </a:rPr>
                <a:t>PIPAS</a:t>
              </a:r>
              <a:endParaRPr lang="es-ES_tradnl" sz="10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2303" name="AutoShape 15"/>
            <p:cNvCxnSpPr>
              <a:cxnSpLocks noChangeShapeType="1"/>
            </p:cNvCxnSpPr>
            <p:nvPr/>
          </p:nvCxnSpPr>
          <p:spPr bwMode="auto">
            <a:xfrm rot="-5400000">
              <a:off x="3096" y="1264"/>
              <a:ext cx="127" cy="560"/>
            </a:xfrm>
            <a:prstGeom prst="bentConnector3">
              <a:avLst>
                <a:gd name="adj1" fmla="val 209093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304" name="AutoShape 16"/>
            <p:cNvCxnSpPr>
              <a:cxnSpLocks noChangeShapeType="1"/>
            </p:cNvCxnSpPr>
            <p:nvPr/>
          </p:nvCxnSpPr>
          <p:spPr bwMode="auto">
            <a:xfrm rot="16200000" flipH="1">
              <a:off x="3065" y="1657"/>
              <a:ext cx="173" cy="544"/>
            </a:xfrm>
            <a:prstGeom prst="bentConnector3">
              <a:avLst>
                <a:gd name="adj1" fmla="val 180000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2305" name="Oval 17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517" y="1470"/>
              <a:ext cx="743" cy="554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6633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66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s-ES_tradnl" sz="1200" b="1">
                  <a:solidFill>
                    <a:srgbClr val="FF9933"/>
                  </a:solidFill>
                  <a:latin typeface="Arial" pitchFamily="34" charset="0"/>
                  <a:cs typeface="Arial" pitchFamily="34" charset="0"/>
                </a:rPr>
                <a:t>CENTRO DE </a:t>
              </a:r>
            </a:p>
            <a:p>
              <a:pPr algn="ctr" eaLnBrk="1" hangingPunct="1"/>
              <a:r>
                <a:rPr lang="es-ES_tradnl" sz="1200" b="1">
                  <a:solidFill>
                    <a:srgbClr val="FF9933"/>
                  </a:solidFill>
                  <a:latin typeface="Arial" pitchFamily="34" charset="0"/>
                  <a:cs typeface="Arial" pitchFamily="34" charset="0"/>
                </a:rPr>
                <a:t>RECURSOS</a:t>
              </a:r>
              <a:r>
                <a:rPr lang="es-ES_tradnl" sz="1200" b="1"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  <p:sp>
          <p:nvSpPr>
            <p:cNvPr id="12306" name="Oval 18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520" y="3697"/>
              <a:ext cx="744" cy="555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6633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66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s-ES_tradnl" sz="1200" b="1" dirty="0" smtClean="0">
                  <a:solidFill>
                    <a:srgbClr val="FF9933"/>
                  </a:solidFill>
                  <a:latin typeface="Arial" pitchFamily="34" charset="0"/>
                  <a:cs typeface="Arial" pitchFamily="34" charset="0"/>
                </a:rPr>
                <a:t>PLATAFORMA</a:t>
              </a:r>
              <a:endParaRPr lang="es-ES_tradnl" sz="1200" b="1" dirty="0">
                <a:solidFill>
                  <a:srgbClr val="FF9933"/>
                </a:solidFill>
                <a:latin typeface="Arial" pitchFamily="34" charset="0"/>
                <a:cs typeface="Arial" pitchFamily="34" charset="0"/>
              </a:endParaRPr>
            </a:p>
            <a:p>
              <a:pPr algn="ctr" eaLnBrk="1" hangingPunct="1"/>
              <a:r>
                <a:rPr lang="es-ES_tradnl" sz="1200" b="1" dirty="0">
                  <a:solidFill>
                    <a:srgbClr val="FF9933"/>
                  </a:solidFill>
                  <a:latin typeface="Arial" pitchFamily="34" charset="0"/>
                  <a:cs typeface="Arial" pitchFamily="34" charset="0"/>
                </a:rPr>
                <a:t>VIRTUAL AGRO</a:t>
              </a:r>
              <a:r>
                <a:rPr lang="es-ES_tradnl" sz="1200" b="1" dirty="0"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  <p:sp>
          <p:nvSpPr>
            <p:cNvPr id="12307" name="Text Box 19"/>
            <p:cNvSpPr txBox="1">
              <a:spLocks noChangeArrowheads="1"/>
            </p:cNvSpPr>
            <p:nvPr/>
          </p:nvSpPr>
          <p:spPr bwMode="auto">
            <a:xfrm>
              <a:off x="3833" y="-17"/>
              <a:ext cx="1587" cy="2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s-ES"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0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514" y="188259"/>
            <a:ext cx="2988000" cy="865874"/>
          </a:xfrm>
          <a:prstGeom prst="rect">
            <a:avLst/>
          </a:prstGeom>
        </p:spPr>
      </p:pic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5373700" y="1499260"/>
            <a:ext cx="1600502" cy="3801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s-ES_tradnl" sz="1050" b="1" dirty="0" smtClean="0">
                <a:latin typeface="Arial" pitchFamily="34" charset="0"/>
                <a:cs typeface="Arial" pitchFamily="34" charset="0"/>
              </a:rPr>
              <a:t>CONTENIDOS</a:t>
            </a:r>
            <a:endParaRPr lang="es-ES_tradnl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232520" y="621196"/>
            <a:ext cx="8635030" cy="78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>
              <a:lnSpc>
                <a:spcPct val="80000"/>
              </a:lnSpc>
              <a:spcBef>
                <a:spcPct val="20000"/>
              </a:spcBef>
            </a:pPr>
            <a:r>
              <a:rPr lang="es-ES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itchFamily="34" charset="0"/>
              </a:rPr>
              <a:t>PLATAFORMA VIRTUAL AGRO</a:t>
            </a:r>
            <a:endParaRPr lang="es-ES" sz="3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62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10"/>
          <p:cNvSpPr>
            <a:spLocks noChangeArrowheads="1"/>
          </p:cNvSpPr>
          <p:nvPr/>
        </p:nvSpPr>
        <p:spPr bwMode="auto">
          <a:xfrm>
            <a:off x="6226896" y="1460357"/>
            <a:ext cx="2525713" cy="1505094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99CCFF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CO" sz="2000" b="1" dirty="0" smtClean="0"/>
              <a:t>CONTENIDOS DIGITALES</a:t>
            </a:r>
            <a:endParaRPr lang="es-CO" sz="2000" b="1" dirty="0"/>
          </a:p>
        </p:txBody>
      </p:sp>
      <p:sp>
        <p:nvSpPr>
          <p:cNvPr id="16388" name="AutoShape 4"/>
          <p:cNvSpPr>
            <a:spLocks noChangeArrowheads="1"/>
          </p:cNvSpPr>
          <p:nvPr/>
        </p:nvSpPr>
        <p:spPr bwMode="auto">
          <a:xfrm>
            <a:off x="6360150" y="3429000"/>
            <a:ext cx="2630262" cy="644525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rgbClr val="FF33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CO" sz="2000" b="1" dirty="0" smtClean="0"/>
              <a:t>GEOREFERENCIACIÓN</a:t>
            </a:r>
            <a:endParaRPr lang="es-CO" sz="2000" b="1" dirty="0"/>
          </a:p>
        </p:txBody>
      </p:sp>
      <p:sp>
        <p:nvSpPr>
          <p:cNvPr id="16393" name="AutoShape 9"/>
          <p:cNvSpPr>
            <a:spLocks noChangeArrowheads="1"/>
          </p:cNvSpPr>
          <p:nvPr/>
        </p:nvSpPr>
        <p:spPr bwMode="auto">
          <a:xfrm>
            <a:off x="152400" y="3429000"/>
            <a:ext cx="2819400" cy="762000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CO" sz="2000" b="1" dirty="0" smtClean="0"/>
              <a:t>HERRAMIENTAS Y APLICATIVOS</a:t>
            </a:r>
            <a:endParaRPr lang="es-CO" sz="1600" b="1" dirty="0"/>
          </a:p>
        </p:txBody>
      </p:sp>
      <p:sp>
        <p:nvSpPr>
          <p:cNvPr id="16394" name="AutoShape 10"/>
          <p:cNvSpPr>
            <a:spLocks noChangeArrowheads="1"/>
          </p:cNvSpPr>
          <p:nvPr/>
        </p:nvSpPr>
        <p:spPr bwMode="auto">
          <a:xfrm>
            <a:off x="609600" y="1517508"/>
            <a:ext cx="2525713" cy="1505094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99CCFF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CO" sz="2000" b="1" dirty="0" smtClean="0"/>
              <a:t>CONTENIDOS DIGITALES</a:t>
            </a:r>
            <a:endParaRPr lang="es-CO" sz="2000" b="1" dirty="0"/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flipV="1">
            <a:off x="4572000" y="2362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 flipV="1">
            <a:off x="5410200" y="2667000"/>
            <a:ext cx="533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>
            <a:off x="5791200" y="3733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>
            <a:off x="5486400" y="4419600"/>
            <a:ext cx="457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 flipH="1">
            <a:off x="3276600" y="4495800"/>
            <a:ext cx="457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0" name="Line 16"/>
          <p:cNvSpPr>
            <a:spLocks noChangeShapeType="1"/>
          </p:cNvSpPr>
          <p:nvPr/>
        </p:nvSpPr>
        <p:spPr bwMode="auto">
          <a:xfrm flipH="1">
            <a:off x="2971800" y="3733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1" name="Line 17"/>
          <p:cNvSpPr>
            <a:spLocks noChangeShapeType="1"/>
          </p:cNvSpPr>
          <p:nvPr/>
        </p:nvSpPr>
        <p:spPr bwMode="auto">
          <a:xfrm flipH="1" flipV="1">
            <a:off x="3200400" y="2667000"/>
            <a:ext cx="457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514" y="188259"/>
            <a:ext cx="2988000" cy="865874"/>
          </a:xfrm>
          <a:prstGeom prst="rect">
            <a:avLst/>
          </a:prstGeom>
        </p:spPr>
      </p:pic>
      <p:sp>
        <p:nvSpPr>
          <p:cNvPr id="22" name="Oval 1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271501" y="3022601"/>
            <a:ext cx="2443499" cy="139699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eaLnBrk="1" hangingPunct="1"/>
            <a:r>
              <a:rPr lang="es-ES_tradnl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PLATAFORMA</a:t>
            </a:r>
            <a:endParaRPr lang="es-ES_tradnl" sz="2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es-ES_tradnl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VIRTUAL AGRO </a:t>
            </a:r>
          </a:p>
        </p:txBody>
      </p:sp>
      <p:sp>
        <p:nvSpPr>
          <p:cNvPr id="23" name="Oval 1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6289764" y="1536556"/>
            <a:ext cx="2443499" cy="139699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eaLnBrk="1" hangingPunct="1"/>
            <a:r>
              <a:rPr lang="es-ES_tradnl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SITA</a:t>
            </a:r>
            <a:endParaRPr lang="es-ES_tradnl" sz="2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Oval 1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666846" y="1574801"/>
            <a:ext cx="2443499" cy="139699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eaLnBrk="1" hangingPunct="1"/>
            <a:r>
              <a:rPr lang="es-ES_tradnl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CONTENIDOS</a:t>
            </a:r>
          </a:p>
          <a:p>
            <a:pPr algn="ctr" eaLnBrk="1" hangingPunct="1"/>
            <a:r>
              <a:rPr lang="es-ES_tradnl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DIGITALES</a:t>
            </a:r>
            <a:endParaRPr lang="es-ES_tradnl" sz="2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AutoShape 10"/>
          <p:cNvSpPr>
            <a:spLocks noChangeArrowheads="1"/>
          </p:cNvSpPr>
          <p:nvPr/>
        </p:nvSpPr>
        <p:spPr bwMode="auto">
          <a:xfrm>
            <a:off x="655933" y="4734647"/>
            <a:ext cx="2525713" cy="1505094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99CCFF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CO" sz="2000" b="1" dirty="0" smtClean="0"/>
              <a:t>CONTENIDOS DIGITALES</a:t>
            </a:r>
            <a:endParaRPr lang="es-CO" sz="2000" b="1" dirty="0"/>
          </a:p>
        </p:txBody>
      </p:sp>
      <p:sp>
        <p:nvSpPr>
          <p:cNvPr id="29" name="Oval 1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18801" y="4810846"/>
            <a:ext cx="2443499" cy="139699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eaLnBrk="1" hangingPunct="1"/>
            <a:r>
              <a:rPr lang="es-ES_tradnl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ESCUELA </a:t>
            </a:r>
          </a:p>
          <a:p>
            <a:pPr algn="ctr" eaLnBrk="1" hangingPunct="1"/>
            <a:r>
              <a:rPr lang="es-ES_tradnl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VIRTUAL</a:t>
            </a:r>
            <a:endParaRPr lang="es-ES_tradnl" sz="2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AutoShape 10"/>
          <p:cNvSpPr>
            <a:spLocks noChangeArrowheads="1"/>
          </p:cNvSpPr>
          <p:nvPr/>
        </p:nvSpPr>
        <p:spPr bwMode="auto">
          <a:xfrm>
            <a:off x="6307410" y="4724401"/>
            <a:ext cx="2525713" cy="1505094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99CCFF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CO" sz="2000" b="1" dirty="0" smtClean="0"/>
              <a:t>CONTENIDOS DIGITALES</a:t>
            </a:r>
            <a:endParaRPr lang="es-CO" sz="2000" b="1" dirty="0"/>
          </a:p>
        </p:txBody>
      </p:sp>
      <p:sp>
        <p:nvSpPr>
          <p:cNvPr id="31" name="Oval 1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6370278" y="4800600"/>
            <a:ext cx="2443499" cy="139699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eaLnBrk="1" hangingPunct="1"/>
            <a:r>
              <a:rPr lang="es-ES_tradnl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BITA</a:t>
            </a:r>
            <a:endParaRPr lang="es-ES_tradnl" sz="2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2"/>
          <p:cNvSpPr txBox="1">
            <a:spLocks noChangeArrowheads="1"/>
          </p:cNvSpPr>
          <p:nvPr/>
        </p:nvSpPr>
        <p:spPr bwMode="auto">
          <a:xfrm>
            <a:off x="232520" y="621196"/>
            <a:ext cx="8635030" cy="78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>
              <a:lnSpc>
                <a:spcPct val="80000"/>
              </a:lnSpc>
              <a:spcBef>
                <a:spcPct val="20000"/>
              </a:spcBef>
            </a:pPr>
            <a:r>
              <a:rPr lang="es-ES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itchFamily="34" charset="0"/>
              </a:rPr>
              <a:t>PLATAFORMA VIRTUAL AGRO</a:t>
            </a:r>
            <a:endParaRPr lang="es-ES" sz="3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8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222250" y="1196975"/>
            <a:ext cx="8713788" cy="14398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/>
        </p:spPr>
        <p:txBody>
          <a:bodyPr rot="10800000" wrap="none" lIns="55778" tIns="27889" rIns="55778" bIns="27889" anchor="ctr"/>
          <a:lstStyle/>
          <a:p>
            <a:endParaRPr lang="es-ES"/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50825" y="1071451"/>
            <a:ext cx="8713788" cy="2889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lIns="55778" tIns="27889" rIns="55778" bIns="27889" anchor="ctr"/>
          <a:lstStyle/>
          <a:p>
            <a:pPr algn="ctr" eaLnBrk="1" hangingPunct="1"/>
            <a:r>
              <a:rPr lang="es-ES" sz="1400" b="1" dirty="0" smtClean="0">
                <a:solidFill>
                  <a:srgbClr val="FFFFFF"/>
                </a:solidFill>
                <a:latin typeface="Arial" charset="0"/>
              </a:rPr>
              <a:t>PLATAFORMA TECNOLOGICA</a:t>
            </a:r>
            <a:endParaRPr lang="es-ES" sz="1400" dirty="0">
              <a:latin typeface="Arial" charset="0"/>
            </a:endParaRPr>
          </a:p>
        </p:txBody>
      </p:sp>
      <p:sp>
        <p:nvSpPr>
          <p:cNvPr id="21508" name="AutoShape 4"/>
          <p:cNvSpPr>
            <a:spLocks noChangeArrowheads="1"/>
          </p:cNvSpPr>
          <p:nvPr/>
        </p:nvSpPr>
        <p:spPr bwMode="auto">
          <a:xfrm rot="5400000">
            <a:off x="244475" y="1492250"/>
            <a:ext cx="1165225" cy="1152525"/>
          </a:xfrm>
          <a:prstGeom prst="homePlate">
            <a:avLst>
              <a:gd name="adj" fmla="val 25275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/>
        </p:spPr>
        <p:txBody>
          <a:bodyPr rot="10800000" vert="eaVert" wrap="none" lIns="55778" tIns="27889" rIns="55778" bIns="27889" anchor="ctr"/>
          <a:lstStyle/>
          <a:p>
            <a:pPr algn="ctr" eaLnBrk="1" hangingPunct="1"/>
            <a:endParaRPr lang="es-CO" sz="1000" b="1">
              <a:latin typeface="Arial" charset="0"/>
            </a:endParaRP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323850" y="1744663"/>
            <a:ext cx="1079500" cy="60483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lIns="55778" tIns="27889" rIns="55778" bIns="27889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ES" sz="1200" b="1" dirty="0">
                <a:solidFill>
                  <a:srgbClr val="E9E400"/>
                </a:solidFill>
                <a:latin typeface="Arial" charset="0"/>
              </a:rPr>
              <a:t>REGISTRO Y </a:t>
            </a:r>
          </a:p>
          <a:p>
            <a:pPr algn="ctr" eaLnBrk="1" hangingPunct="1"/>
            <a:r>
              <a:rPr lang="es-ES" sz="1200" b="1" dirty="0">
                <a:solidFill>
                  <a:srgbClr val="E9E400"/>
                </a:solidFill>
                <a:latin typeface="Arial" charset="0"/>
              </a:rPr>
              <a:t>APLICACIÓN</a:t>
            </a:r>
          </a:p>
          <a:p>
            <a:pPr algn="ctr" eaLnBrk="1" hangingPunct="1"/>
            <a:endParaRPr lang="es-ES" sz="1200" b="1" dirty="0">
              <a:solidFill>
                <a:srgbClr val="E9E400"/>
              </a:solidFill>
              <a:latin typeface="Arial" charset="0"/>
            </a:endParaRPr>
          </a:p>
        </p:txBody>
      </p:sp>
      <p:sp>
        <p:nvSpPr>
          <p:cNvPr id="21510" name="AutoShape 6"/>
          <p:cNvSpPr>
            <a:spLocks noChangeArrowheads="1"/>
          </p:cNvSpPr>
          <p:nvPr/>
        </p:nvSpPr>
        <p:spPr bwMode="auto">
          <a:xfrm rot="5400000">
            <a:off x="1778000" y="1427164"/>
            <a:ext cx="1150937" cy="1268412"/>
          </a:xfrm>
          <a:prstGeom prst="homePlate">
            <a:avLst>
              <a:gd name="adj" fmla="val 25593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/>
        </p:spPr>
        <p:txBody>
          <a:bodyPr rot="10800000" vert="eaVert" wrap="none" lIns="55778" tIns="27889" rIns="55778" bIns="27889" anchor="ctr"/>
          <a:lstStyle/>
          <a:p>
            <a:pPr algn="ctr" eaLnBrk="1" hangingPunct="1"/>
            <a:endParaRPr lang="es-CO" sz="1000" b="1">
              <a:latin typeface="Arial" charset="0"/>
            </a:endParaRP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1735138" y="1773238"/>
            <a:ext cx="1252537" cy="2397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lIns="55778" tIns="27889" rIns="55778" bIns="27889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ES" sz="1200" b="1">
                <a:solidFill>
                  <a:srgbClr val="E9E400"/>
                </a:solidFill>
                <a:latin typeface="Arial" charset="0"/>
              </a:rPr>
              <a:t>CONTENIDOS</a:t>
            </a:r>
          </a:p>
        </p:txBody>
      </p:sp>
      <p:sp>
        <p:nvSpPr>
          <p:cNvPr id="21512" name="AutoShape 8"/>
          <p:cNvSpPr>
            <a:spLocks noChangeArrowheads="1"/>
          </p:cNvSpPr>
          <p:nvPr/>
        </p:nvSpPr>
        <p:spPr bwMode="auto">
          <a:xfrm rot="5400000">
            <a:off x="3233738" y="1455738"/>
            <a:ext cx="1165224" cy="1225550"/>
          </a:xfrm>
          <a:prstGeom prst="homePlate">
            <a:avLst>
              <a:gd name="adj" fmla="val 25275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/>
        </p:spPr>
        <p:txBody>
          <a:bodyPr rot="10800000" vert="eaVert" wrap="none" lIns="55778" tIns="27889" rIns="55778" bIns="27889" anchor="ctr"/>
          <a:lstStyle/>
          <a:p>
            <a:pPr algn="ctr" eaLnBrk="1" hangingPunct="1"/>
            <a:endParaRPr lang="es-CO" sz="1000" b="1">
              <a:latin typeface="Arial" charset="0"/>
            </a:endParaRPr>
          </a:p>
        </p:txBody>
      </p:sp>
      <p:sp>
        <p:nvSpPr>
          <p:cNvPr id="21513" name="AutoShape 9"/>
          <p:cNvSpPr>
            <a:spLocks noChangeArrowheads="1"/>
          </p:cNvSpPr>
          <p:nvPr/>
        </p:nvSpPr>
        <p:spPr bwMode="auto">
          <a:xfrm rot="5400000">
            <a:off x="4803775" y="1427162"/>
            <a:ext cx="1165224" cy="1282701"/>
          </a:xfrm>
          <a:prstGeom prst="homePlate">
            <a:avLst>
              <a:gd name="adj" fmla="val 25275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/>
        </p:spPr>
        <p:txBody>
          <a:bodyPr rot="10800000" vert="eaVert" wrap="none" lIns="55778" tIns="27889" rIns="55778" bIns="27889" anchor="ctr"/>
          <a:lstStyle/>
          <a:p>
            <a:pPr algn="ctr" eaLnBrk="1" hangingPunct="1"/>
            <a:endParaRPr lang="es-CO" sz="1000" b="1">
              <a:latin typeface="Arial" charset="0"/>
            </a:endParaRPr>
          </a:p>
        </p:txBody>
      </p:sp>
      <p:sp>
        <p:nvSpPr>
          <p:cNvPr id="21514" name="AutoShape 10"/>
          <p:cNvSpPr>
            <a:spLocks noChangeArrowheads="1"/>
          </p:cNvSpPr>
          <p:nvPr/>
        </p:nvSpPr>
        <p:spPr bwMode="auto">
          <a:xfrm rot="5400000">
            <a:off x="6322217" y="1420019"/>
            <a:ext cx="1165225" cy="1296987"/>
          </a:xfrm>
          <a:prstGeom prst="homePlate">
            <a:avLst>
              <a:gd name="adj" fmla="val 25310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/>
        </p:spPr>
        <p:txBody>
          <a:bodyPr rot="10800000" vert="eaVert" wrap="none" lIns="55778" tIns="27889" rIns="55778" bIns="27889" anchor="ctr"/>
          <a:lstStyle/>
          <a:p>
            <a:pPr algn="ctr" eaLnBrk="1" hangingPunct="1"/>
            <a:endParaRPr lang="es-CO" sz="1000" b="1">
              <a:latin typeface="Arial" charset="0"/>
            </a:endParaRPr>
          </a:p>
        </p:txBody>
      </p:sp>
      <p:sp>
        <p:nvSpPr>
          <p:cNvPr id="21515" name="AutoShape 11"/>
          <p:cNvSpPr>
            <a:spLocks noChangeArrowheads="1"/>
          </p:cNvSpPr>
          <p:nvPr/>
        </p:nvSpPr>
        <p:spPr bwMode="auto">
          <a:xfrm rot="5400000">
            <a:off x="7680326" y="1438276"/>
            <a:ext cx="1165224" cy="1260474"/>
          </a:xfrm>
          <a:prstGeom prst="homePlate">
            <a:avLst>
              <a:gd name="adj" fmla="val 25275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/>
        </p:spPr>
        <p:txBody>
          <a:bodyPr rot="10800000" vert="eaVert" wrap="none" lIns="55778" tIns="27889" rIns="55778" bIns="27889" anchor="ctr"/>
          <a:lstStyle/>
          <a:p>
            <a:pPr algn="ctr" eaLnBrk="1" hangingPunct="1"/>
            <a:endParaRPr lang="es-CO" sz="1000" b="1">
              <a:latin typeface="Arial" charset="0"/>
            </a:endParaRP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3276600" y="1773238"/>
            <a:ext cx="1152525" cy="2397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lIns="55778" tIns="27889" rIns="55778" bIns="27889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ES" sz="1200" b="1" dirty="0">
                <a:solidFill>
                  <a:srgbClr val="E9E400"/>
                </a:solidFill>
                <a:latin typeface="Arial" charset="0"/>
              </a:rPr>
              <a:t>APLICATIVOS</a:t>
            </a:r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4875213" y="1773238"/>
            <a:ext cx="1008062" cy="4222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lIns="55778" tIns="27889" rIns="55778" bIns="27889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ES" sz="1200" b="1">
                <a:solidFill>
                  <a:srgbClr val="E9E400"/>
                </a:solidFill>
                <a:latin typeface="Arial" charset="0"/>
              </a:rPr>
              <a:t>ESCUELA VIRTUAL</a:t>
            </a:r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6300788" y="1585192"/>
            <a:ext cx="1252537" cy="61032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wrap="square" lIns="55778" tIns="27889" rIns="55778" bIns="27889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ES" sz="1200" b="1" dirty="0">
                <a:solidFill>
                  <a:srgbClr val="E9E400"/>
                </a:solidFill>
                <a:latin typeface="Arial" charset="0"/>
              </a:rPr>
              <a:t>ESPACIO VIRTUAL DE </a:t>
            </a:r>
            <a:r>
              <a:rPr lang="es-ES" sz="1200" b="1" dirty="0" smtClean="0">
                <a:solidFill>
                  <a:srgbClr val="E9E400"/>
                </a:solidFill>
                <a:latin typeface="Arial" charset="0"/>
              </a:rPr>
              <a:t>NEGOCIOS)</a:t>
            </a:r>
            <a:endParaRPr lang="es-ES" sz="1200" b="1" dirty="0">
              <a:solidFill>
                <a:srgbClr val="E9E400"/>
              </a:solidFill>
              <a:latin typeface="Arial" charset="0"/>
            </a:endParaRPr>
          </a:p>
        </p:txBody>
      </p:sp>
      <p:sp>
        <p:nvSpPr>
          <p:cNvPr id="21519" name="Text Box 15"/>
          <p:cNvSpPr txBox="1">
            <a:spLocks noChangeArrowheads="1"/>
          </p:cNvSpPr>
          <p:nvPr/>
        </p:nvSpPr>
        <p:spPr bwMode="auto">
          <a:xfrm>
            <a:off x="7740650" y="1773238"/>
            <a:ext cx="1008063" cy="2397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lIns="55778" tIns="27889" rIns="55778" bIns="27889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ES" sz="1200" b="1" dirty="0">
                <a:solidFill>
                  <a:srgbClr val="E9E400"/>
                </a:solidFill>
                <a:latin typeface="Arial" charset="0"/>
              </a:rPr>
              <a:t>DATA</a:t>
            </a:r>
          </a:p>
        </p:txBody>
      </p:sp>
      <p:sp>
        <p:nvSpPr>
          <p:cNvPr id="21520" name="Text Box 16"/>
          <p:cNvSpPr txBox="1">
            <a:spLocks noChangeArrowheads="1"/>
          </p:cNvSpPr>
          <p:nvPr/>
        </p:nvSpPr>
        <p:spPr bwMode="auto">
          <a:xfrm>
            <a:off x="1720850" y="2638425"/>
            <a:ext cx="1223963" cy="23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5778" tIns="27889" rIns="55778" bIns="27889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ES" sz="1200" b="1">
                <a:solidFill>
                  <a:schemeClr val="bg1"/>
                </a:solidFill>
                <a:latin typeface="Arial" charset="0"/>
              </a:rPr>
              <a:t>Gestión</a:t>
            </a:r>
          </a:p>
        </p:txBody>
      </p:sp>
      <p:sp>
        <p:nvSpPr>
          <p:cNvPr id="21521" name="Text Box 17"/>
          <p:cNvSpPr txBox="1">
            <a:spLocks noChangeArrowheads="1"/>
          </p:cNvSpPr>
          <p:nvPr/>
        </p:nvSpPr>
        <p:spPr bwMode="auto">
          <a:xfrm>
            <a:off x="3376613" y="2638425"/>
            <a:ext cx="1223962" cy="23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5778" tIns="27889" rIns="55778" bIns="27889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ES" sz="1200" b="1">
                <a:solidFill>
                  <a:schemeClr val="bg1"/>
                </a:solidFill>
                <a:latin typeface="Arial" charset="0"/>
              </a:rPr>
              <a:t>Gestión</a:t>
            </a:r>
          </a:p>
        </p:txBody>
      </p:sp>
      <p:sp>
        <p:nvSpPr>
          <p:cNvPr id="21522" name="Text Box 18"/>
          <p:cNvSpPr txBox="1">
            <a:spLocks noChangeArrowheads="1"/>
          </p:cNvSpPr>
          <p:nvPr/>
        </p:nvSpPr>
        <p:spPr bwMode="auto">
          <a:xfrm>
            <a:off x="5032375" y="2638425"/>
            <a:ext cx="1223963" cy="23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5778" tIns="27889" rIns="55778" bIns="27889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ES" sz="1200" b="1">
                <a:solidFill>
                  <a:schemeClr val="bg1"/>
                </a:solidFill>
                <a:latin typeface="Arial" charset="0"/>
              </a:rPr>
              <a:t>Gestión</a:t>
            </a:r>
          </a:p>
        </p:txBody>
      </p:sp>
      <p:sp>
        <p:nvSpPr>
          <p:cNvPr id="21523" name="Text Box 19"/>
          <p:cNvSpPr txBox="1">
            <a:spLocks noChangeArrowheads="1"/>
          </p:cNvSpPr>
          <p:nvPr/>
        </p:nvSpPr>
        <p:spPr bwMode="auto">
          <a:xfrm>
            <a:off x="6472238" y="2638425"/>
            <a:ext cx="1223962" cy="23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5778" tIns="27889" rIns="55778" bIns="27889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ES" sz="1200" b="1">
                <a:solidFill>
                  <a:schemeClr val="bg1"/>
                </a:solidFill>
                <a:latin typeface="Arial" charset="0"/>
              </a:rPr>
              <a:t>Gestión</a:t>
            </a:r>
          </a:p>
        </p:txBody>
      </p:sp>
      <p:sp>
        <p:nvSpPr>
          <p:cNvPr id="21524" name="Text Box 20"/>
          <p:cNvSpPr txBox="1">
            <a:spLocks noChangeArrowheads="1"/>
          </p:cNvSpPr>
          <p:nvPr/>
        </p:nvSpPr>
        <p:spPr bwMode="auto">
          <a:xfrm>
            <a:off x="7877175" y="2638425"/>
            <a:ext cx="1223963" cy="23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5778" tIns="27889" rIns="55778" bIns="27889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ES" sz="1200" b="1">
                <a:solidFill>
                  <a:schemeClr val="bg1"/>
                </a:solidFill>
                <a:latin typeface="Arial" charset="0"/>
              </a:rPr>
              <a:t>Gestión</a:t>
            </a:r>
          </a:p>
        </p:txBody>
      </p:sp>
      <p:grpSp>
        <p:nvGrpSpPr>
          <p:cNvPr id="21525" name="Group 21"/>
          <p:cNvGrpSpPr>
            <a:grpSpLocks/>
          </p:cNvGrpSpPr>
          <p:nvPr/>
        </p:nvGrpSpPr>
        <p:grpSpPr bwMode="auto">
          <a:xfrm>
            <a:off x="1719263" y="2651125"/>
            <a:ext cx="1295400" cy="1604963"/>
            <a:chOff x="1428" y="1661"/>
            <a:chExt cx="862" cy="1315"/>
          </a:xfrm>
        </p:grpSpPr>
        <p:sp>
          <p:nvSpPr>
            <p:cNvPr id="21560" name="Rectangle 22"/>
            <p:cNvSpPr>
              <a:spLocks noChangeArrowheads="1"/>
            </p:cNvSpPr>
            <p:nvPr/>
          </p:nvSpPr>
          <p:spPr bwMode="auto">
            <a:xfrm>
              <a:off x="1429" y="1661"/>
              <a:ext cx="861" cy="1315"/>
            </a:xfrm>
            <a:prstGeom prst="rect">
              <a:avLst/>
            </a:prstGeom>
            <a:gradFill rotWithShape="0">
              <a:gsLst>
                <a:gs pos="0">
                  <a:schemeClr val="tx2"/>
                </a:gs>
                <a:gs pos="100000">
                  <a:srgbClr val="B4B4B4"/>
                </a:gs>
              </a:gsLst>
              <a:lin ang="5400000" scaled="1"/>
            </a:gradFill>
            <a:ln w="9525">
              <a:solidFill>
                <a:srgbClr val="808080"/>
              </a:solidFill>
              <a:prstDash val="lgDashDot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5778" tIns="27889" rIns="55778" bIns="27889"/>
            <a:lstStyle/>
            <a:p>
              <a:pPr eaLnBrk="1" hangingPunct="1"/>
              <a:endParaRPr lang="es-CO" sz="1800">
                <a:latin typeface="Arial" charset="0"/>
              </a:endParaRPr>
            </a:p>
          </p:txBody>
        </p:sp>
        <p:sp>
          <p:nvSpPr>
            <p:cNvPr id="21561" name="Rectangle 23"/>
            <p:cNvSpPr>
              <a:spLocks noChangeArrowheads="1"/>
            </p:cNvSpPr>
            <p:nvPr/>
          </p:nvSpPr>
          <p:spPr bwMode="auto">
            <a:xfrm>
              <a:off x="1428" y="1661"/>
              <a:ext cx="862" cy="240"/>
            </a:xfrm>
            <a:prstGeom prst="rect">
              <a:avLst/>
            </a:prstGeom>
            <a:gradFill rotWithShape="0">
              <a:gsLst>
                <a:gs pos="0">
                  <a:schemeClr val="tx2">
                    <a:alpha val="50000"/>
                  </a:schemeClr>
                </a:gs>
                <a:gs pos="100000">
                  <a:srgbClr val="B4B4B4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5778" tIns="27889" rIns="55778" bIns="27889" anchor="ctr"/>
            <a:lstStyle/>
            <a:p>
              <a:pPr algn="ctr" eaLnBrk="1" hangingPunct="1"/>
              <a:r>
                <a:rPr lang="es-ES" sz="1000" b="1">
                  <a:solidFill>
                    <a:srgbClr val="FFFFFF"/>
                  </a:solidFill>
                  <a:latin typeface="Arial" charset="0"/>
                </a:rPr>
                <a:t>ADMINISTRACIÓN</a:t>
              </a:r>
            </a:p>
          </p:txBody>
        </p:sp>
      </p:grpSp>
      <p:grpSp>
        <p:nvGrpSpPr>
          <p:cNvPr id="21526" name="Group 24"/>
          <p:cNvGrpSpPr>
            <a:grpSpLocks/>
          </p:cNvGrpSpPr>
          <p:nvPr/>
        </p:nvGrpSpPr>
        <p:grpSpPr bwMode="auto">
          <a:xfrm>
            <a:off x="3262313" y="2636838"/>
            <a:ext cx="1295400" cy="1604962"/>
            <a:chOff x="1428" y="1661"/>
            <a:chExt cx="862" cy="1315"/>
          </a:xfrm>
        </p:grpSpPr>
        <p:sp>
          <p:nvSpPr>
            <p:cNvPr id="21558" name="Rectangle 25"/>
            <p:cNvSpPr>
              <a:spLocks noChangeArrowheads="1"/>
            </p:cNvSpPr>
            <p:nvPr/>
          </p:nvSpPr>
          <p:spPr bwMode="auto">
            <a:xfrm>
              <a:off x="1429" y="1661"/>
              <a:ext cx="861" cy="1315"/>
            </a:xfrm>
            <a:prstGeom prst="rect">
              <a:avLst/>
            </a:prstGeom>
            <a:gradFill rotWithShape="0">
              <a:gsLst>
                <a:gs pos="0">
                  <a:schemeClr val="tx2"/>
                </a:gs>
                <a:gs pos="100000">
                  <a:srgbClr val="B4B4B4"/>
                </a:gs>
              </a:gsLst>
              <a:lin ang="5400000" scaled="1"/>
            </a:gradFill>
            <a:ln w="9525">
              <a:solidFill>
                <a:srgbClr val="808080"/>
              </a:solidFill>
              <a:prstDash val="lgDashDot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5778" tIns="27889" rIns="55778" bIns="27889"/>
            <a:lstStyle/>
            <a:p>
              <a:pPr eaLnBrk="1" hangingPunct="1"/>
              <a:endParaRPr lang="es-CO" sz="1800">
                <a:latin typeface="Arial" charset="0"/>
              </a:endParaRPr>
            </a:p>
          </p:txBody>
        </p:sp>
        <p:sp>
          <p:nvSpPr>
            <p:cNvPr id="21559" name="Rectangle 26"/>
            <p:cNvSpPr>
              <a:spLocks noChangeArrowheads="1"/>
            </p:cNvSpPr>
            <p:nvPr/>
          </p:nvSpPr>
          <p:spPr bwMode="auto">
            <a:xfrm>
              <a:off x="1428" y="1661"/>
              <a:ext cx="862" cy="240"/>
            </a:xfrm>
            <a:prstGeom prst="rect">
              <a:avLst/>
            </a:prstGeom>
            <a:gradFill rotWithShape="0">
              <a:gsLst>
                <a:gs pos="0">
                  <a:schemeClr val="tx2">
                    <a:alpha val="50000"/>
                  </a:schemeClr>
                </a:gs>
                <a:gs pos="100000">
                  <a:srgbClr val="B4B4B4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5778" tIns="27889" rIns="55778" bIns="27889" anchor="ctr"/>
            <a:lstStyle/>
            <a:p>
              <a:pPr algn="ctr" eaLnBrk="1" hangingPunct="1"/>
              <a:r>
                <a:rPr lang="es-ES" sz="1000" b="1">
                  <a:solidFill>
                    <a:srgbClr val="FFFFFF"/>
                  </a:solidFill>
                  <a:latin typeface="Arial" charset="0"/>
                </a:rPr>
                <a:t>HERRAMIENTAS</a:t>
              </a:r>
            </a:p>
          </p:txBody>
        </p:sp>
      </p:grpSp>
      <p:grpSp>
        <p:nvGrpSpPr>
          <p:cNvPr id="21527" name="Group 27"/>
          <p:cNvGrpSpPr>
            <a:grpSpLocks/>
          </p:cNvGrpSpPr>
          <p:nvPr/>
        </p:nvGrpSpPr>
        <p:grpSpPr bwMode="auto">
          <a:xfrm>
            <a:off x="6286500" y="2651125"/>
            <a:ext cx="1295400" cy="1604963"/>
            <a:chOff x="1428" y="1661"/>
            <a:chExt cx="862" cy="1315"/>
          </a:xfrm>
        </p:grpSpPr>
        <p:sp>
          <p:nvSpPr>
            <p:cNvPr id="21556" name="Rectangle 28"/>
            <p:cNvSpPr>
              <a:spLocks noChangeArrowheads="1"/>
            </p:cNvSpPr>
            <p:nvPr/>
          </p:nvSpPr>
          <p:spPr bwMode="auto">
            <a:xfrm>
              <a:off x="1429" y="1661"/>
              <a:ext cx="861" cy="1315"/>
            </a:xfrm>
            <a:prstGeom prst="rect">
              <a:avLst/>
            </a:prstGeom>
            <a:gradFill rotWithShape="0">
              <a:gsLst>
                <a:gs pos="0">
                  <a:schemeClr val="tx2"/>
                </a:gs>
                <a:gs pos="100000">
                  <a:srgbClr val="B4B4B4"/>
                </a:gs>
              </a:gsLst>
              <a:lin ang="5400000" scaled="1"/>
            </a:gradFill>
            <a:ln w="9525">
              <a:solidFill>
                <a:srgbClr val="808080"/>
              </a:solidFill>
              <a:prstDash val="lgDashDot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5778" tIns="27889" rIns="55778" bIns="27889"/>
            <a:lstStyle/>
            <a:p>
              <a:pPr eaLnBrk="1" hangingPunct="1"/>
              <a:endParaRPr lang="es-CO" sz="1800">
                <a:latin typeface="Arial" charset="0"/>
              </a:endParaRPr>
            </a:p>
          </p:txBody>
        </p:sp>
        <p:sp>
          <p:nvSpPr>
            <p:cNvPr id="21557" name="Rectangle 29"/>
            <p:cNvSpPr>
              <a:spLocks noChangeArrowheads="1"/>
            </p:cNvSpPr>
            <p:nvPr/>
          </p:nvSpPr>
          <p:spPr bwMode="auto">
            <a:xfrm>
              <a:off x="1428" y="1661"/>
              <a:ext cx="862" cy="240"/>
            </a:xfrm>
            <a:prstGeom prst="rect">
              <a:avLst/>
            </a:prstGeom>
            <a:gradFill rotWithShape="0">
              <a:gsLst>
                <a:gs pos="0">
                  <a:schemeClr val="tx2">
                    <a:alpha val="50000"/>
                  </a:schemeClr>
                </a:gs>
                <a:gs pos="100000">
                  <a:srgbClr val="B4B4B4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5778" tIns="27889" rIns="55778" bIns="27889" anchor="ctr"/>
            <a:lstStyle/>
            <a:p>
              <a:pPr algn="ctr" eaLnBrk="1" hangingPunct="1"/>
              <a:r>
                <a:rPr lang="es-ES" sz="1000" b="1">
                  <a:solidFill>
                    <a:srgbClr val="FFFFFF"/>
                  </a:solidFill>
                  <a:latin typeface="Arial" charset="0"/>
                </a:rPr>
                <a:t>FACILITACIÓN</a:t>
              </a:r>
            </a:p>
          </p:txBody>
        </p:sp>
      </p:grpSp>
      <p:grpSp>
        <p:nvGrpSpPr>
          <p:cNvPr id="21528" name="Group 30"/>
          <p:cNvGrpSpPr>
            <a:grpSpLocks/>
          </p:cNvGrpSpPr>
          <p:nvPr/>
        </p:nvGrpSpPr>
        <p:grpSpPr bwMode="auto">
          <a:xfrm>
            <a:off x="7769225" y="2674938"/>
            <a:ext cx="1295400" cy="1604962"/>
            <a:chOff x="1428" y="1661"/>
            <a:chExt cx="862" cy="1315"/>
          </a:xfrm>
        </p:grpSpPr>
        <p:sp>
          <p:nvSpPr>
            <p:cNvPr id="21554" name="Rectangle 31"/>
            <p:cNvSpPr>
              <a:spLocks noChangeArrowheads="1"/>
            </p:cNvSpPr>
            <p:nvPr/>
          </p:nvSpPr>
          <p:spPr bwMode="auto">
            <a:xfrm>
              <a:off x="1429" y="1661"/>
              <a:ext cx="861" cy="1315"/>
            </a:xfrm>
            <a:prstGeom prst="rect">
              <a:avLst/>
            </a:prstGeom>
            <a:gradFill rotWithShape="0">
              <a:gsLst>
                <a:gs pos="0">
                  <a:schemeClr val="tx2"/>
                </a:gs>
                <a:gs pos="100000">
                  <a:srgbClr val="B4B4B4"/>
                </a:gs>
              </a:gsLst>
              <a:lin ang="5400000" scaled="1"/>
            </a:gradFill>
            <a:ln w="9525">
              <a:solidFill>
                <a:srgbClr val="808080"/>
              </a:solidFill>
              <a:prstDash val="lgDashDot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5778" tIns="27889" rIns="55778" bIns="27889"/>
            <a:lstStyle/>
            <a:p>
              <a:pPr eaLnBrk="1" hangingPunct="1"/>
              <a:endParaRPr lang="es-CO" sz="1800">
                <a:latin typeface="Arial" charset="0"/>
              </a:endParaRPr>
            </a:p>
          </p:txBody>
        </p:sp>
        <p:sp>
          <p:nvSpPr>
            <p:cNvPr id="21555" name="Rectangle 32"/>
            <p:cNvSpPr>
              <a:spLocks noChangeArrowheads="1"/>
            </p:cNvSpPr>
            <p:nvPr/>
          </p:nvSpPr>
          <p:spPr bwMode="auto">
            <a:xfrm>
              <a:off x="1428" y="1661"/>
              <a:ext cx="862" cy="240"/>
            </a:xfrm>
            <a:prstGeom prst="rect">
              <a:avLst/>
            </a:prstGeom>
            <a:gradFill rotWithShape="0">
              <a:gsLst>
                <a:gs pos="0">
                  <a:schemeClr val="tx2">
                    <a:alpha val="50000"/>
                  </a:schemeClr>
                </a:gs>
                <a:gs pos="100000">
                  <a:srgbClr val="B4B4B4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5778" tIns="27889" rIns="55778" bIns="27889" anchor="ctr"/>
            <a:lstStyle/>
            <a:p>
              <a:pPr algn="ctr" eaLnBrk="1" hangingPunct="1"/>
              <a:r>
                <a:rPr lang="es-ES" sz="1000" b="1">
                  <a:solidFill>
                    <a:srgbClr val="FFFFFF"/>
                  </a:solidFill>
                  <a:latin typeface="Arial" charset="0"/>
                </a:rPr>
                <a:t>Comunicación</a:t>
              </a:r>
            </a:p>
          </p:txBody>
        </p:sp>
      </p:grpSp>
      <p:sp>
        <p:nvSpPr>
          <p:cNvPr id="21529" name="AutoShape 33"/>
          <p:cNvSpPr>
            <a:spLocks noChangeArrowheads="1"/>
          </p:cNvSpPr>
          <p:nvPr/>
        </p:nvSpPr>
        <p:spPr bwMode="auto">
          <a:xfrm>
            <a:off x="1719263" y="3318669"/>
            <a:ext cx="1331912" cy="652462"/>
          </a:xfrm>
          <a:prstGeom prst="chevron">
            <a:avLst>
              <a:gd name="adj" fmla="val 31367"/>
            </a:avLst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9131" dir="3683372" algn="ctr" rotWithShape="0">
                    <a:srgbClr val="0066FF"/>
                  </a:outerShdw>
                </a:effectLst>
              </a14:hiddenEffects>
            </a:ext>
          </a:extLst>
        </p:spPr>
        <p:txBody>
          <a:bodyPr wrap="none" lIns="55778" tIns="27889" rIns="55778" bIns="27889" anchor="ctr"/>
          <a:lstStyle/>
          <a:p>
            <a:pPr algn="ctr" eaLnBrk="1" hangingPunct="1"/>
            <a:endParaRPr lang="es-ES" sz="1000" b="1" dirty="0">
              <a:solidFill>
                <a:srgbClr val="FFFFFF"/>
              </a:solidFill>
              <a:latin typeface="Arial" charset="0"/>
            </a:endParaRPr>
          </a:p>
          <a:p>
            <a:pPr algn="ctr" eaLnBrk="1" hangingPunct="1"/>
            <a:r>
              <a:rPr lang="es-ES" sz="1000" b="1" dirty="0">
                <a:solidFill>
                  <a:srgbClr val="FFFFFF"/>
                </a:solidFill>
                <a:latin typeface="Arial" charset="0"/>
              </a:rPr>
              <a:t>CONTENIDOS </a:t>
            </a:r>
          </a:p>
          <a:p>
            <a:pPr algn="ctr" eaLnBrk="1" hangingPunct="1"/>
            <a:r>
              <a:rPr lang="es-ES" sz="1000" b="1" dirty="0">
                <a:solidFill>
                  <a:srgbClr val="FFFFFF"/>
                </a:solidFill>
                <a:latin typeface="Arial" charset="0"/>
              </a:rPr>
              <a:t>     </a:t>
            </a:r>
            <a:r>
              <a:rPr lang="es-ES" sz="1000" b="1" dirty="0" smtClean="0">
                <a:solidFill>
                  <a:srgbClr val="FFFFFF"/>
                </a:solidFill>
                <a:latin typeface="Arial" charset="0"/>
              </a:rPr>
              <a:t>DIGITALES</a:t>
            </a:r>
            <a:endParaRPr lang="es-ES" sz="1800" dirty="0">
              <a:latin typeface="Arial" charset="0"/>
            </a:endParaRPr>
          </a:p>
        </p:txBody>
      </p:sp>
      <p:sp>
        <p:nvSpPr>
          <p:cNvPr id="21530" name="AutoShape 34"/>
          <p:cNvSpPr>
            <a:spLocks noChangeArrowheads="1"/>
          </p:cNvSpPr>
          <p:nvPr/>
        </p:nvSpPr>
        <p:spPr bwMode="auto">
          <a:xfrm>
            <a:off x="3262313" y="3435191"/>
            <a:ext cx="1331913" cy="652463"/>
          </a:xfrm>
          <a:prstGeom prst="chevron">
            <a:avLst>
              <a:gd name="adj" fmla="val 31367"/>
            </a:avLst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9131" dir="3683372" algn="ctr" rotWithShape="0">
                    <a:srgbClr val="0066FF"/>
                  </a:outerShdw>
                </a:effectLst>
              </a14:hiddenEffects>
            </a:ext>
          </a:extLst>
        </p:spPr>
        <p:txBody>
          <a:bodyPr wrap="none" lIns="55778" tIns="27889" rIns="55778" bIns="27889" anchor="ctr"/>
          <a:lstStyle/>
          <a:p>
            <a:pPr algn="ctr" eaLnBrk="1" hangingPunct="1"/>
            <a:endParaRPr lang="es-ES" sz="1000" b="1" dirty="0">
              <a:solidFill>
                <a:srgbClr val="FFFFFF"/>
              </a:solidFill>
              <a:latin typeface="Arial" charset="0"/>
            </a:endParaRPr>
          </a:p>
          <a:p>
            <a:pPr algn="ctr" eaLnBrk="1" hangingPunct="1"/>
            <a:endParaRPr lang="es-ES" sz="1000" b="1" dirty="0">
              <a:solidFill>
                <a:srgbClr val="FFFFFF"/>
              </a:solidFill>
              <a:latin typeface="Arial" charset="0"/>
            </a:endParaRPr>
          </a:p>
          <a:p>
            <a:pPr algn="ctr" eaLnBrk="1" hangingPunct="1"/>
            <a:r>
              <a:rPr lang="es-ES" sz="1000" b="1" dirty="0">
                <a:solidFill>
                  <a:srgbClr val="FFFFFF"/>
                </a:solidFill>
                <a:latin typeface="Arial" charset="0"/>
              </a:rPr>
              <a:t>SISTEMAS DE </a:t>
            </a:r>
          </a:p>
          <a:p>
            <a:pPr algn="ctr" eaLnBrk="1" hangingPunct="1"/>
            <a:r>
              <a:rPr lang="es-ES" sz="1000" b="1" dirty="0">
                <a:solidFill>
                  <a:srgbClr val="FFFFFF"/>
                </a:solidFill>
                <a:latin typeface="Arial" charset="0"/>
              </a:rPr>
              <a:t>AUTOAYUDA</a:t>
            </a:r>
            <a:endParaRPr lang="es-ES" sz="1000" dirty="0">
              <a:latin typeface="Arial" charset="0"/>
            </a:endParaRPr>
          </a:p>
          <a:p>
            <a:pPr algn="ctr" eaLnBrk="1" hangingPunct="1"/>
            <a:endParaRPr lang="es-ES" sz="1800" dirty="0">
              <a:latin typeface="Arial" charset="0"/>
            </a:endParaRPr>
          </a:p>
        </p:txBody>
      </p:sp>
      <p:sp>
        <p:nvSpPr>
          <p:cNvPr id="21531" name="AutoShape 35"/>
          <p:cNvSpPr>
            <a:spLocks noChangeArrowheads="1"/>
          </p:cNvSpPr>
          <p:nvPr/>
        </p:nvSpPr>
        <p:spPr bwMode="auto">
          <a:xfrm>
            <a:off x="6300788" y="3477419"/>
            <a:ext cx="1331913" cy="652463"/>
          </a:xfrm>
          <a:prstGeom prst="chevron">
            <a:avLst>
              <a:gd name="adj" fmla="val 31367"/>
            </a:avLst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9131" dir="3683372" algn="ctr" rotWithShape="0">
                    <a:srgbClr val="0066FF"/>
                  </a:outerShdw>
                </a:effectLst>
              </a14:hiddenEffects>
            </a:ext>
          </a:extLst>
        </p:spPr>
        <p:txBody>
          <a:bodyPr wrap="none" lIns="55778" tIns="27889" rIns="55778" bIns="27889" anchor="ctr"/>
          <a:lstStyle/>
          <a:p>
            <a:pPr algn="ctr" eaLnBrk="1" hangingPunct="1"/>
            <a:endParaRPr lang="es-ES" sz="1000" b="1">
              <a:solidFill>
                <a:srgbClr val="FFFFFF"/>
              </a:solidFill>
              <a:latin typeface="Arial" charset="0"/>
            </a:endParaRPr>
          </a:p>
          <a:p>
            <a:pPr algn="ctr" eaLnBrk="1" hangingPunct="1"/>
            <a:r>
              <a:rPr lang="es-ES" sz="1000" b="1">
                <a:solidFill>
                  <a:srgbClr val="FFFFFF"/>
                </a:solidFill>
                <a:latin typeface="Arial" charset="0"/>
              </a:rPr>
              <a:t>E-BUSSINES</a:t>
            </a:r>
            <a:endParaRPr lang="es-ES" sz="1000">
              <a:latin typeface="Arial" charset="0"/>
            </a:endParaRPr>
          </a:p>
          <a:p>
            <a:pPr algn="ctr" eaLnBrk="1" hangingPunct="1"/>
            <a:endParaRPr lang="es-ES" sz="1800">
              <a:latin typeface="Arial" charset="0"/>
            </a:endParaRPr>
          </a:p>
        </p:txBody>
      </p:sp>
      <p:sp>
        <p:nvSpPr>
          <p:cNvPr id="21532" name="AutoShape 36"/>
          <p:cNvSpPr>
            <a:spLocks noChangeArrowheads="1"/>
          </p:cNvSpPr>
          <p:nvPr/>
        </p:nvSpPr>
        <p:spPr bwMode="auto">
          <a:xfrm>
            <a:off x="7754938" y="3644900"/>
            <a:ext cx="1331912" cy="652463"/>
          </a:xfrm>
          <a:prstGeom prst="chevron">
            <a:avLst>
              <a:gd name="adj" fmla="val 31367"/>
            </a:avLst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9131" dir="3683372" algn="ctr" rotWithShape="0">
                    <a:srgbClr val="0066FF"/>
                  </a:outerShdw>
                </a:effectLst>
              </a14:hiddenEffects>
            </a:ext>
          </a:extLst>
        </p:spPr>
        <p:txBody>
          <a:bodyPr wrap="none" lIns="55778" tIns="27889" rIns="55778" bIns="27889" anchor="ctr"/>
          <a:lstStyle/>
          <a:p>
            <a:pPr algn="ctr" eaLnBrk="1" hangingPunct="1"/>
            <a:r>
              <a:rPr lang="es-ES" sz="1000" b="1">
                <a:solidFill>
                  <a:srgbClr val="FFFFFF"/>
                </a:solidFill>
                <a:latin typeface="Arial" charset="0"/>
              </a:rPr>
              <a:t>Sistema de </a:t>
            </a:r>
          </a:p>
          <a:p>
            <a:pPr algn="ctr" eaLnBrk="1" hangingPunct="1"/>
            <a:r>
              <a:rPr lang="es-ES" sz="1000" b="1">
                <a:solidFill>
                  <a:srgbClr val="FFFFFF"/>
                </a:solidFill>
                <a:latin typeface="Arial" charset="0"/>
              </a:rPr>
              <a:t>Información</a:t>
            </a:r>
          </a:p>
          <a:p>
            <a:pPr algn="ctr" eaLnBrk="1" hangingPunct="1"/>
            <a:r>
              <a:rPr lang="es-ES" sz="1000" b="1">
                <a:solidFill>
                  <a:srgbClr val="FFFFFF"/>
                </a:solidFill>
                <a:latin typeface="Arial" charset="0"/>
              </a:rPr>
              <a:t>Agroindustrial</a:t>
            </a:r>
          </a:p>
        </p:txBody>
      </p:sp>
      <p:grpSp>
        <p:nvGrpSpPr>
          <p:cNvPr id="21533" name="Group 37"/>
          <p:cNvGrpSpPr>
            <a:grpSpLocks/>
          </p:cNvGrpSpPr>
          <p:nvPr/>
        </p:nvGrpSpPr>
        <p:grpSpPr bwMode="auto">
          <a:xfrm>
            <a:off x="180975" y="2636838"/>
            <a:ext cx="1295400" cy="1604962"/>
            <a:chOff x="1428" y="1661"/>
            <a:chExt cx="862" cy="1315"/>
          </a:xfrm>
        </p:grpSpPr>
        <p:sp>
          <p:nvSpPr>
            <p:cNvPr id="21552" name="Rectangle 38"/>
            <p:cNvSpPr>
              <a:spLocks noChangeArrowheads="1"/>
            </p:cNvSpPr>
            <p:nvPr/>
          </p:nvSpPr>
          <p:spPr bwMode="auto">
            <a:xfrm>
              <a:off x="1429" y="1661"/>
              <a:ext cx="861" cy="1315"/>
            </a:xfrm>
            <a:prstGeom prst="rect">
              <a:avLst/>
            </a:prstGeom>
            <a:gradFill rotWithShape="0">
              <a:gsLst>
                <a:gs pos="0">
                  <a:schemeClr val="tx2"/>
                </a:gs>
                <a:gs pos="100000">
                  <a:srgbClr val="B4B4B4"/>
                </a:gs>
              </a:gsLst>
              <a:lin ang="5400000" scaled="1"/>
            </a:gradFill>
            <a:ln w="9525">
              <a:solidFill>
                <a:srgbClr val="808080"/>
              </a:solidFill>
              <a:prstDash val="lgDashDot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5778" tIns="27889" rIns="55778" bIns="27889"/>
            <a:lstStyle/>
            <a:p>
              <a:pPr eaLnBrk="1" hangingPunct="1"/>
              <a:endParaRPr lang="es-CO" sz="1800">
                <a:latin typeface="Arial" charset="0"/>
              </a:endParaRPr>
            </a:p>
          </p:txBody>
        </p:sp>
        <p:sp>
          <p:nvSpPr>
            <p:cNvPr id="21553" name="Rectangle 39"/>
            <p:cNvSpPr>
              <a:spLocks noChangeArrowheads="1"/>
            </p:cNvSpPr>
            <p:nvPr/>
          </p:nvSpPr>
          <p:spPr bwMode="auto">
            <a:xfrm>
              <a:off x="1428" y="1661"/>
              <a:ext cx="862" cy="240"/>
            </a:xfrm>
            <a:prstGeom prst="rect">
              <a:avLst/>
            </a:prstGeom>
            <a:gradFill rotWithShape="0">
              <a:gsLst>
                <a:gs pos="0">
                  <a:schemeClr val="tx2">
                    <a:alpha val="50000"/>
                  </a:schemeClr>
                </a:gs>
                <a:gs pos="100000">
                  <a:srgbClr val="B4B4B4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5778" tIns="27889" rIns="55778" bIns="27889" anchor="ctr"/>
            <a:lstStyle/>
            <a:p>
              <a:pPr algn="ctr" eaLnBrk="1" hangingPunct="1"/>
              <a:r>
                <a:rPr lang="es-ES" sz="1000" b="1">
                  <a:solidFill>
                    <a:schemeClr val="bg1"/>
                  </a:solidFill>
                  <a:latin typeface="Arial" charset="0"/>
                </a:rPr>
                <a:t>Gestión</a:t>
              </a:r>
              <a:endParaRPr lang="es-ES" sz="1000" b="1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21534" name="AutoShape 40"/>
          <p:cNvSpPr>
            <a:spLocks noChangeArrowheads="1"/>
          </p:cNvSpPr>
          <p:nvPr/>
        </p:nvSpPr>
        <p:spPr bwMode="auto">
          <a:xfrm>
            <a:off x="161131" y="3113087"/>
            <a:ext cx="1331912" cy="652463"/>
          </a:xfrm>
          <a:prstGeom prst="chevron">
            <a:avLst>
              <a:gd name="adj" fmla="val 31367"/>
            </a:avLst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9131" dir="3683372" algn="ctr" rotWithShape="0">
                    <a:srgbClr val="0066FF"/>
                  </a:outerShdw>
                </a:effectLst>
              </a14:hiddenEffects>
            </a:ext>
          </a:extLst>
        </p:spPr>
        <p:txBody>
          <a:bodyPr wrap="none" lIns="55778" tIns="27889" rIns="55778" bIns="27889" anchor="ctr"/>
          <a:lstStyle/>
          <a:p>
            <a:pPr algn="ctr" eaLnBrk="1" hangingPunct="1"/>
            <a:r>
              <a:rPr lang="es-ES" sz="1000" b="1" dirty="0">
                <a:solidFill>
                  <a:srgbClr val="FFFFFF"/>
                </a:solidFill>
                <a:latin typeface="Arial" charset="0"/>
              </a:rPr>
              <a:t>PROGRAMACION</a:t>
            </a:r>
          </a:p>
          <a:p>
            <a:pPr algn="ctr" eaLnBrk="1" hangingPunct="1"/>
            <a:r>
              <a:rPr lang="es-ES" sz="1000" b="1" dirty="0">
                <a:solidFill>
                  <a:srgbClr val="FFFFFF"/>
                </a:solidFill>
                <a:latin typeface="Arial" charset="0"/>
              </a:rPr>
              <a:t>RUTA CRITICA</a:t>
            </a:r>
          </a:p>
          <a:p>
            <a:pPr algn="ctr" eaLnBrk="1" hangingPunct="1"/>
            <a:r>
              <a:rPr lang="es-ES" sz="1000" b="1" dirty="0">
                <a:solidFill>
                  <a:srgbClr val="FFFFFF"/>
                </a:solidFill>
                <a:latin typeface="Arial" charset="0"/>
              </a:rPr>
              <a:t>MONITOREO</a:t>
            </a:r>
          </a:p>
        </p:txBody>
      </p:sp>
      <p:grpSp>
        <p:nvGrpSpPr>
          <p:cNvPr id="21535" name="Group 41"/>
          <p:cNvGrpSpPr>
            <a:grpSpLocks/>
          </p:cNvGrpSpPr>
          <p:nvPr/>
        </p:nvGrpSpPr>
        <p:grpSpPr bwMode="auto">
          <a:xfrm>
            <a:off x="4781550" y="2636838"/>
            <a:ext cx="1295400" cy="1604962"/>
            <a:chOff x="1428" y="1661"/>
            <a:chExt cx="862" cy="1315"/>
          </a:xfrm>
        </p:grpSpPr>
        <p:sp>
          <p:nvSpPr>
            <p:cNvPr id="21550" name="Rectangle 42"/>
            <p:cNvSpPr>
              <a:spLocks noChangeArrowheads="1"/>
            </p:cNvSpPr>
            <p:nvPr/>
          </p:nvSpPr>
          <p:spPr bwMode="auto">
            <a:xfrm>
              <a:off x="1429" y="1661"/>
              <a:ext cx="861" cy="1315"/>
            </a:xfrm>
            <a:prstGeom prst="rect">
              <a:avLst/>
            </a:prstGeom>
            <a:gradFill rotWithShape="0">
              <a:gsLst>
                <a:gs pos="0">
                  <a:schemeClr val="tx2"/>
                </a:gs>
                <a:gs pos="100000">
                  <a:srgbClr val="B4B4B4"/>
                </a:gs>
              </a:gsLst>
              <a:lin ang="5400000" scaled="1"/>
            </a:gradFill>
            <a:ln w="9525">
              <a:solidFill>
                <a:srgbClr val="808080"/>
              </a:solidFill>
              <a:prstDash val="lgDashDot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5778" tIns="27889" rIns="55778" bIns="27889"/>
            <a:lstStyle/>
            <a:p>
              <a:pPr eaLnBrk="1" hangingPunct="1"/>
              <a:endParaRPr lang="es-CO" sz="1800">
                <a:latin typeface="Arial" charset="0"/>
              </a:endParaRPr>
            </a:p>
          </p:txBody>
        </p:sp>
        <p:sp>
          <p:nvSpPr>
            <p:cNvPr id="21551" name="Rectangle 43"/>
            <p:cNvSpPr>
              <a:spLocks noChangeArrowheads="1"/>
            </p:cNvSpPr>
            <p:nvPr/>
          </p:nvSpPr>
          <p:spPr bwMode="auto">
            <a:xfrm>
              <a:off x="1428" y="1661"/>
              <a:ext cx="862" cy="240"/>
            </a:xfrm>
            <a:prstGeom prst="rect">
              <a:avLst/>
            </a:prstGeom>
            <a:gradFill rotWithShape="0">
              <a:gsLst>
                <a:gs pos="0">
                  <a:schemeClr val="tx2">
                    <a:alpha val="50000"/>
                  </a:schemeClr>
                </a:gs>
                <a:gs pos="100000">
                  <a:srgbClr val="B4B4B4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5778" tIns="27889" rIns="55778" bIns="27889" anchor="ctr"/>
            <a:lstStyle/>
            <a:p>
              <a:pPr algn="ctr" eaLnBrk="1" hangingPunct="1"/>
              <a:r>
                <a:rPr lang="es-ES" sz="1000" b="1">
                  <a:solidFill>
                    <a:srgbClr val="FFFFFF"/>
                  </a:solidFill>
                  <a:latin typeface="Arial" charset="0"/>
                </a:rPr>
                <a:t>ACTIVIDADES</a:t>
              </a:r>
            </a:p>
          </p:txBody>
        </p:sp>
      </p:grpSp>
      <p:sp>
        <p:nvSpPr>
          <p:cNvPr id="21536" name="AutoShape 44"/>
          <p:cNvSpPr>
            <a:spLocks noChangeArrowheads="1"/>
          </p:cNvSpPr>
          <p:nvPr/>
        </p:nvSpPr>
        <p:spPr bwMode="auto">
          <a:xfrm>
            <a:off x="4745037" y="3453606"/>
            <a:ext cx="1331913" cy="652462"/>
          </a:xfrm>
          <a:prstGeom prst="chevron">
            <a:avLst>
              <a:gd name="adj" fmla="val 31367"/>
            </a:avLst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9131" dir="3683372" algn="ctr" rotWithShape="0">
                    <a:srgbClr val="0066FF"/>
                  </a:outerShdw>
                </a:effectLst>
              </a14:hiddenEffects>
            </a:ext>
          </a:extLst>
        </p:spPr>
        <p:txBody>
          <a:bodyPr wrap="none" lIns="55778" tIns="27889" rIns="55778" bIns="27889" anchor="ctr"/>
          <a:lstStyle/>
          <a:p>
            <a:pPr algn="ctr" eaLnBrk="1" hangingPunct="1"/>
            <a:endParaRPr lang="es-ES" sz="1000" b="1" dirty="0">
              <a:solidFill>
                <a:srgbClr val="FFFFFF"/>
              </a:solidFill>
              <a:latin typeface="Arial" charset="0"/>
            </a:endParaRPr>
          </a:p>
          <a:p>
            <a:pPr algn="ctr" eaLnBrk="1" hangingPunct="1"/>
            <a:r>
              <a:rPr lang="es-ES" sz="1000" b="1" dirty="0">
                <a:solidFill>
                  <a:srgbClr val="FFFFFF"/>
                </a:solidFill>
                <a:latin typeface="Arial" charset="0"/>
              </a:rPr>
              <a:t>E-LEARNING</a:t>
            </a:r>
          </a:p>
          <a:p>
            <a:pPr algn="ctr" eaLnBrk="1" hangingPunct="1"/>
            <a:endParaRPr lang="es-ES" sz="1800" dirty="0">
              <a:latin typeface="Arial" charset="0"/>
            </a:endParaRPr>
          </a:p>
        </p:txBody>
      </p:sp>
      <p:sp>
        <p:nvSpPr>
          <p:cNvPr id="21539" name="AutoShape 47"/>
          <p:cNvSpPr>
            <a:spLocks noChangeArrowheads="1"/>
          </p:cNvSpPr>
          <p:nvPr/>
        </p:nvSpPr>
        <p:spPr bwMode="auto">
          <a:xfrm>
            <a:off x="1719263" y="4397375"/>
            <a:ext cx="1530350" cy="506413"/>
          </a:xfrm>
          <a:prstGeom prst="chevron">
            <a:avLst>
              <a:gd name="adj" fmla="val 46434"/>
            </a:avLst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59131" dir="3683372" algn="ctr" rotWithShape="0">
                    <a:srgbClr val="FF0066"/>
                  </a:outerShdw>
                </a:effectLst>
              </a14:hiddenEffects>
            </a:ext>
          </a:extLst>
        </p:spPr>
        <p:txBody>
          <a:bodyPr lIns="55778" tIns="27889" rIns="55778" bIns="27889" anchor="ctr"/>
          <a:lstStyle/>
          <a:p>
            <a:pPr algn="ctr" eaLnBrk="1" hangingPunct="1"/>
            <a:r>
              <a:rPr lang="es-ES" sz="1000" dirty="0" smtClean="0">
                <a:latin typeface="Arial" charset="0"/>
              </a:rPr>
              <a:t>Paquetes</a:t>
            </a:r>
          </a:p>
          <a:p>
            <a:pPr algn="ctr" eaLnBrk="1" hangingPunct="1"/>
            <a:r>
              <a:rPr lang="es-ES" sz="1000" dirty="0" smtClean="0">
                <a:latin typeface="Arial" charset="0"/>
              </a:rPr>
              <a:t>TECNOLOGICOS</a:t>
            </a:r>
            <a:endParaRPr lang="es-ES" sz="1000" dirty="0">
              <a:latin typeface="Arial" charset="0"/>
            </a:endParaRPr>
          </a:p>
        </p:txBody>
      </p:sp>
      <p:sp>
        <p:nvSpPr>
          <p:cNvPr id="21540" name="AutoShape 48"/>
          <p:cNvSpPr>
            <a:spLocks noChangeArrowheads="1"/>
          </p:cNvSpPr>
          <p:nvPr/>
        </p:nvSpPr>
        <p:spPr bwMode="auto">
          <a:xfrm>
            <a:off x="1749425" y="5013325"/>
            <a:ext cx="1487488" cy="720725"/>
          </a:xfrm>
          <a:prstGeom prst="chevron">
            <a:avLst>
              <a:gd name="adj" fmla="val 45134"/>
            </a:avLst>
          </a:prstGeom>
          <a:solidFill>
            <a:srgbClr val="E9E4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59131" dir="3683372" algn="ctr" rotWithShape="0">
                    <a:srgbClr val="0066FF"/>
                  </a:outerShdw>
                </a:effectLst>
              </a14:hiddenEffects>
            </a:ext>
          </a:extLst>
        </p:spPr>
        <p:txBody>
          <a:bodyPr lIns="55778" tIns="27889" rIns="55778" bIns="27889" anchor="ctr"/>
          <a:lstStyle/>
          <a:p>
            <a:pPr algn="ctr" eaLnBrk="1" hangingPunct="1"/>
            <a:r>
              <a:rPr lang="es-ES" sz="1000" b="1" dirty="0">
                <a:latin typeface="Arial" charset="0"/>
              </a:rPr>
              <a:t>     </a:t>
            </a:r>
            <a:r>
              <a:rPr lang="es-ES" sz="1000" b="1" dirty="0" smtClean="0">
                <a:latin typeface="Arial" charset="0"/>
              </a:rPr>
              <a:t>Guías</a:t>
            </a:r>
          </a:p>
          <a:p>
            <a:pPr algn="ctr" eaLnBrk="1" hangingPunct="1"/>
            <a:r>
              <a:rPr lang="es-ES" sz="1000" b="1" dirty="0" smtClean="0">
                <a:latin typeface="Arial" charset="0"/>
              </a:rPr>
              <a:t>Cartillas</a:t>
            </a:r>
            <a:endParaRPr lang="es-ES" sz="1000" dirty="0">
              <a:latin typeface="Arial" charset="0"/>
            </a:endParaRPr>
          </a:p>
        </p:txBody>
      </p:sp>
      <p:sp>
        <p:nvSpPr>
          <p:cNvPr id="21541" name="AutoShape 49"/>
          <p:cNvSpPr>
            <a:spLocks noChangeArrowheads="1"/>
          </p:cNvSpPr>
          <p:nvPr/>
        </p:nvSpPr>
        <p:spPr bwMode="auto">
          <a:xfrm>
            <a:off x="3217863" y="4394200"/>
            <a:ext cx="1354137" cy="1050925"/>
          </a:xfrm>
          <a:prstGeom prst="flowChartProcess">
            <a:avLst/>
          </a:prstGeom>
          <a:solidFill>
            <a:srgbClr val="E9E4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3500000" sx="75000" sy="75000" algn="tl" rotWithShape="0">
                    <a:srgbClr val="808080"/>
                  </a:outerShdw>
                </a:effectLst>
              </a14:hiddenEffects>
            </a:ext>
          </a:extLst>
        </p:spPr>
        <p:txBody>
          <a:bodyPr lIns="55778" tIns="27889" rIns="55778" bIns="27889" anchor="ctr"/>
          <a:lstStyle/>
          <a:p>
            <a:pPr eaLnBrk="1" hangingPunct="1"/>
            <a:r>
              <a:rPr lang="es-ES" sz="1000" b="1" dirty="0">
                <a:latin typeface="Arial" charset="0"/>
              </a:rPr>
              <a:t>Plan de Negocio Agrícola </a:t>
            </a:r>
            <a:endParaRPr lang="es-ES" sz="1000" b="1" dirty="0" smtClean="0">
              <a:latin typeface="Arial" charset="0"/>
            </a:endParaRPr>
          </a:p>
          <a:p>
            <a:pPr eaLnBrk="1" hangingPunct="1"/>
            <a:r>
              <a:rPr lang="es-ES" sz="1000" b="1" dirty="0" smtClean="0">
                <a:latin typeface="Arial" charset="0"/>
              </a:rPr>
              <a:t>Planes de manejo</a:t>
            </a:r>
            <a:endParaRPr lang="es-CO" sz="1000" b="1" dirty="0">
              <a:latin typeface="Arial" charset="0"/>
            </a:endParaRPr>
          </a:p>
          <a:p>
            <a:pPr eaLnBrk="1" hangingPunct="1"/>
            <a:r>
              <a:rPr lang="es-CO" sz="1000" b="1" dirty="0" smtClean="0">
                <a:latin typeface="Arial" charset="0"/>
              </a:rPr>
              <a:t>Tutores nutricionales</a:t>
            </a:r>
          </a:p>
          <a:p>
            <a:pPr eaLnBrk="1" hangingPunct="1"/>
            <a:r>
              <a:rPr lang="es-CO" sz="1000" b="1" dirty="0" smtClean="0">
                <a:latin typeface="Arial" charset="0"/>
              </a:rPr>
              <a:t>Protocolos</a:t>
            </a:r>
          </a:p>
          <a:p>
            <a:pPr eaLnBrk="1" hangingPunct="1"/>
            <a:r>
              <a:rPr lang="es-CO" sz="1000" b="1" dirty="0" smtClean="0">
                <a:latin typeface="Arial" charset="0"/>
              </a:rPr>
              <a:t>Diseño </a:t>
            </a:r>
            <a:r>
              <a:rPr lang="es-CO" sz="1000" b="1" dirty="0">
                <a:latin typeface="Arial" charset="0"/>
              </a:rPr>
              <a:t>plantas</a:t>
            </a:r>
            <a:endParaRPr lang="es-ES" sz="1000" dirty="0">
              <a:latin typeface="Arial" charset="0"/>
            </a:endParaRPr>
          </a:p>
        </p:txBody>
      </p:sp>
      <p:sp>
        <p:nvSpPr>
          <p:cNvPr id="21542" name="AutoShape 50"/>
          <p:cNvSpPr>
            <a:spLocks noChangeArrowheads="1"/>
          </p:cNvSpPr>
          <p:nvPr/>
        </p:nvSpPr>
        <p:spPr bwMode="auto">
          <a:xfrm>
            <a:off x="3203575" y="5734050"/>
            <a:ext cx="1354138" cy="649288"/>
          </a:xfrm>
          <a:prstGeom prst="flowChartProcess">
            <a:avLst/>
          </a:prstGeom>
          <a:solidFill>
            <a:srgbClr val="E9E4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3500000" sx="75000" sy="75000" algn="tl" rotWithShape="0">
                    <a:srgbClr val="808080"/>
                  </a:outerShdw>
                </a:effectLst>
              </a14:hiddenEffects>
            </a:ext>
          </a:extLst>
        </p:spPr>
        <p:txBody>
          <a:bodyPr lIns="55778" tIns="27889" rIns="55778" bIns="27889" anchor="ctr"/>
          <a:lstStyle/>
          <a:p>
            <a:pPr eaLnBrk="1" hangingPunct="1"/>
            <a:r>
              <a:rPr lang="es-ES" sz="1000" b="1" dirty="0" smtClean="0">
                <a:latin typeface="Arial" charset="0"/>
              </a:rPr>
              <a:t>APPS VIDEOS</a:t>
            </a:r>
          </a:p>
          <a:p>
            <a:pPr eaLnBrk="1" hangingPunct="1"/>
            <a:r>
              <a:rPr lang="es-ES" sz="1000" b="1" dirty="0" smtClean="0">
                <a:latin typeface="Arial" charset="0"/>
              </a:rPr>
              <a:t>FQA</a:t>
            </a:r>
            <a:endParaRPr lang="es-ES" sz="1000" b="1" dirty="0">
              <a:latin typeface="Arial" charset="0"/>
            </a:endParaRPr>
          </a:p>
          <a:p>
            <a:pPr eaLnBrk="1" hangingPunct="1"/>
            <a:r>
              <a:rPr lang="es-ES" sz="1000" b="1" dirty="0">
                <a:latin typeface="Arial" charset="0"/>
              </a:rPr>
              <a:t>Link</a:t>
            </a:r>
          </a:p>
          <a:p>
            <a:pPr eaLnBrk="1" hangingPunct="1"/>
            <a:r>
              <a:rPr lang="es-ES" sz="1000" b="1" dirty="0">
                <a:latin typeface="Arial" charset="0"/>
              </a:rPr>
              <a:t>Glosario</a:t>
            </a:r>
          </a:p>
        </p:txBody>
      </p:sp>
      <p:sp>
        <p:nvSpPr>
          <p:cNvPr id="21543" name="AutoShape 51"/>
          <p:cNvSpPr>
            <a:spLocks noChangeArrowheads="1"/>
          </p:cNvSpPr>
          <p:nvPr/>
        </p:nvSpPr>
        <p:spPr bwMode="auto">
          <a:xfrm>
            <a:off x="4827588" y="5573713"/>
            <a:ext cx="1360487" cy="506412"/>
          </a:xfrm>
          <a:prstGeom prst="chevron">
            <a:avLst>
              <a:gd name="adj" fmla="val 41280"/>
            </a:avLst>
          </a:prstGeom>
          <a:solidFill>
            <a:srgbClr val="E9E4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59131" dir="3683372" algn="ctr" rotWithShape="0">
                    <a:srgbClr val="66FF33"/>
                  </a:outerShdw>
                </a:effectLst>
              </a14:hiddenEffects>
            </a:ext>
          </a:extLst>
        </p:spPr>
        <p:txBody>
          <a:bodyPr wrap="none" lIns="55778" tIns="27889" rIns="55778" bIns="27889" anchor="ctr"/>
          <a:lstStyle/>
          <a:p>
            <a:pPr algn="ctr" eaLnBrk="1" hangingPunct="1"/>
            <a:r>
              <a:rPr lang="es-ES" sz="900" b="1" dirty="0">
                <a:latin typeface="Arial" charset="0"/>
              </a:rPr>
              <a:t>   JORNADAS </a:t>
            </a:r>
          </a:p>
          <a:p>
            <a:pPr algn="ctr" eaLnBrk="1" hangingPunct="1"/>
            <a:r>
              <a:rPr lang="es-ES" sz="900" b="1" dirty="0">
                <a:latin typeface="Arial" charset="0"/>
              </a:rPr>
              <a:t>DE </a:t>
            </a:r>
          </a:p>
          <a:p>
            <a:pPr algn="ctr" eaLnBrk="1" hangingPunct="1"/>
            <a:r>
              <a:rPr lang="es-ES" sz="900" b="1" dirty="0">
                <a:latin typeface="Arial" charset="0"/>
              </a:rPr>
              <a:t>CONOCIMIENTO</a:t>
            </a:r>
            <a:endParaRPr lang="es-ES" sz="900" dirty="0">
              <a:latin typeface="Arial" charset="0"/>
            </a:endParaRPr>
          </a:p>
        </p:txBody>
      </p:sp>
      <p:sp>
        <p:nvSpPr>
          <p:cNvPr id="21544" name="AutoShape 52"/>
          <p:cNvSpPr>
            <a:spLocks noChangeArrowheads="1"/>
          </p:cNvSpPr>
          <p:nvPr/>
        </p:nvSpPr>
        <p:spPr bwMode="auto">
          <a:xfrm>
            <a:off x="4552950" y="5002213"/>
            <a:ext cx="1042988" cy="506412"/>
          </a:xfrm>
          <a:prstGeom prst="chevron">
            <a:avLst>
              <a:gd name="adj" fmla="val 31647"/>
            </a:avLst>
          </a:prstGeom>
          <a:solidFill>
            <a:srgbClr val="E9E4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59131" dir="3683372" algn="ctr" rotWithShape="0">
                    <a:srgbClr val="FF0066"/>
                  </a:outerShdw>
                </a:effectLst>
              </a14:hiddenEffects>
            </a:ext>
          </a:extLst>
        </p:spPr>
        <p:txBody>
          <a:bodyPr lIns="55778" tIns="27889" rIns="55778" bIns="27889" anchor="ctr"/>
          <a:lstStyle/>
          <a:p>
            <a:pPr algn="r" eaLnBrk="1" hangingPunct="1"/>
            <a:r>
              <a:rPr lang="es-ES" sz="900" b="1" dirty="0">
                <a:latin typeface="Arial" charset="0"/>
              </a:rPr>
              <a:t>    </a:t>
            </a:r>
            <a:r>
              <a:rPr lang="es-ES" sz="900" b="1" dirty="0" smtClean="0">
                <a:latin typeface="Arial" charset="0"/>
              </a:rPr>
              <a:t>PIPAS</a:t>
            </a:r>
            <a:endParaRPr lang="es-ES" sz="900" dirty="0">
              <a:latin typeface="Arial" charset="0"/>
            </a:endParaRPr>
          </a:p>
        </p:txBody>
      </p:sp>
      <p:sp>
        <p:nvSpPr>
          <p:cNvPr id="21545" name="AutoShape 53"/>
          <p:cNvSpPr>
            <a:spLocks noChangeArrowheads="1"/>
          </p:cNvSpPr>
          <p:nvPr/>
        </p:nvSpPr>
        <p:spPr bwMode="auto">
          <a:xfrm>
            <a:off x="4787900" y="4437063"/>
            <a:ext cx="1149350" cy="519112"/>
          </a:xfrm>
          <a:prstGeom prst="flowChartProcess">
            <a:avLst/>
          </a:prstGeom>
          <a:solidFill>
            <a:srgbClr val="E9E4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3500000" sx="75000" sy="75000" algn="tl" rotWithShape="0">
                    <a:srgbClr val="808080"/>
                  </a:outerShdw>
                </a:effectLst>
              </a14:hiddenEffects>
            </a:ext>
          </a:extLst>
        </p:spPr>
        <p:txBody>
          <a:bodyPr lIns="55778" tIns="27889" rIns="55778" bIns="27889" anchor="ctr"/>
          <a:lstStyle/>
          <a:p>
            <a:pPr algn="ctr" eaLnBrk="1" hangingPunct="1"/>
            <a:r>
              <a:rPr lang="es-ES" sz="1000" b="1">
                <a:latin typeface="Arial" charset="0"/>
              </a:rPr>
              <a:t>Esquema de Aprendizaje Virtual</a:t>
            </a:r>
            <a:endParaRPr lang="es-ES" sz="1000">
              <a:latin typeface="Arial" charset="0"/>
            </a:endParaRPr>
          </a:p>
        </p:txBody>
      </p:sp>
      <p:sp>
        <p:nvSpPr>
          <p:cNvPr id="21546" name="AutoShape 54"/>
          <p:cNvSpPr>
            <a:spLocks noChangeArrowheads="1"/>
          </p:cNvSpPr>
          <p:nvPr/>
        </p:nvSpPr>
        <p:spPr bwMode="auto">
          <a:xfrm>
            <a:off x="5484813" y="5002213"/>
            <a:ext cx="901700" cy="506412"/>
          </a:xfrm>
          <a:prstGeom prst="chevron">
            <a:avLst>
              <a:gd name="adj" fmla="val 27360"/>
            </a:avLst>
          </a:prstGeom>
          <a:solidFill>
            <a:srgbClr val="E9E4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59131" dir="3683372" algn="ctr" rotWithShape="0">
                    <a:srgbClr val="0066FF"/>
                  </a:outerShdw>
                </a:effectLst>
              </a14:hiddenEffects>
            </a:ext>
          </a:extLst>
        </p:spPr>
        <p:txBody>
          <a:bodyPr lIns="55778" tIns="27889" rIns="55778" bIns="27889" anchor="ctr"/>
          <a:lstStyle/>
          <a:p>
            <a:pPr algn="ctr" eaLnBrk="1" hangingPunct="1"/>
            <a:r>
              <a:rPr lang="es-ES" sz="1000" b="1">
                <a:latin typeface="Arial" charset="0"/>
              </a:rPr>
              <a:t>     </a:t>
            </a:r>
            <a:r>
              <a:rPr lang="es-ES" sz="900" b="1">
                <a:latin typeface="Arial" charset="0"/>
              </a:rPr>
              <a:t>TALLERES</a:t>
            </a:r>
            <a:endParaRPr lang="es-ES" sz="900">
              <a:latin typeface="Arial" charset="0"/>
            </a:endParaRPr>
          </a:p>
        </p:txBody>
      </p:sp>
      <p:sp>
        <p:nvSpPr>
          <p:cNvPr id="21547" name="AutoShape 55"/>
          <p:cNvSpPr>
            <a:spLocks noChangeArrowheads="1"/>
          </p:cNvSpPr>
          <p:nvPr/>
        </p:nvSpPr>
        <p:spPr bwMode="auto">
          <a:xfrm>
            <a:off x="6300788" y="4510088"/>
            <a:ext cx="1366837" cy="468312"/>
          </a:xfrm>
          <a:prstGeom prst="chevron">
            <a:avLst>
              <a:gd name="adj" fmla="val 44847"/>
            </a:avLst>
          </a:prstGeom>
          <a:solidFill>
            <a:srgbClr val="E9E4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59131" dir="3683372" algn="ctr" rotWithShape="0">
                    <a:srgbClr val="66FF33"/>
                  </a:outerShdw>
                </a:effectLst>
              </a14:hiddenEffects>
            </a:ext>
          </a:extLst>
        </p:spPr>
        <p:txBody>
          <a:bodyPr lIns="55778" tIns="27889" rIns="55778" bIns="27889" anchor="ctr"/>
          <a:lstStyle/>
          <a:p>
            <a:pPr algn="ctr" eaLnBrk="1" hangingPunct="1"/>
            <a:r>
              <a:rPr lang="es-ES" sz="1000" b="1" dirty="0" smtClean="0">
                <a:latin typeface="Arial" charset="0"/>
              </a:rPr>
              <a:t>RED DE LABORATORIOS</a:t>
            </a:r>
            <a:endParaRPr lang="es-ES" sz="1000" dirty="0">
              <a:latin typeface="Arial" charset="0"/>
            </a:endParaRPr>
          </a:p>
        </p:txBody>
      </p:sp>
      <p:sp>
        <p:nvSpPr>
          <p:cNvPr id="21548" name="AutoShape 56"/>
          <p:cNvSpPr>
            <a:spLocks noChangeArrowheads="1"/>
          </p:cNvSpPr>
          <p:nvPr/>
        </p:nvSpPr>
        <p:spPr bwMode="auto">
          <a:xfrm>
            <a:off x="6300788" y="4986338"/>
            <a:ext cx="1295400" cy="530225"/>
          </a:xfrm>
          <a:prstGeom prst="chevron">
            <a:avLst>
              <a:gd name="adj" fmla="val 37540"/>
            </a:avLst>
          </a:prstGeom>
          <a:solidFill>
            <a:srgbClr val="E9E4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59131" dir="3683372" algn="ctr" rotWithShape="0">
                    <a:srgbClr val="66FF33"/>
                  </a:outerShdw>
                </a:effectLst>
              </a14:hiddenEffects>
            </a:ext>
          </a:extLst>
        </p:spPr>
        <p:txBody>
          <a:bodyPr lIns="55778" tIns="27889" rIns="55778" bIns="27889" anchor="ctr"/>
          <a:lstStyle/>
          <a:p>
            <a:pPr algn="r" eaLnBrk="1" hangingPunct="1"/>
            <a:r>
              <a:rPr lang="es-ES" sz="1000" b="1" dirty="0">
                <a:latin typeface="Arial" charset="0"/>
              </a:rPr>
              <a:t> </a:t>
            </a:r>
            <a:r>
              <a:rPr lang="es-ES" sz="1000" b="1" dirty="0" smtClean="0">
                <a:latin typeface="Arial" charset="0"/>
              </a:rPr>
              <a:t>PORTALES</a:t>
            </a:r>
          </a:p>
          <a:p>
            <a:pPr algn="r" eaLnBrk="1" hangingPunct="1"/>
            <a:r>
              <a:rPr lang="es-ES" sz="1000" b="1" dirty="0" smtClean="0">
                <a:latin typeface="Arial" charset="0"/>
              </a:rPr>
              <a:t>ASOCIACIONES</a:t>
            </a:r>
            <a:endParaRPr lang="es-ES" sz="1000" dirty="0">
              <a:latin typeface="Arial" charset="0"/>
            </a:endParaRPr>
          </a:p>
        </p:txBody>
      </p:sp>
      <p:pic>
        <p:nvPicPr>
          <p:cNvPr id="58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514" y="188259"/>
            <a:ext cx="2988000" cy="865874"/>
          </a:xfrm>
          <a:prstGeom prst="rect">
            <a:avLst/>
          </a:prstGeom>
        </p:spPr>
      </p:pic>
      <p:sp>
        <p:nvSpPr>
          <p:cNvPr id="62" name="Rectangle 2"/>
          <p:cNvSpPr txBox="1">
            <a:spLocks noChangeArrowheads="1"/>
          </p:cNvSpPr>
          <p:nvPr/>
        </p:nvSpPr>
        <p:spPr bwMode="auto">
          <a:xfrm>
            <a:off x="232520" y="621196"/>
            <a:ext cx="8635030" cy="78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>
              <a:lnSpc>
                <a:spcPct val="80000"/>
              </a:lnSpc>
              <a:spcBef>
                <a:spcPct val="20000"/>
              </a:spcBef>
            </a:pPr>
            <a:r>
              <a:rPr lang="es-ES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itchFamily="34" charset="0"/>
              </a:rPr>
              <a:t>PLATAFORMA VIRTUAL AGRO</a:t>
            </a:r>
            <a:endParaRPr lang="es-ES" sz="3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3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Título"/>
          <p:cNvSpPr>
            <a:spLocks noGrp="1"/>
          </p:cNvSpPr>
          <p:nvPr>
            <p:ph type="title" idx="4294967295"/>
          </p:nvPr>
        </p:nvSpPr>
        <p:spPr>
          <a:xfrm>
            <a:off x="388565" y="1533847"/>
            <a:ext cx="8143875" cy="4919489"/>
          </a:xfrm>
          <a:solidFill>
            <a:schemeClr val="bg1"/>
          </a:solidFill>
        </p:spPr>
        <p:txBody>
          <a:bodyPr anchor="t"/>
          <a:lstStyle/>
          <a:p>
            <a:pPr algn="ctr"/>
            <a:r>
              <a:rPr lang="es-CO" sz="2000" u="sng" dirty="0" smtClean="0"/>
              <a:t/>
            </a:r>
            <a:br>
              <a:rPr lang="es-CO" sz="2000" u="sng" dirty="0" smtClean="0"/>
            </a:br>
            <a:r>
              <a:rPr lang="es-CO" sz="2000" u="sng" dirty="0" smtClean="0"/>
              <a:t/>
            </a:r>
            <a:br>
              <a:rPr lang="es-CO" sz="2000" u="sng" dirty="0" smtClean="0"/>
            </a:br>
            <a:r>
              <a:rPr lang="es-CO" sz="2400" b="1" dirty="0" smtClean="0"/>
              <a:t/>
            </a:r>
            <a:br>
              <a:rPr lang="es-CO" sz="2400" b="1" dirty="0" smtClean="0"/>
            </a:br>
            <a:r>
              <a:rPr lang="es-CO" sz="2400" b="1" dirty="0" smtClean="0"/>
              <a:t/>
            </a:r>
            <a:br>
              <a:rPr lang="es-CO" sz="2400" b="1" dirty="0" smtClean="0"/>
            </a:br>
            <a:r>
              <a:rPr lang="es-CO" sz="2400" b="1" dirty="0" smtClean="0"/>
              <a:t>JESUS ALBERTO VILLAMIL</a:t>
            </a:r>
            <a:r>
              <a:rPr lang="es-CO" sz="2400" dirty="0" smtClean="0"/>
              <a:t/>
            </a:r>
            <a:br>
              <a:rPr lang="es-CO" sz="2400" dirty="0" smtClean="0"/>
            </a:br>
            <a:r>
              <a:rPr lang="es-CO" sz="2400" dirty="0" smtClean="0"/>
              <a:t>javillamilm@unal.edu.co</a:t>
            </a:r>
            <a:br>
              <a:rPr lang="es-CO" sz="2400" dirty="0" smtClean="0"/>
            </a:br>
            <a:r>
              <a:rPr lang="es-CO" sz="2400" dirty="0" smtClean="0"/>
              <a:t>PROFESOR </a:t>
            </a:r>
            <a:br>
              <a:rPr lang="es-CO" sz="2400" dirty="0" smtClean="0"/>
            </a:br>
            <a:r>
              <a:rPr lang="es-CO" sz="2400" dirty="0" smtClean="0"/>
              <a:t>FACULTAD DE CIENCIAS ECONOMICAS</a:t>
            </a:r>
            <a:br>
              <a:rPr lang="es-CO" sz="2400" dirty="0" smtClean="0"/>
            </a:br>
            <a:r>
              <a:rPr lang="es-CO" sz="2400" dirty="0" smtClean="0"/>
              <a:t>DIRECTOR </a:t>
            </a:r>
            <a:br>
              <a:rPr lang="es-CO" sz="2400" dirty="0" smtClean="0"/>
            </a:br>
            <a:r>
              <a:rPr lang="es-CO" sz="2400" dirty="0" smtClean="0"/>
              <a:t>PROYECTO CTA 2</a:t>
            </a:r>
            <a:endParaRPr lang="es-ES" sz="2400" dirty="0" smtClean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8530" y="310463"/>
            <a:ext cx="2988000" cy="86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5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val 2"/>
          <p:cNvSpPr>
            <a:spLocks noChangeArrowheads="1"/>
          </p:cNvSpPr>
          <p:nvPr/>
        </p:nvSpPr>
        <p:spPr bwMode="auto">
          <a:xfrm>
            <a:off x="105067" y="1458281"/>
            <a:ext cx="3402806" cy="111912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headEnd/>
            <a:tailEnd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ES" sz="1600" b="1" dirty="0"/>
              <a:t>INSERCIÓN PRODUCTIVA DE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ES" sz="1600" b="1" dirty="0"/>
              <a:t>LOS AGRICULTORES </a:t>
            </a:r>
            <a:r>
              <a:rPr lang="es-ES" sz="1600" b="1" dirty="0" smtClean="0"/>
              <a:t>AL MERCADO</a:t>
            </a:r>
          </a:p>
        </p:txBody>
      </p:sp>
      <p:sp>
        <p:nvSpPr>
          <p:cNvPr id="9219" name="Oval 3"/>
          <p:cNvSpPr>
            <a:spLocks noChangeArrowheads="1"/>
          </p:cNvSpPr>
          <p:nvPr/>
        </p:nvSpPr>
        <p:spPr bwMode="auto">
          <a:xfrm>
            <a:off x="5141038" y="5472002"/>
            <a:ext cx="3511154" cy="118824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/>
            <a:tailEnd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ES" b="1" dirty="0"/>
              <a:t>TRANSFORMAR TECNOLOGÍA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ES" b="1" dirty="0"/>
              <a:t>EN INNOVACIÓN</a:t>
            </a:r>
          </a:p>
        </p:txBody>
      </p:sp>
      <p:sp>
        <p:nvSpPr>
          <p:cNvPr id="9223" name="AutoShape 7"/>
          <p:cNvSpPr>
            <a:spLocks noChangeArrowheads="1"/>
          </p:cNvSpPr>
          <p:nvPr/>
        </p:nvSpPr>
        <p:spPr bwMode="auto">
          <a:xfrm rot="2829897">
            <a:off x="1410050" y="3545406"/>
            <a:ext cx="4164375" cy="1302061"/>
          </a:xfrm>
          <a:prstGeom prst="leftRightArrow">
            <a:avLst>
              <a:gd name="adj1" fmla="val 50000"/>
              <a:gd name="adj2" fmla="val 82347"/>
            </a:avLst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10800000" vert="eaVert"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ES" sz="1350" b="1" dirty="0" smtClean="0"/>
              <a:t> 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3671450" y="2577405"/>
            <a:ext cx="2072757" cy="1384995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s-ES" sz="1400" b="1" dirty="0">
                <a:solidFill>
                  <a:schemeClr val="bg1"/>
                </a:solidFill>
              </a:rPr>
              <a:t>Sistemas de innovación protagonizados por la misma gente para mejorar el desempeño de la economía del territorio.</a:t>
            </a:r>
          </a:p>
        </p:txBody>
      </p:sp>
      <p:sp>
        <p:nvSpPr>
          <p:cNvPr id="9228" name="Freeform 12"/>
          <p:cNvSpPr>
            <a:spLocks/>
          </p:cNvSpPr>
          <p:nvPr/>
        </p:nvSpPr>
        <p:spPr bwMode="auto">
          <a:xfrm flipV="1">
            <a:off x="4932084" y="2230204"/>
            <a:ext cx="1279922" cy="1257941"/>
          </a:xfrm>
          <a:custGeom>
            <a:avLst/>
            <a:gdLst>
              <a:gd name="T0" fmla="*/ 0 w 688"/>
              <a:gd name="T1" fmla="*/ 61 h 333"/>
              <a:gd name="T2" fmla="*/ 181 w 688"/>
              <a:gd name="T3" fmla="*/ 15 h 333"/>
              <a:gd name="T4" fmla="*/ 181 w 688"/>
              <a:gd name="T5" fmla="*/ 151 h 333"/>
              <a:gd name="T6" fmla="*/ 317 w 688"/>
              <a:gd name="T7" fmla="*/ 151 h 333"/>
              <a:gd name="T8" fmla="*/ 362 w 688"/>
              <a:gd name="T9" fmla="*/ 242 h 333"/>
              <a:gd name="T10" fmla="*/ 635 w 688"/>
              <a:gd name="T11" fmla="*/ 197 h 333"/>
              <a:gd name="T12" fmla="*/ 680 w 688"/>
              <a:gd name="T13" fmla="*/ 333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8" h="333">
                <a:moveTo>
                  <a:pt x="0" y="61"/>
                </a:moveTo>
                <a:cubicBezTo>
                  <a:pt x="75" y="30"/>
                  <a:pt x="151" y="0"/>
                  <a:pt x="181" y="15"/>
                </a:cubicBezTo>
                <a:cubicBezTo>
                  <a:pt x="211" y="30"/>
                  <a:pt x="158" y="128"/>
                  <a:pt x="181" y="151"/>
                </a:cubicBezTo>
                <a:cubicBezTo>
                  <a:pt x="204" y="174"/>
                  <a:pt x="287" y="136"/>
                  <a:pt x="317" y="151"/>
                </a:cubicBezTo>
                <a:cubicBezTo>
                  <a:pt x="347" y="166"/>
                  <a:pt x="309" y="234"/>
                  <a:pt x="362" y="242"/>
                </a:cubicBezTo>
                <a:cubicBezTo>
                  <a:pt x="415" y="250"/>
                  <a:pt x="582" y="182"/>
                  <a:pt x="635" y="197"/>
                </a:cubicBezTo>
                <a:cubicBezTo>
                  <a:pt x="688" y="212"/>
                  <a:pt x="673" y="310"/>
                  <a:pt x="680" y="333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 sz="1350"/>
          </a:p>
        </p:txBody>
      </p:sp>
      <p:sp>
        <p:nvSpPr>
          <p:cNvPr id="9229" name="Freeform 13"/>
          <p:cNvSpPr>
            <a:spLocks/>
          </p:cNvSpPr>
          <p:nvPr/>
        </p:nvSpPr>
        <p:spPr bwMode="auto">
          <a:xfrm>
            <a:off x="3884713" y="2577405"/>
            <a:ext cx="1279922" cy="1314450"/>
          </a:xfrm>
          <a:custGeom>
            <a:avLst/>
            <a:gdLst>
              <a:gd name="T0" fmla="*/ 392 w 1075"/>
              <a:gd name="T1" fmla="*/ 200 h 1104"/>
              <a:gd name="T2" fmla="*/ 168 w 1075"/>
              <a:gd name="T3" fmla="*/ 240 h 1104"/>
              <a:gd name="T4" fmla="*/ 24 w 1075"/>
              <a:gd name="T5" fmla="*/ 512 h 1104"/>
              <a:gd name="T6" fmla="*/ 96 w 1075"/>
              <a:gd name="T7" fmla="*/ 752 h 1104"/>
              <a:gd name="T8" fmla="*/ 184 w 1075"/>
              <a:gd name="T9" fmla="*/ 896 h 1104"/>
              <a:gd name="T10" fmla="*/ 208 w 1075"/>
              <a:gd name="T11" fmla="*/ 920 h 1104"/>
              <a:gd name="T12" fmla="*/ 256 w 1075"/>
              <a:gd name="T13" fmla="*/ 952 h 1104"/>
              <a:gd name="T14" fmla="*/ 328 w 1075"/>
              <a:gd name="T15" fmla="*/ 1024 h 1104"/>
              <a:gd name="T16" fmla="*/ 352 w 1075"/>
              <a:gd name="T17" fmla="*/ 1080 h 1104"/>
              <a:gd name="T18" fmla="*/ 400 w 1075"/>
              <a:gd name="T19" fmla="*/ 1096 h 1104"/>
              <a:gd name="T20" fmla="*/ 424 w 1075"/>
              <a:gd name="T21" fmla="*/ 1104 h 1104"/>
              <a:gd name="T22" fmla="*/ 736 w 1075"/>
              <a:gd name="T23" fmla="*/ 1088 h 1104"/>
              <a:gd name="T24" fmla="*/ 808 w 1075"/>
              <a:gd name="T25" fmla="*/ 1048 h 1104"/>
              <a:gd name="T26" fmla="*/ 880 w 1075"/>
              <a:gd name="T27" fmla="*/ 960 h 1104"/>
              <a:gd name="T28" fmla="*/ 896 w 1075"/>
              <a:gd name="T29" fmla="*/ 888 h 1104"/>
              <a:gd name="T30" fmla="*/ 1040 w 1075"/>
              <a:gd name="T31" fmla="*/ 880 h 1104"/>
              <a:gd name="T32" fmla="*/ 1040 w 1075"/>
              <a:gd name="T33" fmla="*/ 688 h 1104"/>
              <a:gd name="T34" fmla="*/ 992 w 1075"/>
              <a:gd name="T35" fmla="*/ 664 h 1104"/>
              <a:gd name="T36" fmla="*/ 976 w 1075"/>
              <a:gd name="T37" fmla="*/ 640 h 1104"/>
              <a:gd name="T38" fmla="*/ 952 w 1075"/>
              <a:gd name="T39" fmla="*/ 624 h 1104"/>
              <a:gd name="T40" fmla="*/ 944 w 1075"/>
              <a:gd name="T41" fmla="*/ 600 h 1104"/>
              <a:gd name="T42" fmla="*/ 880 w 1075"/>
              <a:gd name="T43" fmla="*/ 504 h 1104"/>
              <a:gd name="T44" fmla="*/ 808 w 1075"/>
              <a:gd name="T45" fmla="*/ 368 h 1104"/>
              <a:gd name="T46" fmla="*/ 848 w 1075"/>
              <a:gd name="T47" fmla="*/ 272 h 1104"/>
              <a:gd name="T48" fmla="*/ 864 w 1075"/>
              <a:gd name="T49" fmla="*/ 248 h 1104"/>
              <a:gd name="T50" fmla="*/ 816 w 1075"/>
              <a:gd name="T51" fmla="*/ 120 h 1104"/>
              <a:gd name="T52" fmla="*/ 648 w 1075"/>
              <a:gd name="T53" fmla="*/ 24 h 1104"/>
              <a:gd name="T54" fmla="*/ 376 w 1075"/>
              <a:gd name="T55" fmla="*/ 56 h 1104"/>
              <a:gd name="T56" fmla="*/ 336 w 1075"/>
              <a:gd name="T57" fmla="*/ 128 h 1104"/>
              <a:gd name="T58" fmla="*/ 392 w 1075"/>
              <a:gd name="T59" fmla="*/ 200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075" h="1104">
                <a:moveTo>
                  <a:pt x="392" y="200"/>
                </a:moveTo>
                <a:cubicBezTo>
                  <a:pt x="327" y="243"/>
                  <a:pt x="243" y="232"/>
                  <a:pt x="168" y="240"/>
                </a:cubicBezTo>
                <a:cubicBezTo>
                  <a:pt x="89" y="293"/>
                  <a:pt x="42" y="421"/>
                  <a:pt x="24" y="512"/>
                </a:cubicBezTo>
                <a:cubicBezTo>
                  <a:pt x="34" y="727"/>
                  <a:pt x="0" y="656"/>
                  <a:pt x="96" y="752"/>
                </a:cubicBezTo>
                <a:cubicBezTo>
                  <a:pt x="108" y="788"/>
                  <a:pt x="155" y="867"/>
                  <a:pt x="184" y="896"/>
                </a:cubicBezTo>
                <a:cubicBezTo>
                  <a:pt x="192" y="904"/>
                  <a:pt x="199" y="913"/>
                  <a:pt x="208" y="920"/>
                </a:cubicBezTo>
                <a:cubicBezTo>
                  <a:pt x="223" y="932"/>
                  <a:pt x="256" y="952"/>
                  <a:pt x="256" y="952"/>
                </a:cubicBezTo>
                <a:cubicBezTo>
                  <a:pt x="277" y="983"/>
                  <a:pt x="298" y="1002"/>
                  <a:pt x="328" y="1024"/>
                </a:cubicBezTo>
                <a:cubicBezTo>
                  <a:pt x="332" y="1036"/>
                  <a:pt x="343" y="1073"/>
                  <a:pt x="352" y="1080"/>
                </a:cubicBezTo>
                <a:cubicBezTo>
                  <a:pt x="365" y="1090"/>
                  <a:pt x="384" y="1091"/>
                  <a:pt x="400" y="1096"/>
                </a:cubicBezTo>
                <a:cubicBezTo>
                  <a:pt x="408" y="1099"/>
                  <a:pt x="424" y="1104"/>
                  <a:pt x="424" y="1104"/>
                </a:cubicBezTo>
                <a:cubicBezTo>
                  <a:pt x="463" y="1102"/>
                  <a:pt x="678" y="1094"/>
                  <a:pt x="736" y="1088"/>
                </a:cubicBezTo>
                <a:cubicBezTo>
                  <a:pt x="763" y="1085"/>
                  <a:pt x="808" y="1048"/>
                  <a:pt x="808" y="1048"/>
                </a:cubicBezTo>
                <a:cubicBezTo>
                  <a:pt x="831" y="1014"/>
                  <a:pt x="866" y="1003"/>
                  <a:pt x="880" y="960"/>
                </a:cubicBezTo>
                <a:cubicBezTo>
                  <a:pt x="888" y="937"/>
                  <a:pt x="873" y="896"/>
                  <a:pt x="896" y="888"/>
                </a:cubicBezTo>
                <a:cubicBezTo>
                  <a:pt x="941" y="871"/>
                  <a:pt x="992" y="883"/>
                  <a:pt x="1040" y="880"/>
                </a:cubicBezTo>
                <a:cubicBezTo>
                  <a:pt x="1072" y="832"/>
                  <a:pt x="1075" y="723"/>
                  <a:pt x="1040" y="688"/>
                </a:cubicBezTo>
                <a:cubicBezTo>
                  <a:pt x="1027" y="675"/>
                  <a:pt x="1007" y="674"/>
                  <a:pt x="992" y="664"/>
                </a:cubicBezTo>
                <a:cubicBezTo>
                  <a:pt x="987" y="656"/>
                  <a:pt x="983" y="647"/>
                  <a:pt x="976" y="640"/>
                </a:cubicBezTo>
                <a:cubicBezTo>
                  <a:pt x="969" y="633"/>
                  <a:pt x="958" y="632"/>
                  <a:pt x="952" y="624"/>
                </a:cubicBezTo>
                <a:cubicBezTo>
                  <a:pt x="947" y="617"/>
                  <a:pt x="948" y="607"/>
                  <a:pt x="944" y="600"/>
                </a:cubicBezTo>
                <a:cubicBezTo>
                  <a:pt x="929" y="573"/>
                  <a:pt x="890" y="535"/>
                  <a:pt x="880" y="504"/>
                </a:cubicBezTo>
                <a:cubicBezTo>
                  <a:pt x="862" y="450"/>
                  <a:pt x="857" y="400"/>
                  <a:pt x="808" y="368"/>
                </a:cubicBezTo>
                <a:cubicBezTo>
                  <a:pt x="819" y="301"/>
                  <a:pt x="807" y="333"/>
                  <a:pt x="848" y="272"/>
                </a:cubicBezTo>
                <a:cubicBezTo>
                  <a:pt x="853" y="264"/>
                  <a:pt x="864" y="248"/>
                  <a:pt x="864" y="248"/>
                </a:cubicBezTo>
                <a:cubicBezTo>
                  <a:pt x="857" y="175"/>
                  <a:pt x="870" y="156"/>
                  <a:pt x="816" y="120"/>
                </a:cubicBezTo>
                <a:cubicBezTo>
                  <a:pt x="794" y="54"/>
                  <a:pt x="711" y="37"/>
                  <a:pt x="648" y="24"/>
                </a:cubicBezTo>
                <a:cubicBezTo>
                  <a:pt x="526" y="28"/>
                  <a:pt x="460" y="0"/>
                  <a:pt x="376" y="56"/>
                </a:cubicBezTo>
                <a:cubicBezTo>
                  <a:pt x="339" y="111"/>
                  <a:pt x="350" y="86"/>
                  <a:pt x="336" y="128"/>
                </a:cubicBezTo>
                <a:cubicBezTo>
                  <a:pt x="346" y="195"/>
                  <a:pt x="339" y="182"/>
                  <a:pt x="392" y="200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 sz="1350"/>
          </a:p>
        </p:txBody>
      </p:sp>
      <p:sp>
        <p:nvSpPr>
          <p:cNvPr id="9230" name="AutoShape 14"/>
          <p:cNvSpPr>
            <a:spLocks noChangeArrowheads="1"/>
          </p:cNvSpPr>
          <p:nvPr/>
        </p:nvSpPr>
        <p:spPr bwMode="auto">
          <a:xfrm>
            <a:off x="6000681" y="1548301"/>
            <a:ext cx="2937858" cy="2414099"/>
          </a:xfrm>
          <a:prstGeom prst="wedgeRoundRectCallout">
            <a:avLst>
              <a:gd name="adj1" fmla="val 3670"/>
              <a:gd name="adj2" fmla="val 87488"/>
              <a:gd name="adj3" fmla="val 16667"/>
            </a:avLst>
          </a:prstGeom>
          <a:solidFill>
            <a:schemeClr val="tx2">
              <a:lumMod val="75000"/>
            </a:schemeClr>
          </a:solidFill>
          <a:ln>
            <a:headEnd/>
            <a:tailEnd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s-MX" sz="1100" b="1" dirty="0">
                <a:solidFill>
                  <a:schemeClr val="bg1"/>
                </a:solidFill>
                <a:latin typeface="+mn-lt"/>
              </a:rPr>
              <a:t>TECNOLOGÍA     </a:t>
            </a:r>
            <a:r>
              <a:rPr lang="es-MX" sz="1100" b="1" dirty="0" smtClean="0">
                <a:solidFill>
                  <a:schemeClr val="bg1"/>
                </a:solidFill>
                <a:latin typeface="+mn-lt"/>
              </a:rPr>
              <a:t>                       INNOVACIÓN</a:t>
            </a:r>
            <a:endParaRPr lang="es-MX" sz="1100" b="1" dirty="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endParaRPr lang="es-MX" sz="1100" b="1" dirty="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s-ES" sz="1100" b="1" dirty="0">
                <a:solidFill>
                  <a:schemeClr val="bg1"/>
                </a:solidFill>
                <a:latin typeface="+mn-lt"/>
              </a:rPr>
              <a:t>Presupone un movimiento en</a:t>
            </a:r>
          </a:p>
          <a:p>
            <a:pPr>
              <a:lnSpc>
                <a:spcPct val="100000"/>
              </a:lnSpc>
            </a:pPr>
            <a:r>
              <a:rPr lang="es-ES" sz="1100" b="1" dirty="0">
                <a:solidFill>
                  <a:schemeClr val="bg1"/>
                </a:solidFill>
                <a:latin typeface="+mn-lt"/>
              </a:rPr>
              <a:t>dos direcciones:</a:t>
            </a:r>
          </a:p>
          <a:p>
            <a:pPr algn="ctr">
              <a:lnSpc>
                <a:spcPct val="100000"/>
              </a:lnSpc>
            </a:pPr>
            <a:endParaRPr lang="es-ES" sz="1100" b="1" dirty="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100000"/>
              </a:lnSpc>
              <a:buFontTx/>
              <a:buAutoNum type="arabicPeriod"/>
            </a:pPr>
            <a:r>
              <a:rPr lang="es-ES" sz="1100" dirty="0">
                <a:solidFill>
                  <a:schemeClr val="bg1"/>
                </a:solidFill>
                <a:latin typeface="+mn-lt"/>
              </a:rPr>
              <a:t>Reforzar la articulación entre investigación y las necesidades y demandas de los campesinos</a:t>
            </a:r>
          </a:p>
          <a:p>
            <a:pPr>
              <a:lnSpc>
                <a:spcPct val="100000"/>
              </a:lnSpc>
            </a:pPr>
            <a:endParaRPr lang="es-ES" sz="1100" dirty="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s-ES" sz="1100" dirty="0">
                <a:solidFill>
                  <a:schemeClr val="bg1"/>
                </a:solidFill>
                <a:latin typeface="+mn-lt"/>
              </a:rPr>
              <a:t>2.   Formular políticas para impulsar la participación de agricultores como agentes regionales de innovación</a:t>
            </a:r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>
            <a:off x="7195068" y="1770735"/>
            <a:ext cx="514350" cy="0"/>
          </a:xfrm>
          <a:prstGeom prst="line">
            <a:avLst/>
          </a:prstGeom>
          <a:noFill/>
          <a:ln w="28575">
            <a:solidFill>
              <a:srgbClr val="A8546C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 sz="1350"/>
          </a:p>
        </p:txBody>
      </p:sp>
      <p:sp>
        <p:nvSpPr>
          <p:cNvPr id="2" name="Rectángulo 1"/>
          <p:cNvSpPr/>
          <p:nvPr/>
        </p:nvSpPr>
        <p:spPr>
          <a:xfrm>
            <a:off x="59452" y="5610037"/>
            <a:ext cx="4572000" cy="4560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s-ES" sz="788" dirty="0">
                <a:solidFill>
                  <a:schemeClr val="tx1">
                    <a:lumMod val="95000"/>
                    <a:lumOff val="5000"/>
                  </a:schemeClr>
                </a:solidFill>
              </a:rPr>
              <a:t>Javier Delgadillo Macías 2007</a:t>
            </a:r>
          </a:p>
          <a:p>
            <a:pPr>
              <a:lnSpc>
                <a:spcPct val="100000"/>
              </a:lnSpc>
            </a:pPr>
            <a:r>
              <a:rPr lang="es-ES" sz="788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Instituto de Investigaciones Económicas </a:t>
            </a:r>
          </a:p>
          <a:p>
            <a:pPr>
              <a:lnSpc>
                <a:spcPct val="100000"/>
              </a:lnSpc>
            </a:pPr>
            <a:r>
              <a:rPr lang="es-ES" sz="788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Universidad Nacional Autónoma de México</a:t>
            </a:r>
          </a:p>
        </p:txBody>
      </p:sp>
      <p:sp>
        <p:nvSpPr>
          <p:cNvPr id="13" name="1 CuadroTexto"/>
          <p:cNvSpPr txBox="1"/>
          <p:nvPr/>
        </p:nvSpPr>
        <p:spPr>
          <a:xfrm>
            <a:off x="261151" y="233075"/>
            <a:ext cx="344575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1. ANTECEDENTES</a:t>
            </a:r>
            <a:endParaRPr lang="es-CO" sz="3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4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152" y="242916"/>
            <a:ext cx="2988000" cy="865874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 rot="2622041">
            <a:off x="2337965" y="3850383"/>
            <a:ext cx="27912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s-ES" dirty="0"/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ES" b="1" dirty="0" smtClean="0"/>
              <a:t>Innovación  en </a:t>
            </a:r>
            <a:r>
              <a:rPr lang="es-ES" b="1" dirty="0"/>
              <a:t>un </a:t>
            </a:r>
            <a:r>
              <a:rPr lang="es-ES" b="1" dirty="0" smtClean="0"/>
              <a:t>sentido </a:t>
            </a:r>
            <a:endParaRPr lang="es-ES" b="1" dirty="0"/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s-ES" b="1" dirty="0"/>
              <a:t>amplio</a:t>
            </a:r>
          </a:p>
        </p:txBody>
      </p:sp>
    </p:spTree>
    <p:extLst>
      <p:ext uri="{BB962C8B-B14F-4D97-AF65-F5344CB8AC3E}">
        <p14:creationId xmlns:p14="http://schemas.microsoft.com/office/powerpoint/2010/main" val="325797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Rectángulo redondeado"/>
          <p:cNvSpPr/>
          <p:nvPr/>
        </p:nvSpPr>
        <p:spPr bwMode="auto">
          <a:xfrm>
            <a:off x="6563838" y="1741906"/>
            <a:ext cx="2334628" cy="1400415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133350" lvl="1" indent="-71438">
              <a:lnSpc>
                <a:spcPts val="1125"/>
              </a:lnSpc>
              <a:buFont typeface="Calibri" pitchFamily="34" charset="0"/>
              <a:buAutoNum type="alphaLcPeriod"/>
            </a:pPr>
            <a:r>
              <a:rPr lang="es-CO" sz="1200" dirty="0"/>
              <a:t>Centros de investigación</a:t>
            </a:r>
          </a:p>
          <a:p>
            <a:pPr marL="133350" lvl="1" indent="-71438">
              <a:lnSpc>
                <a:spcPts val="1125"/>
              </a:lnSpc>
              <a:buFont typeface="Calibri" pitchFamily="34" charset="0"/>
              <a:buAutoNum type="alphaLcPeriod"/>
            </a:pPr>
            <a:r>
              <a:rPr lang="es-CO" sz="1200" dirty="0"/>
              <a:t>Centros de desarrollo tecnológico</a:t>
            </a:r>
          </a:p>
          <a:p>
            <a:pPr marL="133350" lvl="1" indent="-71438">
              <a:lnSpc>
                <a:spcPts val="1125"/>
              </a:lnSpc>
              <a:buFont typeface="Calibri" pitchFamily="34" charset="0"/>
              <a:buAutoNum type="alphaLcPeriod"/>
            </a:pPr>
            <a:r>
              <a:rPr lang="es-CO" sz="1200" dirty="0"/>
              <a:t>Centros regionales de productividad </a:t>
            </a:r>
          </a:p>
          <a:p>
            <a:pPr marL="133350" lvl="1" indent="-71438">
              <a:lnSpc>
                <a:spcPts val="1125"/>
              </a:lnSpc>
              <a:buFont typeface="Calibri" pitchFamily="34" charset="0"/>
              <a:buAutoNum type="alphaLcPeriod"/>
            </a:pPr>
            <a:r>
              <a:rPr lang="es-CO" sz="1200" dirty="0"/>
              <a:t>Institutos de investigación</a:t>
            </a:r>
            <a:endParaRPr lang="es-CO" sz="1600" dirty="0"/>
          </a:p>
        </p:txBody>
      </p:sp>
      <p:sp>
        <p:nvSpPr>
          <p:cNvPr id="7" name="6 Elipse"/>
          <p:cNvSpPr/>
          <p:nvPr/>
        </p:nvSpPr>
        <p:spPr>
          <a:xfrm>
            <a:off x="2060659" y="1724387"/>
            <a:ext cx="2160000" cy="21600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SECTOR PRODUCTIVO</a:t>
            </a:r>
          </a:p>
        </p:txBody>
      </p:sp>
      <p:sp>
        <p:nvSpPr>
          <p:cNvPr id="9" name="8 Elipse"/>
          <p:cNvSpPr/>
          <p:nvPr/>
        </p:nvSpPr>
        <p:spPr>
          <a:xfrm>
            <a:off x="4120285" y="1724387"/>
            <a:ext cx="2160000" cy="21600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INVESTIGACION</a:t>
            </a:r>
          </a:p>
        </p:txBody>
      </p:sp>
      <p:sp>
        <p:nvSpPr>
          <p:cNvPr id="10" name="9 Elipse"/>
          <p:cNvSpPr/>
          <p:nvPr/>
        </p:nvSpPr>
        <p:spPr>
          <a:xfrm>
            <a:off x="3174998" y="3142321"/>
            <a:ext cx="2160000" cy="21600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FORMACION</a:t>
            </a: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262467" y="5798050"/>
            <a:ext cx="8635999" cy="30008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_tradnl" sz="1350" b="1" dirty="0">
                <a:solidFill>
                  <a:schemeClr val="tx1"/>
                </a:solidFill>
              </a:rPr>
              <a:t>CON EL APOYO DE LOS GOBIERNOS DEPARTAMENTALES , MUNICIPALES Y NACIONAL</a:t>
            </a:r>
          </a:p>
        </p:txBody>
      </p:sp>
      <p:sp>
        <p:nvSpPr>
          <p:cNvPr id="17" name="16 Elipse"/>
          <p:cNvSpPr/>
          <p:nvPr/>
        </p:nvSpPr>
        <p:spPr>
          <a:xfrm>
            <a:off x="3860466" y="2935697"/>
            <a:ext cx="720000" cy="594903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18" name="17 Rectángulo redondeado"/>
          <p:cNvSpPr/>
          <p:nvPr/>
        </p:nvSpPr>
        <p:spPr bwMode="auto">
          <a:xfrm>
            <a:off x="279961" y="4263119"/>
            <a:ext cx="1949750" cy="113609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s-CO" sz="1200" dirty="0"/>
              <a:t>Empresas </a:t>
            </a:r>
          </a:p>
          <a:p>
            <a:pPr>
              <a:defRPr/>
            </a:pPr>
            <a:r>
              <a:rPr lang="es-CO" sz="1200" dirty="0" smtClean="0"/>
              <a:t>a. Esquemas </a:t>
            </a:r>
            <a:r>
              <a:rPr lang="es-CO" sz="1200" dirty="0"/>
              <a:t>de aglomeración clúster</a:t>
            </a:r>
          </a:p>
          <a:p>
            <a:pPr>
              <a:defRPr/>
            </a:pPr>
            <a:r>
              <a:rPr lang="es-CO" sz="1200" dirty="0" smtClean="0"/>
              <a:t>b. Asociaciones gremiales</a:t>
            </a:r>
            <a:r>
              <a:rPr lang="es-CO" sz="1200" dirty="0"/>
              <a:t>, </a:t>
            </a:r>
            <a:r>
              <a:rPr lang="es-CO" sz="1200" dirty="0" smtClean="0"/>
              <a:t>cooperativas</a:t>
            </a:r>
            <a:endParaRPr lang="es-CO" sz="1200" dirty="0"/>
          </a:p>
        </p:txBody>
      </p:sp>
      <p:sp>
        <p:nvSpPr>
          <p:cNvPr id="20" name="19 Rectángulo redondeado"/>
          <p:cNvSpPr/>
          <p:nvPr/>
        </p:nvSpPr>
        <p:spPr bwMode="auto">
          <a:xfrm>
            <a:off x="5971649" y="4283220"/>
            <a:ext cx="2678909" cy="111599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133350" lvl="1" indent="-71438">
              <a:lnSpc>
                <a:spcPts val="1125"/>
              </a:lnSpc>
              <a:buFont typeface="Calibri" pitchFamily="34" charset="0"/>
              <a:buAutoNum type="alphaLcPeriod"/>
            </a:pPr>
            <a:r>
              <a:rPr lang="es-CO" sz="1200" dirty="0"/>
              <a:t>Universidades publicas y privados</a:t>
            </a:r>
          </a:p>
          <a:p>
            <a:pPr marL="133350" lvl="1" indent="-71438">
              <a:lnSpc>
                <a:spcPts val="1125"/>
              </a:lnSpc>
              <a:buFont typeface="Calibri" pitchFamily="34" charset="0"/>
              <a:buAutoNum type="alphaLcPeriod"/>
            </a:pPr>
            <a:r>
              <a:rPr lang="es-CO" sz="1200" dirty="0"/>
              <a:t>Centros de Formación técnicos</a:t>
            </a:r>
          </a:p>
          <a:p>
            <a:pPr marL="133350" lvl="1" indent="-71438">
              <a:lnSpc>
                <a:spcPts val="1125"/>
              </a:lnSpc>
              <a:buFont typeface="Calibri" pitchFamily="34" charset="0"/>
              <a:buAutoNum type="alphaLcPeriod"/>
            </a:pPr>
            <a:r>
              <a:rPr lang="es-CO" sz="1200" dirty="0"/>
              <a:t>Centros de formación </a:t>
            </a:r>
            <a:r>
              <a:rPr lang="es-CO" sz="1200" dirty="0" smtClean="0"/>
              <a:t>SENA</a:t>
            </a:r>
            <a:endParaRPr lang="es-CO" sz="1200" dirty="0"/>
          </a:p>
        </p:txBody>
      </p:sp>
      <p:sp>
        <p:nvSpPr>
          <p:cNvPr id="25" name="24 CuadroTexto"/>
          <p:cNvSpPr txBox="1"/>
          <p:nvPr/>
        </p:nvSpPr>
        <p:spPr>
          <a:xfrm>
            <a:off x="262467" y="1989145"/>
            <a:ext cx="1606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00" dirty="0" smtClean="0"/>
              <a:t>¿En </a:t>
            </a:r>
            <a:r>
              <a:rPr lang="es-CO" sz="1600" dirty="0"/>
              <a:t>qué se basa?</a:t>
            </a:r>
          </a:p>
        </p:txBody>
      </p:sp>
      <p:sp>
        <p:nvSpPr>
          <p:cNvPr id="15" name="1 CuadroTexto"/>
          <p:cNvSpPr txBox="1"/>
          <p:nvPr/>
        </p:nvSpPr>
        <p:spPr>
          <a:xfrm>
            <a:off x="261151" y="233075"/>
            <a:ext cx="344575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1. ANTECEDENTES</a:t>
            </a:r>
            <a:endParaRPr lang="es-CO" sz="3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9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152" y="242916"/>
            <a:ext cx="2988000" cy="86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579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5148263" y="5516563"/>
            <a:ext cx="2376487" cy="1341437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0"/>
            <a:ext cx="57245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5148263" y="5516563"/>
            <a:ext cx="2376487" cy="1341437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4500563" y="0"/>
            <a:ext cx="2808287" cy="69215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17414" name="Oval 7"/>
          <p:cNvSpPr>
            <a:spLocks noChangeArrowheads="1"/>
          </p:cNvSpPr>
          <p:nvPr/>
        </p:nvSpPr>
        <p:spPr bwMode="auto">
          <a:xfrm rot="1279091">
            <a:off x="2854325" y="4392613"/>
            <a:ext cx="1079500" cy="1368425"/>
          </a:xfrm>
          <a:prstGeom prst="ellipse">
            <a:avLst/>
          </a:prstGeom>
          <a:solidFill>
            <a:srgbClr val="FF6600">
              <a:alpha val="79999"/>
            </a:srgbClr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17415" name="Oval 8"/>
          <p:cNvSpPr>
            <a:spLocks noChangeArrowheads="1"/>
          </p:cNvSpPr>
          <p:nvPr/>
        </p:nvSpPr>
        <p:spPr bwMode="auto">
          <a:xfrm rot="-559884">
            <a:off x="4356100" y="1628775"/>
            <a:ext cx="1584325" cy="1368425"/>
          </a:xfrm>
          <a:prstGeom prst="ellipse">
            <a:avLst/>
          </a:prstGeom>
          <a:solidFill>
            <a:srgbClr val="FFFFFF">
              <a:alpha val="79999"/>
            </a:srgbClr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17416" name="Oval 9"/>
          <p:cNvSpPr>
            <a:spLocks noChangeArrowheads="1"/>
          </p:cNvSpPr>
          <p:nvPr/>
        </p:nvSpPr>
        <p:spPr bwMode="auto">
          <a:xfrm rot="1503362">
            <a:off x="3563938" y="2420938"/>
            <a:ext cx="792162" cy="1241425"/>
          </a:xfrm>
          <a:prstGeom prst="ellipse">
            <a:avLst/>
          </a:prstGeom>
          <a:solidFill>
            <a:srgbClr val="339966">
              <a:alpha val="79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17417" name="Oval 10"/>
          <p:cNvSpPr>
            <a:spLocks noChangeArrowheads="1"/>
          </p:cNvSpPr>
          <p:nvPr/>
        </p:nvSpPr>
        <p:spPr bwMode="auto">
          <a:xfrm rot="2025158">
            <a:off x="4427538" y="3716338"/>
            <a:ext cx="792162" cy="1295400"/>
          </a:xfrm>
          <a:prstGeom prst="ellipse">
            <a:avLst/>
          </a:prstGeom>
          <a:solidFill>
            <a:schemeClr val="accent1">
              <a:alpha val="79999"/>
            </a:schemeClr>
          </a:solidFill>
          <a:ln w="9525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17418" name="Rectangle 11"/>
          <p:cNvSpPr>
            <a:spLocks noChangeArrowheads="1"/>
          </p:cNvSpPr>
          <p:nvPr/>
        </p:nvSpPr>
        <p:spPr bwMode="auto">
          <a:xfrm>
            <a:off x="0" y="0"/>
            <a:ext cx="2555875" cy="4048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17419" name="Rectangle 12"/>
          <p:cNvSpPr>
            <a:spLocks noChangeArrowheads="1"/>
          </p:cNvSpPr>
          <p:nvPr/>
        </p:nvSpPr>
        <p:spPr bwMode="auto">
          <a:xfrm>
            <a:off x="6300788" y="0"/>
            <a:ext cx="2808287" cy="69215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17421" name="Oval 14"/>
          <p:cNvSpPr>
            <a:spLocks noChangeArrowheads="1"/>
          </p:cNvSpPr>
          <p:nvPr/>
        </p:nvSpPr>
        <p:spPr bwMode="auto">
          <a:xfrm rot="1503362">
            <a:off x="2771775" y="3267075"/>
            <a:ext cx="792163" cy="1241425"/>
          </a:xfrm>
          <a:prstGeom prst="ellipse">
            <a:avLst/>
          </a:prstGeom>
          <a:solidFill>
            <a:srgbClr val="339966">
              <a:alpha val="79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17422" name="Oval 16"/>
          <p:cNvSpPr>
            <a:spLocks noChangeArrowheads="1"/>
          </p:cNvSpPr>
          <p:nvPr/>
        </p:nvSpPr>
        <p:spPr bwMode="auto">
          <a:xfrm>
            <a:off x="3492500" y="3357563"/>
            <a:ext cx="1079500" cy="93503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17423" name="Oval 17"/>
          <p:cNvSpPr>
            <a:spLocks noChangeArrowheads="1"/>
          </p:cNvSpPr>
          <p:nvPr/>
        </p:nvSpPr>
        <p:spPr bwMode="auto">
          <a:xfrm>
            <a:off x="3059113" y="2852738"/>
            <a:ext cx="2016125" cy="18716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17424" name="Oval 18"/>
          <p:cNvSpPr>
            <a:spLocks noChangeArrowheads="1"/>
          </p:cNvSpPr>
          <p:nvPr/>
        </p:nvSpPr>
        <p:spPr bwMode="auto">
          <a:xfrm>
            <a:off x="2268538" y="1916113"/>
            <a:ext cx="3598862" cy="35290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17425" name="Rectangle 19"/>
          <p:cNvSpPr>
            <a:spLocks noChangeArrowheads="1"/>
          </p:cNvSpPr>
          <p:nvPr/>
        </p:nvSpPr>
        <p:spPr bwMode="auto">
          <a:xfrm>
            <a:off x="1258888" y="1916113"/>
            <a:ext cx="3203575" cy="395287"/>
          </a:xfrm>
          <a:prstGeom prst="rect">
            <a:avLst/>
          </a:prstGeom>
          <a:solidFill>
            <a:srgbClr val="FFCC00">
              <a:alpha val="23137"/>
            </a:srgb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1800"/>
              <a:t>Lácteo</a:t>
            </a:r>
            <a:endParaRPr lang="es-CO" sz="1800"/>
          </a:p>
        </p:txBody>
      </p:sp>
      <p:sp>
        <p:nvSpPr>
          <p:cNvPr id="17426" name="Rectangle 20"/>
          <p:cNvSpPr>
            <a:spLocks noChangeArrowheads="1"/>
          </p:cNvSpPr>
          <p:nvPr/>
        </p:nvSpPr>
        <p:spPr bwMode="auto">
          <a:xfrm>
            <a:off x="611188" y="2755900"/>
            <a:ext cx="3203575" cy="395288"/>
          </a:xfrm>
          <a:prstGeom prst="rect">
            <a:avLst/>
          </a:prstGeom>
          <a:solidFill>
            <a:srgbClr val="FFCC00">
              <a:alpha val="23137"/>
            </a:srgb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1800"/>
              <a:t>Aromáticas y Horticola</a:t>
            </a:r>
            <a:endParaRPr lang="es-CO" sz="1800"/>
          </a:p>
        </p:txBody>
      </p:sp>
      <p:sp>
        <p:nvSpPr>
          <p:cNvPr id="17427" name="Rectangle 21"/>
          <p:cNvSpPr>
            <a:spLocks noChangeArrowheads="1"/>
          </p:cNvSpPr>
          <p:nvPr/>
        </p:nvSpPr>
        <p:spPr bwMode="auto">
          <a:xfrm>
            <a:off x="4392613" y="3622953"/>
            <a:ext cx="3203575" cy="369332"/>
          </a:xfrm>
          <a:prstGeom prst="rect">
            <a:avLst/>
          </a:prstGeom>
          <a:solidFill>
            <a:srgbClr val="FFCC00">
              <a:alpha val="23137"/>
            </a:srgb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dirty="0" smtClean="0"/>
              <a:t>INDUSTRIA CARNICA</a:t>
            </a:r>
            <a:endParaRPr lang="es-CO" sz="1800" dirty="0"/>
          </a:p>
        </p:txBody>
      </p:sp>
      <p:sp>
        <p:nvSpPr>
          <p:cNvPr id="17428" name="Rectangle 22"/>
          <p:cNvSpPr>
            <a:spLocks noChangeArrowheads="1"/>
          </p:cNvSpPr>
          <p:nvPr/>
        </p:nvSpPr>
        <p:spPr bwMode="auto">
          <a:xfrm>
            <a:off x="0" y="4772025"/>
            <a:ext cx="3203575" cy="395288"/>
          </a:xfrm>
          <a:prstGeom prst="rect">
            <a:avLst/>
          </a:prstGeom>
          <a:solidFill>
            <a:srgbClr val="FFCC00">
              <a:alpha val="23137"/>
            </a:srgb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1800"/>
              <a:t>Frutícola</a:t>
            </a:r>
            <a:endParaRPr lang="es-CO" sz="1800"/>
          </a:p>
        </p:txBody>
      </p:sp>
      <p:sp>
        <p:nvSpPr>
          <p:cNvPr id="17429" name="Rectangle 24"/>
          <p:cNvSpPr>
            <a:spLocks noChangeArrowheads="1"/>
          </p:cNvSpPr>
          <p:nvPr/>
        </p:nvSpPr>
        <p:spPr bwMode="auto">
          <a:xfrm>
            <a:off x="179388" y="3609975"/>
            <a:ext cx="3203575" cy="395288"/>
          </a:xfrm>
          <a:prstGeom prst="rect">
            <a:avLst/>
          </a:prstGeom>
          <a:solidFill>
            <a:srgbClr val="FFCC00">
              <a:alpha val="23137"/>
            </a:srgb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1800"/>
              <a:t>Aromáticas y Horticola</a:t>
            </a:r>
            <a:endParaRPr lang="es-CO" sz="1800"/>
          </a:p>
        </p:txBody>
      </p:sp>
      <p:pic>
        <p:nvPicPr>
          <p:cNvPr id="17430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860800"/>
            <a:ext cx="2492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31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25" y="3716338"/>
            <a:ext cx="2492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32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508500"/>
            <a:ext cx="2492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33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781300"/>
            <a:ext cx="2492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34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789363"/>
            <a:ext cx="2492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35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133600"/>
            <a:ext cx="24923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36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267200"/>
            <a:ext cx="24923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37" name="Picture 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941888"/>
            <a:ext cx="2492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1 CuadroTexto"/>
          <p:cNvSpPr txBox="1"/>
          <p:nvPr/>
        </p:nvSpPr>
        <p:spPr>
          <a:xfrm>
            <a:off x="77349" y="101717"/>
            <a:ext cx="344575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1. ANTECEDENTES</a:t>
            </a:r>
            <a:endParaRPr lang="es-CO" sz="3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4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1152" y="242916"/>
            <a:ext cx="2988000" cy="86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29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o"/>
          <p:cNvGrpSpPr/>
          <p:nvPr/>
        </p:nvGrpSpPr>
        <p:grpSpPr>
          <a:xfrm>
            <a:off x="242603" y="980728"/>
            <a:ext cx="8721885" cy="5666282"/>
            <a:chOff x="251520" y="383466"/>
            <a:chExt cx="8721885" cy="5666282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53" t="13115" r="13442" b="9426"/>
            <a:stretch/>
          </p:blipFill>
          <p:spPr bwMode="auto">
            <a:xfrm>
              <a:off x="251520" y="383466"/>
              <a:ext cx="8721885" cy="56662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3 Rectángulo"/>
            <p:cNvSpPr/>
            <p:nvPr/>
          </p:nvSpPr>
          <p:spPr>
            <a:xfrm>
              <a:off x="251520" y="383466"/>
              <a:ext cx="1296144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1" name="1 CuadroTexto"/>
          <p:cNvSpPr txBox="1"/>
          <p:nvPr/>
        </p:nvSpPr>
        <p:spPr>
          <a:xfrm>
            <a:off x="261151" y="233075"/>
            <a:ext cx="344575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1. ANTECEDENTES</a:t>
            </a:r>
            <a:endParaRPr lang="es-CO" sz="3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4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152" y="242916"/>
            <a:ext cx="2988000" cy="86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7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2776" y="3272246"/>
            <a:ext cx="1604339" cy="1604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0" name="10 CuadroTexto"/>
          <p:cNvSpPr txBox="1">
            <a:spLocks noChangeArrowheads="1"/>
          </p:cNvSpPr>
          <p:nvPr/>
        </p:nvSpPr>
        <p:spPr bwMode="auto">
          <a:xfrm>
            <a:off x="8029432" y="4094664"/>
            <a:ext cx="1114568" cy="428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s-ES" sz="2000">
              <a:cs typeface="Arial" pitchFamily="34" charset="0"/>
            </a:endParaRPr>
          </a:p>
        </p:txBody>
      </p:sp>
      <p:grpSp>
        <p:nvGrpSpPr>
          <p:cNvPr id="2" name="178 Grupo"/>
          <p:cNvGrpSpPr/>
          <p:nvPr/>
        </p:nvGrpSpPr>
        <p:grpSpPr>
          <a:xfrm>
            <a:off x="5545579" y="2474502"/>
            <a:ext cx="2227896" cy="3057428"/>
            <a:chOff x="4961408" y="2723373"/>
            <a:chExt cx="2711401" cy="3455020"/>
          </a:xfrm>
        </p:grpSpPr>
        <p:sp>
          <p:nvSpPr>
            <p:cNvPr id="58372" name="24 CuadroTexto"/>
            <p:cNvSpPr txBox="1">
              <a:spLocks noChangeArrowheads="1"/>
            </p:cNvSpPr>
            <p:nvPr/>
          </p:nvSpPr>
          <p:spPr bwMode="auto">
            <a:xfrm>
              <a:off x="5455914" y="3026386"/>
              <a:ext cx="620051" cy="278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es-ES" sz="1000" dirty="0">
                <a:cs typeface="Arial" pitchFamily="34" charset="0"/>
              </a:endParaRPr>
            </a:p>
          </p:txBody>
        </p:sp>
        <p:sp>
          <p:nvSpPr>
            <p:cNvPr id="58374" name="24 CuadroTexto"/>
            <p:cNvSpPr txBox="1">
              <a:spLocks noChangeArrowheads="1"/>
            </p:cNvSpPr>
            <p:nvPr/>
          </p:nvSpPr>
          <p:spPr bwMode="auto">
            <a:xfrm>
              <a:off x="6572264" y="2723373"/>
              <a:ext cx="672380" cy="278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endParaRPr lang="es-ES" sz="1000" dirty="0">
                <a:cs typeface="Arial" pitchFamily="34" charset="0"/>
              </a:endParaRPr>
            </a:p>
          </p:txBody>
        </p:sp>
        <p:sp>
          <p:nvSpPr>
            <p:cNvPr id="58376" name="24 CuadroTexto"/>
            <p:cNvSpPr txBox="1">
              <a:spLocks noChangeArrowheads="1"/>
            </p:cNvSpPr>
            <p:nvPr/>
          </p:nvSpPr>
          <p:spPr bwMode="auto">
            <a:xfrm>
              <a:off x="6764926" y="5882763"/>
              <a:ext cx="620051" cy="295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es-ES" sz="1100" dirty="0">
                <a:cs typeface="Arial" pitchFamily="34" charset="0"/>
              </a:endParaRPr>
            </a:p>
          </p:txBody>
        </p:sp>
        <p:sp>
          <p:nvSpPr>
            <p:cNvPr id="58378" name="10 CuadroTexto"/>
            <p:cNvSpPr txBox="1">
              <a:spLocks noChangeArrowheads="1"/>
            </p:cNvSpPr>
            <p:nvPr/>
          </p:nvSpPr>
          <p:spPr bwMode="auto">
            <a:xfrm>
              <a:off x="4961408" y="3990517"/>
              <a:ext cx="1114568" cy="347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es-ES" sz="1400">
                <a:cs typeface="Arial" pitchFamily="34" charset="0"/>
              </a:endParaRPr>
            </a:p>
          </p:txBody>
        </p:sp>
        <p:sp>
          <p:nvSpPr>
            <p:cNvPr id="58384" name="24 CuadroTexto"/>
            <p:cNvSpPr txBox="1">
              <a:spLocks noChangeArrowheads="1"/>
            </p:cNvSpPr>
            <p:nvPr/>
          </p:nvSpPr>
          <p:spPr bwMode="auto">
            <a:xfrm>
              <a:off x="5584525" y="5702623"/>
              <a:ext cx="620055" cy="243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es-ES" sz="800" dirty="0">
                <a:cs typeface="Arial" pitchFamily="34" charset="0"/>
              </a:endParaRPr>
            </a:p>
          </p:txBody>
        </p:sp>
        <p:sp>
          <p:nvSpPr>
            <p:cNvPr id="58388" name="10 CuadroTexto"/>
            <p:cNvSpPr txBox="1">
              <a:spLocks noChangeArrowheads="1"/>
            </p:cNvSpPr>
            <p:nvPr/>
          </p:nvSpPr>
          <p:spPr bwMode="auto">
            <a:xfrm>
              <a:off x="6558241" y="4005957"/>
              <a:ext cx="1114568" cy="347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es-ES" sz="1400">
                <a:cs typeface="Arial" pitchFamily="34" charset="0"/>
              </a:endParaRPr>
            </a:p>
          </p:txBody>
        </p:sp>
      </p:grpSp>
      <p:sp>
        <p:nvSpPr>
          <p:cNvPr id="58402" name="75 CuadroTexto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 rot="16200000">
            <a:off x="7771774" y="3673042"/>
            <a:ext cx="2337084" cy="30777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CO" sz="1400" dirty="0">
                <a:solidFill>
                  <a:schemeClr val="tx1"/>
                </a:solidFill>
                <a:cs typeface="Arial" pitchFamily="34" charset="0"/>
              </a:rPr>
              <a:t>Clúster de conocimiento</a:t>
            </a:r>
            <a:endParaRPr lang="es-ES" sz="1400" dirty="0">
              <a:solidFill>
                <a:schemeClr val="tx1"/>
              </a:solidFill>
              <a:cs typeface="Arial" pitchFamily="34" charset="0"/>
            </a:endParaRPr>
          </a:p>
        </p:txBody>
      </p:sp>
      <p:grpSp>
        <p:nvGrpSpPr>
          <p:cNvPr id="3" name="57 Grupo"/>
          <p:cNvGrpSpPr/>
          <p:nvPr/>
        </p:nvGrpSpPr>
        <p:grpSpPr>
          <a:xfrm>
            <a:off x="382146" y="2670657"/>
            <a:ext cx="3802735" cy="2493222"/>
            <a:chOff x="741910" y="785794"/>
            <a:chExt cx="7974647" cy="4645659"/>
          </a:xfrm>
        </p:grpSpPr>
        <p:cxnSp>
          <p:nvCxnSpPr>
            <p:cNvPr id="59" name="58 Conector recto de flecha"/>
            <p:cNvCxnSpPr/>
            <p:nvPr/>
          </p:nvCxnSpPr>
          <p:spPr>
            <a:xfrm rot="5400000">
              <a:off x="3969802" y="2425336"/>
              <a:ext cx="1277081" cy="1223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59 Conector recto de flecha"/>
            <p:cNvCxnSpPr>
              <a:stCxn id="61" idx="6"/>
              <a:endCxn id="62" idx="2"/>
            </p:cNvCxnSpPr>
            <p:nvPr/>
          </p:nvCxnSpPr>
          <p:spPr>
            <a:xfrm>
              <a:off x="2616384" y="2380879"/>
              <a:ext cx="53373" cy="15402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1" name="60 Elipse"/>
            <p:cNvSpPr/>
            <p:nvPr/>
          </p:nvSpPr>
          <p:spPr>
            <a:xfrm>
              <a:off x="741910" y="1788419"/>
              <a:ext cx="1874474" cy="1184922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O" sz="800" dirty="0" smtClean="0">
                  <a:solidFill>
                    <a:schemeClr val="tx1"/>
                  </a:solidFill>
                </a:rPr>
                <a:t>Creación variedades vegetales  </a:t>
              </a:r>
              <a:endParaRPr lang="es-ES" sz="800" dirty="0">
                <a:solidFill>
                  <a:schemeClr val="tx1"/>
                </a:solidFill>
              </a:endParaRPr>
            </a:p>
          </p:txBody>
        </p:sp>
        <p:sp>
          <p:nvSpPr>
            <p:cNvPr id="62" name="61 Elipse"/>
            <p:cNvSpPr/>
            <p:nvPr/>
          </p:nvSpPr>
          <p:spPr>
            <a:xfrm>
              <a:off x="2669758" y="1803821"/>
              <a:ext cx="1941458" cy="1184922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O" sz="800" dirty="0" smtClean="0">
                  <a:solidFill>
                    <a:schemeClr val="tx1"/>
                  </a:solidFill>
                </a:rPr>
                <a:t>Hortalizas, Frutales y Aromáticas</a:t>
              </a:r>
              <a:endParaRPr lang="es-ES" sz="800" dirty="0">
                <a:solidFill>
                  <a:schemeClr val="tx1"/>
                </a:solidFill>
              </a:endParaRPr>
            </a:p>
          </p:txBody>
        </p:sp>
        <p:cxnSp>
          <p:nvCxnSpPr>
            <p:cNvPr id="63" name="62 Conector recto de flecha"/>
            <p:cNvCxnSpPr>
              <a:stCxn id="62" idx="6"/>
              <a:endCxn id="64" idx="2"/>
            </p:cNvCxnSpPr>
            <p:nvPr/>
          </p:nvCxnSpPr>
          <p:spPr>
            <a:xfrm flipV="1">
              <a:off x="4611216" y="2380881"/>
              <a:ext cx="711466" cy="1540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4" name="63 Elipse"/>
            <p:cNvSpPr/>
            <p:nvPr/>
          </p:nvSpPr>
          <p:spPr>
            <a:xfrm>
              <a:off x="5322682" y="1970716"/>
              <a:ext cx="1840569" cy="82033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O" sz="800" dirty="0">
                  <a:solidFill>
                    <a:schemeClr val="tx1"/>
                  </a:solidFill>
                </a:rPr>
                <a:t>Logística</a:t>
              </a:r>
              <a:endParaRPr lang="es-ES" sz="800" dirty="0">
                <a:solidFill>
                  <a:schemeClr val="tx1"/>
                </a:solidFill>
              </a:endParaRPr>
            </a:p>
          </p:txBody>
        </p:sp>
        <p:cxnSp>
          <p:nvCxnSpPr>
            <p:cNvPr id="65" name="64 Conector recto de flecha"/>
            <p:cNvCxnSpPr/>
            <p:nvPr/>
          </p:nvCxnSpPr>
          <p:spPr>
            <a:xfrm>
              <a:off x="7193266" y="2181078"/>
              <a:ext cx="164988" cy="2025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65 Elipse"/>
            <p:cNvSpPr/>
            <p:nvPr/>
          </p:nvSpPr>
          <p:spPr>
            <a:xfrm>
              <a:off x="6657365" y="1409619"/>
              <a:ext cx="2059192" cy="755574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O" sz="800" dirty="0" smtClean="0">
                  <a:solidFill>
                    <a:schemeClr val="tx1"/>
                  </a:solidFill>
                </a:rPr>
                <a:t>Distribución</a:t>
              </a:r>
              <a:endParaRPr lang="es-ES" sz="800" dirty="0">
                <a:solidFill>
                  <a:schemeClr val="tx1"/>
                </a:solidFill>
              </a:endParaRPr>
            </a:p>
          </p:txBody>
        </p:sp>
        <p:sp>
          <p:nvSpPr>
            <p:cNvPr id="67" name="66 Elipse"/>
            <p:cNvSpPr/>
            <p:nvPr/>
          </p:nvSpPr>
          <p:spPr>
            <a:xfrm>
              <a:off x="3672797" y="785794"/>
              <a:ext cx="1924864" cy="1002625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O" sz="800" dirty="0">
                  <a:solidFill>
                    <a:schemeClr val="tx1"/>
                  </a:solidFill>
                </a:rPr>
                <a:t>Industria            agro-alimentaria</a:t>
              </a:r>
              <a:endParaRPr lang="es-ES" sz="800" dirty="0">
                <a:solidFill>
                  <a:schemeClr val="tx1"/>
                </a:solidFill>
              </a:endParaRPr>
            </a:p>
          </p:txBody>
        </p:sp>
        <p:cxnSp>
          <p:nvCxnSpPr>
            <p:cNvPr id="68" name="67 Conector recto"/>
            <p:cNvCxnSpPr/>
            <p:nvPr/>
          </p:nvCxnSpPr>
          <p:spPr>
            <a:xfrm>
              <a:off x="1197972" y="4178598"/>
              <a:ext cx="6764522" cy="202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9" name="68 Elipse"/>
            <p:cNvSpPr/>
            <p:nvPr/>
          </p:nvSpPr>
          <p:spPr>
            <a:xfrm>
              <a:off x="6258333" y="4337681"/>
              <a:ext cx="2034857" cy="1093772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O" sz="800" dirty="0" smtClean="0">
                  <a:solidFill>
                    <a:schemeClr val="tx1"/>
                  </a:solidFill>
                </a:rPr>
                <a:t>Empaques y Embalajes</a:t>
              </a:r>
              <a:endParaRPr lang="es-ES" sz="800" dirty="0">
                <a:solidFill>
                  <a:schemeClr val="tx1"/>
                </a:solidFill>
              </a:endParaRPr>
            </a:p>
          </p:txBody>
        </p:sp>
        <p:sp>
          <p:nvSpPr>
            <p:cNvPr id="70" name="69 Elipse"/>
            <p:cNvSpPr/>
            <p:nvPr/>
          </p:nvSpPr>
          <p:spPr>
            <a:xfrm>
              <a:off x="3500430" y="3064488"/>
              <a:ext cx="2097230" cy="1002625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O" sz="800" dirty="0" smtClean="0">
                  <a:solidFill>
                    <a:schemeClr val="tx1"/>
                  </a:solidFill>
                </a:rPr>
                <a:t>Ingredientes y extractos </a:t>
              </a:r>
              <a:endParaRPr lang="es-ES" sz="800" dirty="0">
                <a:solidFill>
                  <a:schemeClr val="tx1"/>
                </a:solidFill>
              </a:endParaRPr>
            </a:p>
          </p:txBody>
        </p:sp>
        <p:sp>
          <p:nvSpPr>
            <p:cNvPr id="71" name="70 Elipse"/>
            <p:cNvSpPr/>
            <p:nvPr/>
          </p:nvSpPr>
          <p:spPr>
            <a:xfrm>
              <a:off x="940366" y="4317058"/>
              <a:ext cx="2034857" cy="1093772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O" sz="800" dirty="0" smtClean="0">
                  <a:solidFill>
                    <a:schemeClr val="tx1"/>
                  </a:solidFill>
                </a:rPr>
                <a:t>Agro-Insumos</a:t>
              </a:r>
              <a:endParaRPr lang="es-ES" sz="800" dirty="0">
                <a:solidFill>
                  <a:schemeClr val="tx1"/>
                </a:solidFill>
              </a:endParaRPr>
            </a:p>
          </p:txBody>
        </p:sp>
        <p:sp>
          <p:nvSpPr>
            <p:cNvPr id="72" name="71 Elipse"/>
            <p:cNvSpPr/>
            <p:nvPr/>
          </p:nvSpPr>
          <p:spPr>
            <a:xfrm>
              <a:off x="3395713" y="4328670"/>
              <a:ext cx="2442421" cy="1093772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O" sz="800" dirty="0" smtClean="0">
                  <a:solidFill>
                    <a:schemeClr val="tx1"/>
                  </a:solidFill>
                </a:rPr>
                <a:t>Equipamiento</a:t>
              </a:r>
            </a:p>
            <a:p>
              <a:pPr algn="ctr"/>
              <a:r>
                <a:rPr lang="es-CO" sz="800" dirty="0" smtClean="0">
                  <a:solidFill>
                    <a:schemeClr val="tx1"/>
                  </a:solidFill>
                </a:rPr>
                <a:t>Y Maquinaria agrícola</a:t>
              </a:r>
              <a:endParaRPr lang="es-ES" sz="800" dirty="0">
                <a:solidFill>
                  <a:schemeClr val="tx1"/>
                </a:solidFill>
              </a:endParaRPr>
            </a:p>
          </p:txBody>
        </p:sp>
        <p:cxnSp>
          <p:nvCxnSpPr>
            <p:cNvPr id="73" name="72 Forma"/>
            <p:cNvCxnSpPr>
              <a:stCxn id="61" idx="0"/>
              <a:endCxn id="67" idx="2"/>
            </p:cNvCxnSpPr>
            <p:nvPr/>
          </p:nvCxnSpPr>
          <p:spPr>
            <a:xfrm rot="5400000" flipH="1" flipV="1">
              <a:off x="2425316" y="540938"/>
              <a:ext cx="501311" cy="1993650"/>
            </a:xfrm>
            <a:prstGeom prst="curvedConnector2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73 Forma"/>
            <p:cNvCxnSpPr>
              <a:stCxn id="61" idx="4"/>
              <a:endCxn id="70" idx="2"/>
            </p:cNvCxnSpPr>
            <p:nvPr/>
          </p:nvCxnSpPr>
          <p:spPr>
            <a:xfrm rot="16200000" flipH="1">
              <a:off x="2293559" y="2358928"/>
              <a:ext cx="592461" cy="1821283"/>
            </a:xfrm>
            <a:prstGeom prst="curvedConnector2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74 Forma"/>
            <p:cNvCxnSpPr>
              <a:stCxn id="62" idx="3"/>
            </p:cNvCxnSpPr>
            <p:nvPr/>
          </p:nvCxnSpPr>
          <p:spPr>
            <a:xfrm rot="16200000" flipH="1">
              <a:off x="2951818" y="2817474"/>
              <a:ext cx="629268" cy="624748"/>
            </a:xfrm>
            <a:prstGeom prst="curvedConnector3">
              <a:avLst>
                <a:gd name="adj1" fmla="val 50000"/>
              </a:avLst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75 Forma"/>
            <p:cNvCxnSpPr>
              <a:stCxn id="62" idx="1"/>
            </p:cNvCxnSpPr>
            <p:nvPr/>
          </p:nvCxnSpPr>
          <p:spPr>
            <a:xfrm rot="5400000" flipH="1" flipV="1">
              <a:off x="2997405" y="1395924"/>
              <a:ext cx="538100" cy="624754"/>
            </a:xfrm>
            <a:prstGeom prst="curvedConnector2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76 Forma"/>
            <p:cNvCxnSpPr>
              <a:stCxn id="67" idx="6"/>
              <a:endCxn id="64" idx="0"/>
            </p:cNvCxnSpPr>
            <p:nvPr/>
          </p:nvCxnSpPr>
          <p:spPr>
            <a:xfrm>
              <a:off x="5597661" y="1287107"/>
              <a:ext cx="645307" cy="683608"/>
            </a:xfrm>
            <a:prstGeom prst="curvedConnector2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77 Forma"/>
            <p:cNvCxnSpPr>
              <a:stCxn id="70" idx="6"/>
            </p:cNvCxnSpPr>
            <p:nvPr/>
          </p:nvCxnSpPr>
          <p:spPr>
            <a:xfrm flipV="1">
              <a:off x="5597660" y="2791047"/>
              <a:ext cx="274981" cy="774754"/>
            </a:xfrm>
            <a:prstGeom prst="curvedConnector2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9" name="78 Flecha arriba"/>
            <p:cNvSpPr/>
            <p:nvPr/>
          </p:nvSpPr>
          <p:spPr>
            <a:xfrm>
              <a:off x="3077456" y="4337682"/>
              <a:ext cx="329977" cy="911477"/>
            </a:xfrm>
            <a:prstGeom prst="up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800">
                <a:solidFill>
                  <a:schemeClr val="tx1"/>
                </a:solidFill>
              </a:endParaRPr>
            </a:p>
          </p:txBody>
        </p:sp>
        <p:sp>
          <p:nvSpPr>
            <p:cNvPr id="80" name="79 Flecha arriba"/>
            <p:cNvSpPr/>
            <p:nvPr/>
          </p:nvSpPr>
          <p:spPr>
            <a:xfrm>
              <a:off x="5842019" y="4350104"/>
              <a:ext cx="329977" cy="911477"/>
            </a:xfrm>
            <a:prstGeom prst="up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sz="800">
                <a:solidFill>
                  <a:schemeClr val="tx1"/>
                </a:solidFill>
              </a:endParaRPr>
            </a:p>
          </p:txBody>
        </p:sp>
      </p:grpSp>
      <p:sp>
        <p:nvSpPr>
          <p:cNvPr id="175" name="75 CuadroTexto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 rot="16200000">
            <a:off x="-894144" y="3560898"/>
            <a:ext cx="2198816" cy="30777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CO" sz="1400" dirty="0">
                <a:solidFill>
                  <a:schemeClr val="tx1"/>
                </a:solidFill>
                <a:cs typeface="Arial" pitchFamily="34" charset="0"/>
              </a:rPr>
              <a:t>Clúster </a:t>
            </a:r>
            <a:r>
              <a:rPr lang="es-CO" sz="1400" dirty="0" smtClean="0">
                <a:solidFill>
                  <a:schemeClr val="tx1"/>
                </a:solidFill>
                <a:cs typeface="Arial" pitchFamily="34" charset="0"/>
              </a:rPr>
              <a:t>Agroindustrial</a:t>
            </a:r>
            <a:endParaRPr lang="es-ES" sz="14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81" name="AutoShape 19"/>
          <p:cNvSpPr>
            <a:spLocks noChangeArrowheads="1"/>
          </p:cNvSpPr>
          <p:nvPr/>
        </p:nvSpPr>
        <p:spPr bwMode="auto">
          <a:xfrm>
            <a:off x="2503568" y="5221916"/>
            <a:ext cx="5112568" cy="1516618"/>
          </a:xfrm>
          <a:prstGeom prst="upArrowCallout">
            <a:avLst>
              <a:gd name="adj1" fmla="val 28272"/>
              <a:gd name="adj2" fmla="val 28272"/>
              <a:gd name="adj3" fmla="val 16667"/>
              <a:gd name="adj4" fmla="val 66667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s-ES" sz="1200" dirty="0">
                <a:cs typeface="Arial" pitchFamily="34" charset="0"/>
              </a:rPr>
              <a:t>Es una plataforma de prestación de servicios de innovación y desarrollo tecnológico a través de la organización de oferta de laboratorios, la incubación de empresas de base tecnológica, el incentivo de infraestructura para el desarrollo tecnológico y la asesoría a empresarios en temas de innovación y emprendimiento.</a:t>
            </a:r>
            <a:endParaRPr lang="es-ES_tradnl" sz="1200" dirty="0">
              <a:cs typeface="Arial" pitchFamily="34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533321" y="1969263"/>
            <a:ext cx="1378556" cy="33000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 smtClean="0"/>
              <a:t>Pastos y forrajes</a:t>
            </a:r>
            <a:endParaRPr lang="es-CO" sz="1200" b="1" dirty="0"/>
          </a:p>
        </p:txBody>
      </p:sp>
      <p:sp>
        <p:nvSpPr>
          <p:cNvPr id="90" name="Rectángulo 89"/>
          <p:cNvSpPr/>
          <p:nvPr/>
        </p:nvSpPr>
        <p:spPr>
          <a:xfrm>
            <a:off x="2118382" y="2134264"/>
            <a:ext cx="1279911" cy="35542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 smtClean="0"/>
              <a:t>Industria cárnica y láctea</a:t>
            </a:r>
            <a:endParaRPr lang="es-CO" sz="1200" b="1" dirty="0"/>
          </a:p>
        </p:txBody>
      </p:sp>
      <p:sp>
        <p:nvSpPr>
          <p:cNvPr id="91" name="Rectángulo 90"/>
          <p:cNvSpPr/>
          <p:nvPr/>
        </p:nvSpPr>
        <p:spPr>
          <a:xfrm>
            <a:off x="563065" y="2388730"/>
            <a:ext cx="1304005" cy="3314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 smtClean="0"/>
              <a:t>Producción pecuaria</a:t>
            </a:r>
            <a:endParaRPr lang="es-CO" sz="1200" b="1" dirty="0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2322" y="4512185"/>
            <a:ext cx="537465" cy="509824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9503" y="3071705"/>
            <a:ext cx="528930" cy="411708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9541" y="2658389"/>
            <a:ext cx="613874" cy="505878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0875" y="3164267"/>
            <a:ext cx="811813" cy="253369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6377" y="4892517"/>
            <a:ext cx="474409" cy="435416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7228" y="4359047"/>
            <a:ext cx="461717" cy="473710"/>
          </a:xfrm>
          <a:prstGeom prst="rect">
            <a:avLst/>
          </a:prstGeom>
        </p:spPr>
      </p:pic>
      <p:sp>
        <p:nvSpPr>
          <p:cNvPr id="52" name="Text Box 4"/>
          <p:cNvSpPr txBox="1">
            <a:spLocks noChangeArrowheads="1"/>
          </p:cNvSpPr>
          <p:nvPr/>
        </p:nvSpPr>
        <p:spPr bwMode="auto">
          <a:xfrm>
            <a:off x="3444482" y="1137863"/>
            <a:ext cx="3313952" cy="8314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/>
            <a:endParaRPr lang="es-CO" sz="900" i="1" dirty="0">
              <a:solidFill>
                <a:srgbClr val="000000"/>
              </a:solidFill>
            </a:endParaRPr>
          </a:p>
        </p:txBody>
      </p:sp>
      <p:pic>
        <p:nvPicPr>
          <p:cNvPr id="53" name="0 Imagen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6758" y="1299882"/>
            <a:ext cx="1597554" cy="4587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4" name="Imagen 22"/>
          <p:cNvPicPr/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94882" y="1228434"/>
            <a:ext cx="875972" cy="69646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57" name="Rectángulo redondeado 6"/>
          <p:cNvSpPr/>
          <p:nvPr/>
        </p:nvSpPr>
        <p:spPr>
          <a:xfrm>
            <a:off x="233082" y="1111623"/>
            <a:ext cx="1994154" cy="37651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TRIPLE HELICE</a:t>
            </a:r>
            <a:endParaRPr lang="es-CO" dirty="0"/>
          </a:p>
        </p:txBody>
      </p:sp>
      <p:sp>
        <p:nvSpPr>
          <p:cNvPr id="4" name="3 Triángulo isósceles"/>
          <p:cNvSpPr/>
          <p:nvPr/>
        </p:nvSpPr>
        <p:spPr>
          <a:xfrm>
            <a:off x="2959678" y="1916247"/>
            <a:ext cx="4380232" cy="2787783"/>
          </a:xfrm>
          <a:prstGeom prst="triangl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" name="Imagen 5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977" y="3190872"/>
            <a:ext cx="1401533" cy="1058797"/>
          </a:xfrm>
          <a:prstGeom prst="rect">
            <a:avLst/>
          </a:prstGeom>
        </p:spPr>
      </p:pic>
      <p:sp>
        <p:nvSpPr>
          <p:cNvPr id="55" name="1 CuadroTexto"/>
          <p:cNvSpPr txBox="1"/>
          <p:nvPr/>
        </p:nvSpPr>
        <p:spPr>
          <a:xfrm>
            <a:off x="261151" y="233075"/>
            <a:ext cx="338926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1. QUE ES EL CTA?</a:t>
            </a:r>
            <a:endParaRPr lang="es-CO" sz="3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6" name="Imagen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40945" y="107914"/>
            <a:ext cx="2988000" cy="86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703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: esquinas redondeadas 7"/>
          <p:cNvSpPr/>
          <p:nvPr/>
        </p:nvSpPr>
        <p:spPr>
          <a:xfrm>
            <a:off x="519891" y="5159814"/>
            <a:ext cx="8336522" cy="64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s-CO" b="1" dirty="0"/>
              <a:t>Uso de la Biodiversidad</a:t>
            </a:r>
            <a:endParaRPr lang="es-CO" dirty="0"/>
          </a:p>
        </p:txBody>
      </p:sp>
      <p:sp>
        <p:nvSpPr>
          <p:cNvPr id="28" name="Rectángulo: esquinas redondeadas 27"/>
          <p:cNvSpPr/>
          <p:nvPr/>
        </p:nvSpPr>
        <p:spPr>
          <a:xfrm>
            <a:off x="517933" y="4290263"/>
            <a:ext cx="8336522" cy="64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s-CO" b="1" dirty="0"/>
              <a:t>Producción </a:t>
            </a:r>
          </a:p>
          <a:p>
            <a:pPr algn="r"/>
            <a:r>
              <a:rPr lang="es-CO" b="1" dirty="0"/>
              <a:t>de Alimentos Sostenibles</a:t>
            </a:r>
          </a:p>
        </p:txBody>
      </p:sp>
      <p:sp>
        <p:nvSpPr>
          <p:cNvPr id="29" name="Rectángulo: esquinas redondeadas 28"/>
          <p:cNvSpPr/>
          <p:nvPr/>
        </p:nvSpPr>
        <p:spPr>
          <a:xfrm>
            <a:off x="517933" y="3426298"/>
            <a:ext cx="8336522" cy="64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s-CO" b="1" dirty="0"/>
              <a:t>Alimentación Segura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8530" y="310463"/>
            <a:ext cx="2988000" cy="865874"/>
          </a:xfrm>
          <a:prstGeom prst="rect">
            <a:avLst/>
          </a:prstGeom>
        </p:spPr>
      </p:pic>
      <p:sp>
        <p:nvSpPr>
          <p:cNvPr id="18" name="5 Triángulo isósceles"/>
          <p:cNvSpPr/>
          <p:nvPr/>
        </p:nvSpPr>
        <p:spPr>
          <a:xfrm>
            <a:off x="179718" y="1052326"/>
            <a:ext cx="6572251" cy="1672940"/>
          </a:xfrm>
          <a:prstGeom prst="triangle">
            <a:avLst>
              <a:gd name="adj" fmla="val 49732"/>
            </a:avLst>
          </a:prstGeom>
          <a:solidFill>
            <a:srgbClr val="FFFFCC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t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CO" b="1" dirty="0">
                <a:solidFill>
                  <a:schemeClr val="tx1"/>
                </a:solidFill>
              </a:rPr>
              <a:t>TRANSFERENCIA Y APROPIACIÓN DE TECNOLOGÍAS </a:t>
            </a:r>
          </a:p>
          <a:p>
            <a:pPr algn="ctr">
              <a:defRPr/>
            </a:pP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0" name="7 Rectángulo"/>
          <p:cNvSpPr/>
          <p:nvPr/>
        </p:nvSpPr>
        <p:spPr>
          <a:xfrm>
            <a:off x="766624" y="2806462"/>
            <a:ext cx="1500188" cy="308721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t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1500" dirty="0">
                <a:solidFill>
                  <a:schemeClr val="tx1"/>
                </a:solidFill>
              </a:rPr>
              <a:t>Tecnologías para los sistemas de producción Agrícola y Pecuario</a:t>
            </a:r>
          </a:p>
        </p:txBody>
      </p:sp>
      <p:sp>
        <p:nvSpPr>
          <p:cNvPr id="22" name="18 Rectángulo"/>
          <p:cNvSpPr/>
          <p:nvPr/>
        </p:nvSpPr>
        <p:spPr>
          <a:xfrm>
            <a:off x="4624249" y="2797333"/>
            <a:ext cx="1571625" cy="30872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t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1500" dirty="0">
                <a:solidFill>
                  <a:schemeClr val="tx1"/>
                </a:solidFill>
              </a:rPr>
              <a:t>Tecnologías agroalimentarias desarrollo en productos funcionales </a:t>
            </a:r>
          </a:p>
        </p:txBody>
      </p:sp>
      <p:sp>
        <p:nvSpPr>
          <p:cNvPr id="23" name="19 Rectángulo"/>
          <p:cNvSpPr/>
          <p:nvPr/>
        </p:nvSpPr>
        <p:spPr>
          <a:xfrm>
            <a:off x="2680033" y="2797333"/>
            <a:ext cx="1571625" cy="308721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t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1500" dirty="0">
                <a:solidFill>
                  <a:schemeClr val="tx1"/>
                </a:solidFill>
              </a:rPr>
              <a:t>Tecnologías para la logística y la distribución de productos perecederos</a:t>
            </a:r>
          </a:p>
        </p:txBody>
      </p:sp>
      <p:sp>
        <p:nvSpPr>
          <p:cNvPr id="26" name="30 Hexágono"/>
          <p:cNvSpPr/>
          <p:nvPr/>
        </p:nvSpPr>
        <p:spPr>
          <a:xfrm>
            <a:off x="976808" y="4738579"/>
            <a:ext cx="5020408" cy="707815"/>
          </a:xfrm>
          <a:prstGeom prst="hexagon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b="1" dirty="0"/>
              <a:t>ALIMENTACIÓN Y CONSUMIDOR</a:t>
            </a:r>
          </a:p>
        </p:txBody>
      </p:sp>
      <p:sp>
        <p:nvSpPr>
          <p:cNvPr id="32" name="Oval 72"/>
          <p:cNvSpPr>
            <a:spLocks noChangeArrowheads="1"/>
          </p:cNvSpPr>
          <p:nvPr/>
        </p:nvSpPr>
        <p:spPr bwMode="auto">
          <a:xfrm>
            <a:off x="1390512" y="4240627"/>
            <a:ext cx="252412" cy="250825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3296" tIns="46648" rIns="93296" bIns="46648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33450"/>
            <a:r>
              <a:rPr lang="es-MX" sz="1100" b="1" dirty="0"/>
              <a:t>1</a:t>
            </a:r>
            <a:endParaRPr lang="es-CO" sz="1100" b="1" dirty="0"/>
          </a:p>
        </p:txBody>
      </p:sp>
      <p:sp>
        <p:nvSpPr>
          <p:cNvPr id="33" name="Oval 72"/>
          <p:cNvSpPr>
            <a:spLocks noChangeArrowheads="1"/>
          </p:cNvSpPr>
          <p:nvPr/>
        </p:nvSpPr>
        <p:spPr bwMode="auto">
          <a:xfrm>
            <a:off x="3339639" y="4224657"/>
            <a:ext cx="252412" cy="250825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3296" tIns="46648" rIns="93296" bIns="46648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33450"/>
            <a:r>
              <a:rPr lang="es-MX" sz="1100" b="1" dirty="0"/>
              <a:t>2</a:t>
            </a:r>
            <a:endParaRPr lang="es-CO" sz="1100" b="1" dirty="0"/>
          </a:p>
        </p:txBody>
      </p:sp>
      <p:sp>
        <p:nvSpPr>
          <p:cNvPr id="34" name="Oval 72"/>
          <p:cNvSpPr>
            <a:spLocks noChangeArrowheads="1"/>
          </p:cNvSpPr>
          <p:nvPr/>
        </p:nvSpPr>
        <p:spPr bwMode="auto">
          <a:xfrm>
            <a:off x="5283854" y="4234673"/>
            <a:ext cx="252413" cy="250825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3296" tIns="46648" rIns="93296" bIns="46648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33450"/>
            <a:r>
              <a:rPr lang="es-MX" sz="1100" b="1" dirty="0"/>
              <a:t>3</a:t>
            </a:r>
            <a:endParaRPr lang="es-CO" sz="1100" b="1" dirty="0"/>
          </a:p>
        </p:txBody>
      </p:sp>
      <p:sp>
        <p:nvSpPr>
          <p:cNvPr id="35" name="Oval 72"/>
          <p:cNvSpPr>
            <a:spLocks noChangeArrowheads="1"/>
          </p:cNvSpPr>
          <p:nvPr/>
        </p:nvSpPr>
        <p:spPr bwMode="auto">
          <a:xfrm>
            <a:off x="3339638" y="1525270"/>
            <a:ext cx="252413" cy="250825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3296" tIns="46648" rIns="93296" bIns="46648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33450"/>
            <a:r>
              <a:rPr lang="es-MX" sz="1100" b="1" dirty="0"/>
              <a:t>4</a:t>
            </a:r>
            <a:endParaRPr lang="es-CO" sz="1100" b="1" dirty="0"/>
          </a:p>
        </p:txBody>
      </p:sp>
      <p:sp>
        <p:nvSpPr>
          <p:cNvPr id="7" name="Rectángulo 6"/>
          <p:cNvSpPr/>
          <p:nvPr/>
        </p:nvSpPr>
        <p:spPr>
          <a:xfrm>
            <a:off x="247012" y="6346776"/>
            <a:ext cx="648000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s-CO" b="1" dirty="0" smtClean="0">
                <a:solidFill>
                  <a:schemeClr val="tx1"/>
                </a:solidFill>
              </a:rPr>
              <a:t>PLATAFORMA TECNOLOGICA</a:t>
            </a:r>
            <a:endParaRPr lang="es-CO" b="1" dirty="0">
              <a:solidFill>
                <a:schemeClr val="tx1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247012" y="5951949"/>
            <a:ext cx="648000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CENTRO DE INNOVACION Y RED DE LABORATORIOS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36" name="Oval 72"/>
          <p:cNvSpPr>
            <a:spLocks noChangeArrowheads="1"/>
          </p:cNvSpPr>
          <p:nvPr/>
        </p:nvSpPr>
        <p:spPr bwMode="auto">
          <a:xfrm>
            <a:off x="6262422" y="6186536"/>
            <a:ext cx="252412" cy="250825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3296" tIns="46648" rIns="93296" bIns="46648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33450"/>
            <a:r>
              <a:rPr lang="es-MX" sz="1100" b="1" dirty="0"/>
              <a:t>5</a:t>
            </a:r>
            <a:endParaRPr lang="es-CO" sz="1100" b="1" dirty="0"/>
          </a:p>
        </p:txBody>
      </p:sp>
      <p:pic>
        <p:nvPicPr>
          <p:cNvPr id="1026" name="Picture 2" descr="http://admblogs.semana.com/semanablogs/wp-content/uploads/sites/4/2016/04/1425401922-decreto_porta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654" y="1193743"/>
            <a:ext cx="1800000" cy="22437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72"/>
          <p:cNvSpPr>
            <a:spLocks noChangeArrowheads="1"/>
          </p:cNvSpPr>
          <p:nvPr/>
        </p:nvSpPr>
        <p:spPr bwMode="auto">
          <a:xfrm>
            <a:off x="7661448" y="2934281"/>
            <a:ext cx="252412" cy="250825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3296" tIns="46648" rIns="93296" bIns="46648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33450"/>
            <a:r>
              <a:rPr lang="es-MX" sz="1100" b="1" dirty="0"/>
              <a:t>6</a:t>
            </a:r>
            <a:endParaRPr lang="es-CO" sz="1100" b="1" dirty="0"/>
          </a:p>
        </p:txBody>
      </p:sp>
      <p:sp>
        <p:nvSpPr>
          <p:cNvPr id="21" name="1 CuadroTexto"/>
          <p:cNvSpPr txBox="1"/>
          <p:nvPr/>
        </p:nvSpPr>
        <p:spPr>
          <a:xfrm>
            <a:off x="247012" y="861142"/>
            <a:ext cx="2251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2800" b="1"/>
            </a:lvl1pPr>
          </a:lstStyle>
          <a:p>
            <a:r>
              <a:rPr lang="es-CO" sz="2400" dirty="0" smtClean="0"/>
              <a:t>COMPONENTES</a:t>
            </a:r>
          </a:p>
          <a:p>
            <a:r>
              <a:rPr lang="es-CO" sz="2400" dirty="0" smtClean="0"/>
              <a:t>PROYECTOS</a:t>
            </a:r>
            <a:endParaRPr lang="en-US" sz="2400" dirty="0"/>
          </a:p>
        </p:txBody>
      </p:sp>
      <p:sp>
        <p:nvSpPr>
          <p:cNvPr id="27" name="1 CuadroTexto"/>
          <p:cNvSpPr txBox="1"/>
          <p:nvPr/>
        </p:nvSpPr>
        <p:spPr>
          <a:xfrm>
            <a:off x="261151" y="233075"/>
            <a:ext cx="338926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1. QUE ES EL CTA?</a:t>
            </a:r>
            <a:endParaRPr lang="es-CO" sz="3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9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DD85B15414558419656BF4A31B4C921" ma:contentTypeVersion="1" ma:contentTypeDescription="Crear nuevo documento." ma:contentTypeScope="" ma:versionID="fdfebaa4764217f373b90a67ea603ab3">
  <xsd:schema xmlns:xsd="http://www.w3.org/2001/XMLSchema" xmlns:xs="http://www.w3.org/2001/XMLSchema" xmlns:p="http://schemas.microsoft.com/office/2006/metadata/properties" xmlns:ns2="aa233856-28bd-407c-94d3-afbfdebde5cc" targetNamespace="http://schemas.microsoft.com/office/2006/metadata/properties" ma:root="true" ma:fieldsID="c7151a6c048108f23302d622f12d752f" ns2:_="">
    <xsd:import namespace="aa233856-28bd-407c-94d3-afbfdebde5cc"/>
    <xsd:element name="properties">
      <xsd:complexType>
        <xsd:sequence>
          <xsd:element name="documentManagement">
            <xsd:complexType>
              <xsd:all>
                <xsd:element ref="ns2:congreso_x002d_tall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233856-28bd-407c-94d3-afbfdebde5cc" elementFormDefault="qualified">
    <xsd:import namespace="http://schemas.microsoft.com/office/2006/documentManagement/types"/>
    <xsd:import namespace="http://schemas.microsoft.com/office/infopath/2007/PartnerControls"/>
    <xsd:element name="congreso_x002d_taller" ma:index="8" nillable="true" ma:displayName="congreso-taller" ma:list="{e99ec46f-68c0-45d6-9130-ae7ce1fd6cd7}" ma:internalName="congreso_x002d_taller" ma:showField="Title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ngreso_x002d_taller xmlns="aa233856-28bd-407c-94d3-afbfdebde5cc" xsi:nil="true"/>
  </documentManagement>
</p:properties>
</file>

<file path=customXml/itemProps1.xml><?xml version="1.0" encoding="utf-8"?>
<ds:datastoreItem xmlns:ds="http://schemas.openxmlformats.org/officeDocument/2006/customXml" ds:itemID="{FD2F5DB2-ACE8-424A-B08F-B906B3BD0140}"/>
</file>

<file path=customXml/itemProps2.xml><?xml version="1.0" encoding="utf-8"?>
<ds:datastoreItem xmlns:ds="http://schemas.openxmlformats.org/officeDocument/2006/customXml" ds:itemID="{69FF4F3E-C805-45FE-9498-D9905F612961}"/>
</file>

<file path=customXml/itemProps3.xml><?xml version="1.0" encoding="utf-8"?>
<ds:datastoreItem xmlns:ds="http://schemas.openxmlformats.org/officeDocument/2006/customXml" ds:itemID="{CE561496-3256-4A39-A9B5-DE2E75B8FACC}"/>
</file>

<file path=docProps/app.xml><?xml version="1.0" encoding="utf-8"?>
<Properties xmlns="http://schemas.openxmlformats.org/officeDocument/2006/extended-properties" xmlns:vt="http://schemas.openxmlformats.org/officeDocument/2006/docPropsVTypes">
  <TotalTime>22953</TotalTime>
  <Words>1473</Words>
  <Application>Microsoft Office PowerPoint</Application>
  <PresentationFormat>Presentación en pantalla (4:3)</PresentationFormat>
  <Paragraphs>282</Paragraphs>
  <Slides>33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4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OBJETIVO GENERAL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JESUS ALBERTO VILLAMIL javillamilm@unal.edu.co PROFESOR  FACULTAD DE CIENCIAS ECONOMICAS DIRECTOR  PROYECTO CTA 2</vt:lpstr>
    </vt:vector>
  </TitlesOfParts>
  <Company>Luffi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Luffi</dc:creator>
  <cp:lastModifiedBy>User</cp:lastModifiedBy>
  <cp:revision>28</cp:revision>
  <dcterms:created xsi:type="dcterms:W3CDTF">2016-08-16T12:26:14Z</dcterms:created>
  <dcterms:modified xsi:type="dcterms:W3CDTF">2016-09-30T18:29:40Z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0x0101000DD85B15414558419656BF4A31B4C921</vt:lpwstr>
  </property>
</Properties>
</file>