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olors1.xml" ContentType="application/vnd.ms-office.chartcolorstyl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9" r:id="rId3"/>
    <p:sldId id="300" r:id="rId4"/>
    <p:sldId id="301" r:id="rId5"/>
    <p:sldId id="303" r:id="rId6"/>
    <p:sldId id="304" r:id="rId7"/>
    <p:sldId id="305" r:id="rId8"/>
    <p:sldId id="264" r:id="rId9"/>
    <p:sldId id="306" r:id="rId10"/>
    <p:sldId id="266" r:id="rId11"/>
    <p:sldId id="307" r:id="rId12"/>
    <p:sldId id="308" r:id="rId13"/>
    <p:sldId id="310" r:id="rId14"/>
    <p:sldId id="309" r:id="rId15"/>
    <p:sldId id="311" r:id="rId16"/>
    <p:sldId id="312" r:id="rId17"/>
    <p:sldId id="313" r:id="rId18"/>
    <p:sldId id="314" r:id="rId19"/>
    <p:sldId id="315" r:id="rId20"/>
    <p:sldId id="328" r:id="rId21"/>
    <p:sldId id="316" r:id="rId22"/>
    <p:sldId id="317" r:id="rId23"/>
    <p:sldId id="318" r:id="rId24"/>
    <p:sldId id="329" r:id="rId25"/>
    <p:sldId id="319" r:id="rId26"/>
    <p:sldId id="321" r:id="rId27"/>
    <p:sldId id="330" r:id="rId28"/>
    <p:sldId id="331" r:id="rId29"/>
    <p:sldId id="332" r:id="rId30"/>
    <p:sldId id="293" r:id="rId31"/>
    <p:sldId id="324" r:id="rId32"/>
    <p:sldId id="325" r:id="rId33"/>
    <p:sldId id="326" r:id="rId34"/>
    <p:sldId id="327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F26D64"/>
    <a:srgbClr val="5EC6D3"/>
    <a:srgbClr val="007A81"/>
    <a:srgbClr val="F8841D"/>
    <a:srgbClr val="546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2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102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onilla\Desktop\Medici&#243;n%20de%20Grupos%20Productos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67186998572728E-2"/>
          <c:y val="0.1818526296500966"/>
          <c:w val="0.96766562600285455"/>
          <c:h val="0.59648195996240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C3-4A9F-9740-A487D7A96E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C3-4A9F-9740-A487D7A96ED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C3-4A9F-9740-A487D7A96ED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C3-4A9F-9740-A487D7A96ED2}"/>
              </c:ext>
            </c:extLst>
          </c:dPt>
          <c:dLbls>
            <c:dLbl>
              <c:idx val="0"/>
              <c:layout>
                <c:manualLayout>
                  <c:x val="-0.11010629722927745"/>
                  <c:y val="0.1104071048382791"/>
                </c:manualLayout>
              </c:layout>
              <c:tx>
                <c:rich>
                  <a:bodyPr/>
                  <a:lstStyle/>
                  <a:p>
                    <a:fld id="{AF4FABCB-78BC-4BFD-ADFC-9C4940F10D89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CB19C4B7-FB41-4DF6-A332-3ED901A01CB3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C3-4A9F-9740-A487D7A96E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9261872438001498E-2"/>
                  <c:y val="6.6321635258420067E-2"/>
                </c:manualLayout>
              </c:layout>
              <c:tx>
                <c:rich>
                  <a:bodyPr/>
                  <a:lstStyle/>
                  <a:p>
                    <a:fld id="{EBBD39FA-C9A2-4979-8B17-AC2276AD164B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F26A638E-5567-4BC2-839E-0F2D62D3C01D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C3-4A9F-9740-A487D7A96E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028800275524974"/>
                  <c:y val="-0.24222813626768744"/>
                </c:manualLayout>
              </c:layout>
              <c:tx>
                <c:rich>
                  <a:bodyPr/>
                  <a:lstStyle/>
                  <a:p>
                    <a:fld id="{60CD2527-5C18-47E8-9C96-E92B9C4D9B6D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3B96E74B-F51F-43C6-8033-3B4CA8FAFEF5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C3-4A9F-9740-A487D7A96E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5154614204279873"/>
                  <c:y val="7.6788906571708518E-2"/>
                </c:manualLayout>
              </c:layout>
              <c:tx>
                <c:rich>
                  <a:bodyPr/>
                  <a:lstStyle/>
                  <a:p>
                    <a:fld id="{CACD7400-254E-4E40-B3DE-02EF18309BDD}" type="VALUE">
                      <a:rPr lang="en-US"/>
                      <a:pPr/>
                      <a:t>[VALOR]</a:t>
                    </a:fld>
                    <a:r>
                      <a:rPr lang="en-US" baseline="0"/>
                      <a:t> </a:t>
                    </a:r>
                  </a:p>
                  <a:p>
                    <a:fld id="{BF1D5B1C-2EA7-43A8-91CA-D708719EFE80}" type="PERCENTAGE">
                      <a:rPr lang="en-US" baseline="0"/>
                      <a:pPr/>
                      <a:t>[PORCENTAJE]</a:t>
                    </a:fld>
                    <a:endParaRPr lang="es-CO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C3-4A9F-9740-A487D7A96E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22758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Hoja1!$A$19:$A$22</c:f>
              <c:strCache>
                <c:ptCount val="4"/>
                <c:pt idx="0">
                  <c:v>Productos resultado de actividades de Generación de Nuevo Conocimiento</c:v>
                </c:pt>
                <c:pt idx="1">
                  <c:v>Productos resultado de actividades de Desarrollo Tecnológico e Innovación</c:v>
                </c:pt>
                <c:pt idx="2">
                  <c:v>Productos resultado de actividades de Apropiación Social del Conocimiento</c:v>
                </c:pt>
                <c:pt idx="3">
                  <c:v>Productos de actividades relacionadas con la Formación de Recurso Humano para la CTeI</c:v>
                </c:pt>
              </c:strCache>
            </c:strRef>
          </c:cat>
          <c:val>
            <c:numRef>
              <c:f>Hoja1!$B$19:$B$22</c:f>
              <c:numCache>
                <c:formatCode>_-* #,##0_-;\-* #,##0_-;_-* "-"??_-;_-@_-</c:formatCode>
                <c:ptCount val="4"/>
                <c:pt idx="0">
                  <c:v>143690</c:v>
                </c:pt>
                <c:pt idx="1">
                  <c:v>9353</c:v>
                </c:pt>
                <c:pt idx="2">
                  <c:v>494243</c:v>
                </c:pt>
                <c:pt idx="3">
                  <c:v>280925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C3-4A9F-9740-A487D7A96E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4CC4F-351C-4FC5-8073-683D1F6FD1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9EDC867-A68C-4103-B212-1F6354809C4F}">
      <dgm:prSet phldrT="[Texto]" custT="1"/>
      <dgm:spPr>
        <a:solidFill>
          <a:srgbClr val="F26D64"/>
        </a:solidFill>
      </dgm:spPr>
      <dgm:t>
        <a:bodyPr/>
        <a:lstStyle/>
        <a:p>
          <a:r>
            <a:rPr lang="es-CO" sz="1800" b="0" dirty="0">
              <a:latin typeface="Arial" panose="020B0604020202020204" pitchFamily="34" charset="0"/>
              <a:cs typeface="Arial" panose="020B0604020202020204" pitchFamily="34" charset="0"/>
            </a:rPr>
            <a:t>Política ASCTI</a:t>
          </a:r>
        </a:p>
      </dgm:t>
    </dgm:pt>
    <dgm:pt modelId="{2231A4AF-C878-4BDF-A66D-40B9AED21133}" type="parTrans" cxnId="{F3911831-BF49-452D-836E-D027FDE4EEC1}">
      <dgm:prSet/>
      <dgm:spPr/>
      <dgm:t>
        <a:bodyPr/>
        <a:lstStyle/>
        <a:p>
          <a:endParaRPr lang="es-CO"/>
        </a:p>
      </dgm:t>
    </dgm:pt>
    <dgm:pt modelId="{64F707F6-FD54-43CC-AA14-9B5D4CD26317}" type="sibTrans" cxnId="{F3911831-BF49-452D-836E-D027FDE4EEC1}">
      <dgm:prSet/>
      <dgm:spPr/>
      <dgm:t>
        <a:bodyPr/>
        <a:lstStyle/>
        <a:p>
          <a:endParaRPr lang="es-CO"/>
        </a:p>
      </dgm:t>
    </dgm:pt>
    <dgm:pt modelId="{1E1F7252-9915-4CCF-9F80-75A83B708F48}">
      <dgm:prSet phldrT="[Texto]" custT="1"/>
      <dgm:spPr>
        <a:solidFill>
          <a:srgbClr val="F26D64"/>
        </a:solidFill>
      </dgm:spPr>
      <dgm:t>
        <a:bodyPr/>
        <a:lstStyle/>
        <a:p>
          <a:r>
            <a:rPr lang="es-CO" sz="1200" dirty="0">
              <a:latin typeface="Arial" panose="020B0604020202020204" pitchFamily="34" charset="0"/>
              <a:cs typeface="Arial" panose="020B0604020202020204" pitchFamily="34" charset="0"/>
            </a:rPr>
            <a:t>Fortalecer conceptual y operativamente las acciones ASCTI</a:t>
          </a:r>
        </a:p>
      </dgm:t>
    </dgm:pt>
    <dgm:pt modelId="{EA330DD0-E32F-452E-92EE-72F33BA4E2F9}" type="parTrans" cxnId="{4DD2DDAA-CA64-48E1-BF3E-3A58727AA0F1}">
      <dgm:prSet/>
      <dgm:spPr/>
      <dgm:t>
        <a:bodyPr/>
        <a:lstStyle/>
        <a:p>
          <a:endParaRPr lang="es-CO"/>
        </a:p>
      </dgm:t>
    </dgm:pt>
    <dgm:pt modelId="{CFE0F810-B96A-4C8C-A720-10B5B544BB2B}" type="sibTrans" cxnId="{4DD2DDAA-CA64-48E1-BF3E-3A58727AA0F1}">
      <dgm:prSet/>
      <dgm:spPr/>
      <dgm:t>
        <a:bodyPr/>
        <a:lstStyle/>
        <a:p>
          <a:endParaRPr lang="es-CO"/>
        </a:p>
      </dgm:t>
    </dgm:pt>
    <dgm:pt modelId="{C73C175F-3629-4DCF-A128-39ADA36A1008}">
      <dgm:prSet phldrT="[Texto]" custT="1"/>
      <dgm:spPr>
        <a:solidFill>
          <a:srgbClr val="953735"/>
        </a:solidFill>
      </dgm:spPr>
      <dgm:t>
        <a:bodyPr/>
        <a:lstStyle/>
        <a:p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Estrategia ASCTI (2010) </a:t>
          </a:r>
        </a:p>
      </dgm:t>
    </dgm:pt>
    <dgm:pt modelId="{A039E578-DFF5-4080-97FE-5B12CF06019E}" type="parTrans" cxnId="{8F822451-F1B4-4A09-AA3A-3A686063FE7B}">
      <dgm:prSet/>
      <dgm:spPr/>
      <dgm:t>
        <a:bodyPr/>
        <a:lstStyle/>
        <a:p>
          <a:endParaRPr lang="es-CO"/>
        </a:p>
      </dgm:t>
    </dgm:pt>
    <dgm:pt modelId="{8F3769A5-5DA3-4E1F-B776-74FFD5C843B2}" type="sibTrans" cxnId="{8F822451-F1B4-4A09-AA3A-3A686063FE7B}">
      <dgm:prSet/>
      <dgm:spPr/>
      <dgm:t>
        <a:bodyPr/>
        <a:lstStyle/>
        <a:p>
          <a:endParaRPr lang="es-CO"/>
        </a:p>
      </dgm:t>
    </dgm:pt>
    <dgm:pt modelId="{2D1AD6AB-ACFD-499A-B7C5-7EC2A47070B5}" type="pres">
      <dgm:prSet presAssocID="{C224CC4F-351C-4FC5-8073-683D1F6FD111}" presName="linearFlow" presStyleCnt="0">
        <dgm:presLayoutVars>
          <dgm:resizeHandles val="exact"/>
        </dgm:presLayoutVars>
      </dgm:prSet>
      <dgm:spPr/>
    </dgm:pt>
    <dgm:pt modelId="{5B364253-E9D8-4A95-8F59-9B09F821B0C9}" type="pres">
      <dgm:prSet presAssocID="{39EDC867-A68C-4103-B212-1F6354809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33FD19-8235-43F7-A069-BD62ACE72CBD}" type="pres">
      <dgm:prSet presAssocID="{64F707F6-FD54-43CC-AA14-9B5D4CD26317}" presName="sibTrans" presStyleLbl="sibTrans2D1" presStyleIdx="0" presStyleCnt="2"/>
      <dgm:spPr/>
      <dgm:t>
        <a:bodyPr/>
        <a:lstStyle/>
        <a:p>
          <a:endParaRPr lang="es-CO"/>
        </a:p>
      </dgm:t>
    </dgm:pt>
    <dgm:pt modelId="{6F349AE9-D5AE-4D38-B18A-D04D28D7BBF5}" type="pres">
      <dgm:prSet presAssocID="{64F707F6-FD54-43CC-AA14-9B5D4CD26317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DD187226-A28D-4E40-9FBD-64A35BD36490}" type="pres">
      <dgm:prSet presAssocID="{1E1F7252-9915-4CCF-9F80-75A83B708F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E16B57-02F2-4CF8-AC64-582ADB48D131}" type="pres">
      <dgm:prSet presAssocID="{CFE0F810-B96A-4C8C-A720-10B5B544BB2B}" presName="sibTrans" presStyleLbl="sibTrans2D1" presStyleIdx="1" presStyleCnt="2"/>
      <dgm:spPr/>
      <dgm:t>
        <a:bodyPr/>
        <a:lstStyle/>
        <a:p>
          <a:endParaRPr lang="es-CO"/>
        </a:p>
      </dgm:t>
    </dgm:pt>
    <dgm:pt modelId="{CBE9A5BF-5F00-4F8F-9217-EE453D682F63}" type="pres">
      <dgm:prSet presAssocID="{CFE0F810-B96A-4C8C-A720-10B5B544BB2B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102EB513-B457-44BB-8380-A6439A3BE854}" type="pres">
      <dgm:prSet presAssocID="{C73C175F-3629-4DCF-A128-39ADA36A10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338A5C9-FFB9-4A6D-A545-82EEBC19C086}" type="presOf" srcId="{64F707F6-FD54-43CC-AA14-9B5D4CD26317}" destId="{6C33FD19-8235-43F7-A069-BD62ACE72CBD}" srcOrd="0" destOrd="0" presId="urn:microsoft.com/office/officeart/2005/8/layout/process2"/>
    <dgm:cxn modelId="{F3911831-BF49-452D-836E-D027FDE4EEC1}" srcId="{C224CC4F-351C-4FC5-8073-683D1F6FD111}" destId="{39EDC867-A68C-4103-B212-1F6354809C4F}" srcOrd="0" destOrd="0" parTransId="{2231A4AF-C878-4BDF-A66D-40B9AED21133}" sibTransId="{64F707F6-FD54-43CC-AA14-9B5D4CD26317}"/>
    <dgm:cxn modelId="{8F822451-F1B4-4A09-AA3A-3A686063FE7B}" srcId="{C224CC4F-351C-4FC5-8073-683D1F6FD111}" destId="{C73C175F-3629-4DCF-A128-39ADA36A1008}" srcOrd="2" destOrd="0" parTransId="{A039E578-DFF5-4080-97FE-5B12CF06019E}" sibTransId="{8F3769A5-5DA3-4E1F-B776-74FFD5C843B2}"/>
    <dgm:cxn modelId="{210F20EE-AA5E-443D-A640-D222B1E38C01}" type="presOf" srcId="{C224CC4F-351C-4FC5-8073-683D1F6FD111}" destId="{2D1AD6AB-ACFD-499A-B7C5-7EC2A47070B5}" srcOrd="0" destOrd="0" presId="urn:microsoft.com/office/officeart/2005/8/layout/process2"/>
    <dgm:cxn modelId="{E699B457-227E-4D31-89A9-78DA60606520}" type="presOf" srcId="{CFE0F810-B96A-4C8C-A720-10B5B544BB2B}" destId="{CBE9A5BF-5F00-4F8F-9217-EE453D682F63}" srcOrd="1" destOrd="0" presId="urn:microsoft.com/office/officeart/2005/8/layout/process2"/>
    <dgm:cxn modelId="{876AB939-8689-4BB0-A010-A58E4A534DEB}" type="presOf" srcId="{39EDC867-A68C-4103-B212-1F6354809C4F}" destId="{5B364253-E9D8-4A95-8F59-9B09F821B0C9}" srcOrd="0" destOrd="0" presId="urn:microsoft.com/office/officeart/2005/8/layout/process2"/>
    <dgm:cxn modelId="{0D4BE1AC-A1AC-4240-9CBF-06FAB5AF28F8}" type="presOf" srcId="{C73C175F-3629-4DCF-A128-39ADA36A1008}" destId="{102EB513-B457-44BB-8380-A6439A3BE854}" srcOrd="0" destOrd="0" presId="urn:microsoft.com/office/officeart/2005/8/layout/process2"/>
    <dgm:cxn modelId="{7F1C48F6-FD85-4A36-9167-D921FF02A231}" type="presOf" srcId="{1E1F7252-9915-4CCF-9F80-75A83B708F48}" destId="{DD187226-A28D-4E40-9FBD-64A35BD36490}" srcOrd="0" destOrd="0" presId="urn:microsoft.com/office/officeart/2005/8/layout/process2"/>
    <dgm:cxn modelId="{6F09E70B-5AFC-40FD-A741-2A8144ED774B}" type="presOf" srcId="{CFE0F810-B96A-4C8C-A720-10B5B544BB2B}" destId="{98E16B57-02F2-4CF8-AC64-582ADB48D131}" srcOrd="0" destOrd="0" presId="urn:microsoft.com/office/officeart/2005/8/layout/process2"/>
    <dgm:cxn modelId="{4CE37DB7-088F-4335-941D-AFC00AB046D2}" type="presOf" srcId="{64F707F6-FD54-43CC-AA14-9B5D4CD26317}" destId="{6F349AE9-D5AE-4D38-B18A-D04D28D7BBF5}" srcOrd="1" destOrd="0" presId="urn:microsoft.com/office/officeart/2005/8/layout/process2"/>
    <dgm:cxn modelId="{4DD2DDAA-CA64-48E1-BF3E-3A58727AA0F1}" srcId="{C224CC4F-351C-4FC5-8073-683D1F6FD111}" destId="{1E1F7252-9915-4CCF-9F80-75A83B708F48}" srcOrd="1" destOrd="0" parTransId="{EA330DD0-E32F-452E-92EE-72F33BA4E2F9}" sibTransId="{CFE0F810-B96A-4C8C-A720-10B5B544BB2B}"/>
    <dgm:cxn modelId="{48E4E871-E8B0-438F-9847-9E30025A869D}" type="presParOf" srcId="{2D1AD6AB-ACFD-499A-B7C5-7EC2A47070B5}" destId="{5B364253-E9D8-4A95-8F59-9B09F821B0C9}" srcOrd="0" destOrd="0" presId="urn:microsoft.com/office/officeart/2005/8/layout/process2"/>
    <dgm:cxn modelId="{3D7B59F1-BE51-4D2D-A039-9E612EF115EF}" type="presParOf" srcId="{2D1AD6AB-ACFD-499A-B7C5-7EC2A47070B5}" destId="{6C33FD19-8235-43F7-A069-BD62ACE72CBD}" srcOrd="1" destOrd="0" presId="urn:microsoft.com/office/officeart/2005/8/layout/process2"/>
    <dgm:cxn modelId="{96B3BAE9-441B-4B52-9EDE-775CC791EAC2}" type="presParOf" srcId="{6C33FD19-8235-43F7-A069-BD62ACE72CBD}" destId="{6F349AE9-D5AE-4D38-B18A-D04D28D7BBF5}" srcOrd="0" destOrd="0" presId="urn:microsoft.com/office/officeart/2005/8/layout/process2"/>
    <dgm:cxn modelId="{F172CD8B-DAFF-45A3-AAD4-4077FAB3CE93}" type="presParOf" srcId="{2D1AD6AB-ACFD-499A-B7C5-7EC2A47070B5}" destId="{DD187226-A28D-4E40-9FBD-64A35BD36490}" srcOrd="2" destOrd="0" presId="urn:microsoft.com/office/officeart/2005/8/layout/process2"/>
    <dgm:cxn modelId="{89038438-D18F-4EAE-A8E2-17EFD467E3CB}" type="presParOf" srcId="{2D1AD6AB-ACFD-499A-B7C5-7EC2A47070B5}" destId="{98E16B57-02F2-4CF8-AC64-582ADB48D131}" srcOrd="3" destOrd="0" presId="urn:microsoft.com/office/officeart/2005/8/layout/process2"/>
    <dgm:cxn modelId="{A54912F5-AC5D-4237-8DB5-F0FBA48AD4A9}" type="presParOf" srcId="{98E16B57-02F2-4CF8-AC64-582ADB48D131}" destId="{CBE9A5BF-5F00-4F8F-9217-EE453D682F63}" srcOrd="0" destOrd="0" presId="urn:microsoft.com/office/officeart/2005/8/layout/process2"/>
    <dgm:cxn modelId="{E8F9A850-2096-4686-AF5B-D5136CA5965F}" type="presParOf" srcId="{2D1AD6AB-ACFD-499A-B7C5-7EC2A47070B5}" destId="{102EB513-B457-44BB-8380-A6439A3BE85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0.25833</cdr:x>
      <cdr:y>0.06494</cdr:y>
    </cdr:from>
    <cdr:to>
      <cdr:x>0.74167</cdr:x>
      <cdr:y>0.17564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32248" y="360040"/>
          <a:ext cx="4176464" cy="61384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929B7-3B83-4765-8F0F-702B61D5EA19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8583-E6F6-406D-BB6E-1988E22F1E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44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09BA-4F27-45E7-9FDE-3407AE76823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2BDF-F5AA-4AD9-AA77-13C6B73246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00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67E-309C-4904-B14E-6A6DA43938D9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47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19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22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45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3" y="6453336"/>
            <a:ext cx="122873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218651"/>
            <a:ext cx="3657601" cy="8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5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3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9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49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80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01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97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1B98-B30C-4618-8267-ED89E2E3672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61D9-A983-43C1-BA25-9714211932F5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2" y="185738"/>
            <a:ext cx="3482518" cy="7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4" y="0"/>
            <a:ext cx="12265514" cy="68580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-73514" y="2021306"/>
            <a:ext cx="9169389" cy="1323439"/>
            <a:chOff x="-73514" y="1925054"/>
            <a:chExt cx="9169389" cy="1323439"/>
          </a:xfrm>
        </p:grpSpPr>
        <p:sp>
          <p:nvSpPr>
            <p:cNvPr id="11" name="Rectángulo 10"/>
            <p:cNvSpPr/>
            <p:nvPr/>
          </p:nvSpPr>
          <p:spPr>
            <a:xfrm>
              <a:off x="-73514" y="1925054"/>
              <a:ext cx="9169388" cy="124727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250677" y="1925054"/>
              <a:ext cx="88451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CO" sz="40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Una mirada a la Apropiación Social del Conocimiento en </a:t>
              </a:r>
              <a:r>
                <a:rPr lang="es-CO" sz="40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CTeI</a:t>
              </a:r>
              <a:endParaRPr lang="es-CO" sz="4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73514" y="3332747"/>
            <a:ext cx="9169388" cy="1154162"/>
            <a:chOff x="-73514" y="3332747"/>
            <a:chExt cx="9169388" cy="1154162"/>
          </a:xfrm>
        </p:grpSpPr>
        <p:sp>
          <p:nvSpPr>
            <p:cNvPr id="13" name="Rectángulo 12"/>
            <p:cNvSpPr/>
            <p:nvPr/>
          </p:nvSpPr>
          <p:spPr>
            <a:xfrm>
              <a:off x="-73514" y="3332747"/>
              <a:ext cx="9169388" cy="115416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800" b="1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246004" y="3332747"/>
              <a:ext cx="884987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1257300" algn="l"/>
                </a:tabLst>
              </a:pPr>
              <a:r>
                <a:rPr lang="es-MX" dirty="0" smtClean="0">
                  <a:solidFill>
                    <a:srgbClr val="FFFF00"/>
                  </a:solidFill>
                </a:rPr>
                <a:t>Grupo </a:t>
              </a:r>
              <a:r>
                <a:rPr lang="es-MX" dirty="0">
                  <a:solidFill>
                    <a:srgbClr val="FFFF00"/>
                  </a:solidFill>
                </a:rPr>
                <a:t>de Apropiación Social del Conocimiento </a:t>
              </a:r>
            </a:p>
            <a:p>
              <a:pPr>
                <a:tabLst>
                  <a:tab pos="1257300" algn="l"/>
                </a:tabLst>
              </a:pPr>
              <a:r>
                <a:rPr lang="es-MX" dirty="0">
                  <a:solidFill>
                    <a:srgbClr val="FFFF00"/>
                  </a:solidFill>
                </a:rPr>
                <a:t>Dirección de </a:t>
              </a:r>
              <a:r>
                <a:rPr lang="es-MX" dirty="0" smtClean="0">
                  <a:solidFill>
                    <a:srgbClr val="FFFF00"/>
                  </a:solidFill>
                </a:rPr>
                <a:t>Mentalidad y Cultura para </a:t>
              </a:r>
              <a:r>
                <a:rPr lang="es-MX" dirty="0">
                  <a:solidFill>
                    <a:srgbClr val="FFFF00"/>
                  </a:solidFill>
                </a:rPr>
                <a:t>l</a:t>
              </a:r>
              <a:r>
                <a:rPr lang="es-MX" dirty="0" smtClean="0">
                  <a:solidFill>
                    <a:srgbClr val="FFFF00"/>
                  </a:solidFill>
                </a:rPr>
                <a:t>a </a:t>
              </a:r>
              <a:r>
                <a:rPr lang="es-MX" dirty="0" err="1" smtClean="0">
                  <a:solidFill>
                    <a:srgbClr val="FFFF00"/>
                  </a:solidFill>
                </a:rPr>
                <a:t>CTeI</a:t>
              </a:r>
              <a:endParaRPr lang="es-MX" dirty="0" smtClean="0">
                <a:solidFill>
                  <a:srgbClr val="FFFF00"/>
                </a:solidFill>
              </a:endParaRPr>
            </a:p>
            <a:p>
              <a:pPr>
                <a:tabLst>
                  <a:tab pos="1257300" algn="l"/>
                </a:tabLst>
              </a:pPr>
              <a:r>
                <a:rPr lang="es-MX" dirty="0" smtClean="0">
                  <a:solidFill>
                    <a:srgbClr val="FFFF00"/>
                  </a:solidFill>
                </a:rPr>
                <a:t>COLCIENCIAS</a:t>
              </a:r>
              <a:endParaRPr lang="es-MX" dirty="0">
                <a:solidFill>
                  <a:srgbClr val="FFFF00"/>
                </a:solidFill>
              </a:endParaRPr>
            </a:p>
            <a:p>
              <a:endParaRPr lang="es-MX" sz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673808" y="1351878"/>
            <a:ext cx="4844385" cy="4800938"/>
            <a:chOff x="6647384" y="3977680"/>
            <a:chExt cx="9009797" cy="892899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84" y="3977680"/>
              <a:ext cx="9009797" cy="8928992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2355968" y="5920915"/>
              <a:ext cx="2388645" cy="1545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Participación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Ciudadana en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CTI</a:t>
              </a:r>
              <a:endParaRPr lang="es-CO" sz="1600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1692752" y="10385411"/>
              <a:ext cx="2492993" cy="1087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Comunicación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CTS</a:t>
              </a:r>
              <a:endParaRPr lang="es-CO" sz="1600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358101" y="9073952"/>
              <a:ext cx="2370757" cy="1545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Gestión del 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conocimiento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para la</a:t>
              </a: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8111973" y="10447993"/>
              <a:ext cx="2111382" cy="629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apropiación</a:t>
              </a:r>
              <a:endParaRPr lang="es-CO" sz="1600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177232" y="5166105"/>
              <a:ext cx="2648023" cy="1545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Transferencia e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Intercambio del</a:t>
              </a:r>
            </a:p>
            <a:p>
              <a:pPr algn="ctr" defTabSz="309563"/>
              <a:r>
                <a:rPr lang="es-ES_tradnl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conocimiento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9200785" y="7381493"/>
              <a:ext cx="3935957" cy="2346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9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Apropiación social</a:t>
              </a:r>
            </a:p>
            <a:p>
              <a:pPr algn="ctr" defTabSz="309563"/>
              <a:r>
                <a:rPr lang="es-ES_tradnl" sz="19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del conocimiento de</a:t>
              </a:r>
            </a:p>
            <a:p>
              <a:pPr algn="ctr" defTabSz="309563"/>
              <a:r>
                <a:rPr lang="es-ES_tradnl" sz="19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Ciencia, Tecnología </a:t>
              </a:r>
            </a:p>
            <a:p>
              <a:pPr algn="ctr" defTabSz="309563"/>
              <a:r>
                <a:rPr lang="es-ES_tradnl" sz="19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e Innovación</a:t>
              </a:r>
              <a:endParaRPr lang="es-CO" sz="1900" b="1" kern="0" dirty="0">
                <a:solidFill>
                  <a:prstClr val="black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00906"/>
            <a:ext cx="6229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COMPONENTES DEL PROCESO DE ASCTI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1773774" y="485025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52318"/>
            <a:ext cx="4681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PARTICIPACIÓN 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CIUDADANA </a:t>
            </a:r>
          </a:p>
          <a:p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en actividades de </a:t>
            </a:r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CTeI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221420" y="724176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343"/>
            <a:ext cx="5452975" cy="3631449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893777" y="1934343"/>
            <a:ext cx="3665420" cy="3631449"/>
            <a:chOff x="2755765" y="4592443"/>
            <a:chExt cx="7572099" cy="7504188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765" y="4592443"/>
              <a:ext cx="7572099" cy="7504188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7313840" y="6193084"/>
              <a:ext cx="2841945" cy="1908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Participación</a:t>
              </a:r>
            </a:p>
            <a:p>
              <a:pPr algn="ctr" defTabSz="309563"/>
              <a:r>
                <a:rPr lang="es-ES_tradnl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Ciudadana</a:t>
              </a:r>
            </a:p>
            <a:p>
              <a:pPr algn="ctr" defTabSz="309563"/>
              <a:r>
                <a:rPr lang="es-ES_tradnl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En CTI</a:t>
              </a:r>
              <a:endParaRPr lang="es-CO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5654829" y="2538239"/>
            <a:ext cx="65338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9563"/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Se entiende la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participación ciudadana en CTI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 como un proceso organizado que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posibilita el intercambio de opiniones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visiones e informaciones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 entre diferentes grupos sociales, y asimismo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propicia diálogos sobre problemáticas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 en las cuales el conocimiento científico tecnológico desempeña un papel preponderante, con la intención de que los grupos participantes contribuyan a la toma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rPr>
              <a:t>decisiones.</a:t>
            </a:r>
            <a:endParaRPr lang="es-CO" sz="22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1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4343"/>
            <a:ext cx="5447174" cy="363144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00906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COMUNICACIÓN CTS*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9154620" y="485025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146800" y="6480668"/>
            <a:ext cx="60451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09563"/>
            <a:r>
              <a:rPr lang="es-CO" sz="1500" kern="0" dirty="0">
                <a:solidFill>
                  <a:schemeClr val="bg1"/>
                </a:solidFill>
                <a:latin typeface="Arial Narrow" panose="020B0606020202030204" pitchFamily="34" charset="0"/>
                <a:sym typeface="Helvetica Light"/>
              </a:rPr>
              <a:t>* Comunicación con enfoque en  las relaciones de Ciencia, Tecnología y Sociedad </a:t>
            </a:r>
            <a:endParaRPr lang="es-CO" sz="1500" b="1" kern="0" dirty="0">
              <a:solidFill>
                <a:schemeClr val="bg1"/>
              </a:solidFill>
              <a:latin typeface="Arial Narrow" panose="020B0606020202030204" pitchFamily="34" charset="0"/>
              <a:sym typeface="Helvetica Ligh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0" y="1934343"/>
            <a:ext cx="3664312" cy="363144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715874" y="4450595"/>
            <a:ext cx="148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09563"/>
            <a:r>
              <a:rPr lang="es-ES_tradnl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Comunicación</a:t>
            </a:r>
          </a:p>
          <a:p>
            <a:pPr algn="ctr" defTabSz="309563"/>
            <a:r>
              <a:rPr lang="es-ES_tradnl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CTS</a:t>
            </a:r>
            <a:endParaRPr lang="es-CO" b="1" kern="0" dirty="0">
              <a:solidFill>
                <a:prstClr val="white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654829" y="2011129"/>
            <a:ext cx="65371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9563"/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Propone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construir contenidos y propiciar mediaciones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en distintos formatos, con diferentes lenguajes, en diversos contextos, que involucren en su desarrollo la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participación de varios actores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(comunidad científica, sector productivo, gestores de política en CTI, ciudadanos), y que inviten 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conversar sobre la ciencia como una actividad social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evidenciando no solo sus ventajas y potencialidades sino también sus riesgos y limitaciones; ello con el fin de brindarles herramientas a los ciudadanos para la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reflexión crítica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y el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debate público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acerca de la CTI.</a:t>
            </a:r>
          </a:p>
        </p:txBody>
      </p:sp>
    </p:spTree>
    <p:extLst>
      <p:ext uri="{BB962C8B-B14F-4D97-AF65-F5344CB8AC3E}">
        <p14:creationId xmlns:p14="http://schemas.microsoft.com/office/powerpoint/2010/main" val="13219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4342"/>
            <a:ext cx="5447174" cy="363144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10114"/>
            <a:ext cx="5641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INTERCAMBIO DEL 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CONOCIMIENTO </a:t>
            </a:r>
          </a:p>
          <a:p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y Diálogo de saberes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741925" y="765042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9" y="1934342"/>
            <a:ext cx="3664314" cy="363144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000668" y="2435854"/>
            <a:ext cx="1490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Transferencia e</a:t>
            </a:r>
          </a:p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Intercambio del</a:t>
            </a:r>
          </a:p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conocimiento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654830" y="1688405"/>
            <a:ext cx="65371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9563"/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Pretende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apoyar el diseño y la implementación de estrategias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de apropiación de la CTI, que muestren un diálogo efectivo entre expertos en ciencia y tecnología y comunidades, en la generación y el uso del conocimiento para la solución de problemas específicos.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654829" y="3473509"/>
            <a:ext cx="65371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9563"/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En el marco de prácticas como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responsabilidad social empresarial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transferencia tecnológica y del conocimiento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diálogo de saberes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innovación social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compromiso y comprensión pública 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y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extensión universitaria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distintos actores, tradiciones e instituciones advierten sobre la importancia de comprender el conocimiento en términos de </a:t>
            </a:r>
            <a:r>
              <a:rPr lang="es-CO" sz="22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co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-producción, </a:t>
            </a:r>
            <a:r>
              <a:rPr lang="es-CO" sz="22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co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-creación y colaboración.</a:t>
            </a:r>
          </a:p>
        </p:txBody>
      </p:sp>
    </p:spTree>
    <p:extLst>
      <p:ext uri="{BB962C8B-B14F-4D97-AF65-F5344CB8AC3E}">
        <p14:creationId xmlns:p14="http://schemas.microsoft.com/office/powerpoint/2010/main" val="1283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539"/>
            <a:ext cx="5426242" cy="361749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24182"/>
            <a:ext cx="6342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GESTIÓN DEL 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CONOCIMIENTO </a:t>
            </a:r>
          </a:p>
          <a:p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para la Apropiación </a:t>
            </a:r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S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ocial de la </a:t>
            </a:r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CTeI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519967" y="258892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5" y="1924538"/>
            <a:ext cx="3650233" cy="361749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990000" y="3920108"/>
            <a:ext cx="12747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Gestión del </a:t>
            </a:r>
          </a:p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conocimiento</a:t>
            </a:r>
          </a:p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para la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345152" y="4639585"/>
            <a:ext cx="1135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09563"/>
            <a:r>
              <a:rPr lang="es-ES_tradnl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apropiación</a:t>
            </a:r>
            <a:endParaRPr lang="es-CO" sz="1600" b="1" kern="0" dirty="0">
              <a:solidFill>
                <a:prstClr val="white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693867" y="2478003"/>
            <a:ext cx="64981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9563"/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Esta perspectiva supone por una parte, la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formación de capacidades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en la generación de mediaciones entre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ciencia, tecnología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y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sociedad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 favorecer el desarrollo de nuevo conocimiento en estudios sociales de la ciencia y gestores de política pública; y el diseño de instrumentos de medición que permitan comprender las complejidades de la sociedad de forma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amplia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periódica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diferenciada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y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sistemática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3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3592" y="3377421"/>
            <a:ext cx="3766176" cy="872853"/>
          </a:xfrm>
          <a:prstGeom prst="rect">
            <a:avLst/>
          </a:prstGeom>
          <a:solidFill>
            <a:srgbClr val="007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14994"/>
            <a:ext cx="5163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Una estrategia que busca ser </a:t>
            </a:r>
          </a:p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nacional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7338520" y="739025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D:\Datos\Conceptos y Estrategias\Diseño\Cuentas\Colciencias\Virtualia\Logo\Logo Virtualia Colcienci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14"/>
          <a:stretch/>
        </p:blipFill>
        <p:spPr bwMode="auto">
          <a:xfrm>
            <a:off x="9217075" y="2995643"/>
            <a:ext cx="2178523" cy="13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17077" r="12907" b="14648"/>
          <a:stretch/>
        </p:blipFill>
        <p:spPr bwMode="auto">
          <a:xfrm>
            <a:off x="6480095" y="1351739"/>
            <a:ext cx="2146442" cy="14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58662" b="21896"/>
          <a:stretch/>
        </p:blipFill>
        <p:spPr>
          <a:xfrm>
            <a:off x="3065548" y="5029788"/>
            <a:ext cx="2599129" cy="982846"/>
          </a:xfrm>
          <a:prstGeom prst="rect">
            <a:avLst/>
          </a:prstGeom>
        </p:spPr>
      </p:pic>
      <p:pic>
        <p:nvPicPr>
          <p:cNvPr id="23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16" y="4862118"/>
            <a:ext cx="2341254" cy="1118668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/>
        </p:blipFill>
        <p:spPr>
          <a:xfrm>
            <a:off x="2695318" y="1399718"/>
            <a:ext cx="2966495" cy="12548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65113" y="3657522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Acciones para promover la apropiación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riángulo isósceles 32"/>
          <p:cNvSpPr/>
          <p:nvPr/>
        </p:nvSpPr>
        <p:spPr>
          <a:xfrm>
            <a:off x="6837809" y="3171500"/>
            <a:ext cx="429593" cy="204381"/>
          </a:xfrm>
          <a:prstGeom prst="triangle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Triángulo isósceles 33"/>
          <p:cNvSpPr/>
          <p:nvPr/>
        </p:nvSpPr>
        <p:spPr>
          <a:xfrm rot="5400000">
            <a:off x="8007162" y="3739997"/>
            <a:ext cx="429593" cy="204381"/>
          </a:xfrm>
          <a:prstGeom prst="triangle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Triángulo isósceles 34"/>
          <p:cNvSpPr/>
          <p:nvPr/>
        </p:nvSpPr>
        <p:spPr>
          <a:xfrm flipV="1">
            <a:off x="4729999" y="4248877"/>
            <a:ext cx="429593" cy="204381"/>
          </a:xfrm>
          <a:prstGeom prst="triangle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Triángulo isósceles 35"/>
          <p:cNvSpPr/>
          <p:nvPr/>
        </p:nvSpPr>
        <p:spPr>
          <a:xfrm rot="16200000">
            <a:off x="4042365" y="3739997"/>
            <a:ext cx="429593" cy="204381"/>
          </a:xfrm>
          <a:prstGeom prst="triangle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Triángulo isósceles 36"/>
          <p:cNvSpPr/>
          <p:nvPr/>
        </p:nvSpPr>
        <p:spPr>
          <a:xfrm flipV="1">
            <a:off x="7238640" y="4248608"/>
            <a:ext cx="429593" cy="204381"/>
          </a:xfrm>
          <a:prstGeom prst="triangle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riángulo isósceles 18"/>
          <p:cNvSpPr/>
          <p:nvPr/>
        </p:nvSpPr>
        <p:spPr>
          <a:xfrm>
            <a:off x="4950392" y="3169152"/>
            <a:ext cx="429593" cy="204381"/>
          </a:xfrm>
          <a:prstGeom prst="triangle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7" y="2365713"/>
            <a:ext cx="2457341" cy="24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2861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 Ciencia Cierta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8523083" y="5104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8"/>
          <a:stretch/>
        </p:blipFill>
        <p:spPr>
          <a:xfrm>
            <a:off x="192663" y="2391509"/>
            <a:ext cx="5046165" cy="2127222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426243" y="2535162"/>
            <a:ext cx="67657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Estrategia de apropiación social del conocimiento en innovación social de Colciencias que busca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reconocer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 las mejores experiencias en temas de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Ciencia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Tecnología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 e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Innovación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, que dieron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solución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 a un problema  específico y que pueden ser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compartidas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 y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replicadas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 por otros colombianos para beneficio de sus </a:t>
            </a:r>
            <a:r>
              <a:rPr lang="es-CO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comunidades</a:t>
            </a:r>
            <a:r>
              <a:rPr lang="es-CO" sz="22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620" r="2123" b="9207"/>
          <a:stretch/>
        </p:blipFill>
        <p:spPr>
          <a:xfrm>
            <a:off x="191069" y="388928"/>
            <a:ext cx="11554115" cy="600987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2861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 Ciencia Cierta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8523083" y="5104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2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3776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 Ciencia 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Cierta Agua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1263501" y="47144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acienciacierta.gov.co/images/map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9786"/>
            <a:ext cx="3898684" cy="53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3959434" y="3081182"/>
            <a:ext cx="2194885" cy="548721"/>
            <a:chOff x="550330" y="1072"/>
            <a:chExt cx="2194885" cy="548721"/>
          </a:xfrm>
        </p:grpSpPr>
        <p:sp>
          <p:nvSpPr>
            <p:cNvPr id="10" name="Rectángulo redondeado 9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Agua como recurso vital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304347" y="1414643"/>
            <a:ext cx="2829261" cy="548721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20" name="Rectángulo redondeado 19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Experiencias postuladas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04347" y="2018421"/>
            <a:ext cx="2829261" cy="548721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23" name="Rectángulo redondeado 22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Experiencias aprobadas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304347" y="2624788"/>
            <a:ext cx="2829261" cy="548721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26" name="Rectángulo redondeado 25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Votos recibidos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304347" y="3255128"/>
            <a:ext cx="2829261" cy="548721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29" name="Rectángulo redondeado 28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Experiencias ganadoras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3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35" y="1368135"/>
            <a:ext cx="2483593" cy="1297042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9252622" y="1420880"/>
            <a:ext cx="860867" cy="54872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33" name="Rectángulo redondeado 32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141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9259548" y="2030484"/>
            <a:ext cx="903842" cy="54872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36" name="Rectángulo redondeado 35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9283636" y="2629247"/>
            <a:ext cx="879754" cy="54872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39" name="Rectángulo redondeado 38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24.790</a:t>
              </a:r>
              <a:endParaRPr lang="es-CO" sz="105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9290078" y="3239057"/>
            <a:ext cx="879754" cy="54872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42" name="Rectángulo redondeado 41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s-CO" sz="105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10205949" y="1430714"/>
            <a:ext cx="1722814" cy="2350047"/>
            <a:chOff x="550330" y="1072"/>
            <a:chExt cx="2194885" cy="548721"/>
          </a:xfrm>
          <a:solidFill>
            <a:srgbClr val="F8841D"/>
          </a:solidFill>
        </p:grpSpPr>
        <p:sp>
          <p:nvSpPr>
            <p:cNvPr id="45" name="Rectángulo redondeado 44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Antioquia: 3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Atlántico: 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Bolívar: 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Cauca: 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Chocó: 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Santander: 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Valle del cauca: 1</a:t>
              </a:r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64" y="5268361"/>
            <a:ext cx="1607411" cy="1203617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16" y="5293397"/>
            <a:ext cx="1591763" cy="1196529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92" y="5303788"/>
            <a:ext cx="1880008" cy="115614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98" y="5268360"/>
            <a:ext cx="1604822" cy="120361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62" y="5265525"/>
            <a:ext cx="912982" cy="1216844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6605" y="5428634"/>
            <a:ext cx="1176920" cy="882690"/>
          </a:xfrm>
          <a:prstGeom prst="rect">
            <a:avLst/>
          </a:prstGeom>
        </p:spPr>
      </p:pic>
      <p:grpSp>
        <p:nvGrpSpPr>
          <p:cNvPr id="53" name="35 Grupo"/>
          <p:cNvGrpSpPr/>
          <p:nvPr/>
        </p:nvGrpSpPr>
        <p:grpSpPr>
          <a:xfrm>
            <a:off x="6189807" y="3894338"/>
            <a:ext cx="3047709" cy="1376269"/>
            <a:chOff x="5810900" y="4927809"/>
            <a:chExt cx="3170637" cy="1431780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900" y="4927809"/>
              <a:ext cx="3170637" cy="143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779" y="5213165"/>
              <a:ext cx="392936" cy="447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296" y="5643872"/>
              <a:ext cx="409234" cy="35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182918"/>
              <a:ext cx="710486" cy="3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951" y="5643872"/>
              <a:ext cx="492280" cy="367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1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139" y="5225918"/>
              <a:ext cx="407988" cy="43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31 CuadroTexto"/>
            <p:cNvSpPr txBox="1"/>
            <p:nvPr/>
          </p:nvSpPr>
          <p:spPr>
            <a:xfrm>
              <a:off x="6024061" y="5283157"/>
              <a:ext cx="833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1"/>
                  </a:solidFill>
                </a:rPr>
                <a:t>Aliados</a:t>
              </a:r>
              <a:endParaRPr lang="es-CO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9296520" y="3857716"/>
            <a:ext cx="2632243" cy="264464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62" name="Rectángulo redondeado 61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ángulo 62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Beneficiados directos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9296520" y="4176942"/>
            <a:ext cx="2632243" cy="976556"/>
            <a:chOff x="5735016" y="944432"/>
            <a:chExt cx="2632243" cy="558380"/>
          </a:xfrm>
        </p:grpSpPr>
        <p:sp>
          <p:nvSpPr>
            <p:cNvPr id="65" name="Rectángulo redondeado 64"/>
            <p:cNvSpPr/>
            <p:nvPr/>
          </p:nvSpPr>
          <p:spPr>
            <a:xfrm>
              <a:off x="5735016" y="944432"/>
              <a:ext cx="2632243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ectángulo 65"/>
            <p:cNvSpPr/>
            <p:nvPr/>
          </p:nvSpPr>
          <p:spPr>
            <a:xfrm>
              <a:off x="5919354" y="98623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15.305 personas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3.061 familias</a:t>
              </a:r>
            </a:p>
          </p:txBody>
        </p:sp>
      </p:grpSp>
      <p:sp>
        <p:nvSpPr>
          <p:cNvPr id="67" name="1 CuadroTexto"/>
          <p:cNvSpPr txBox="1"/>
          <p:nvPr/>
        </p:nvSpPr>
        <p:spPr>
          <a:xfrm>
            <a:off x="3991144" y="3674676"/>
            <a:ext cx="21396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 Narrow" panose="020B0606020202030204" pitchFamily="34" charset="0"/>
              </a:rPr>
              <a:t>Presupuesto: </a:t>
            </a:r>
          </a:p>
          <a:p>
            <a:pPr algn="ctr"/>
            <a:r>
              <a:rPr lang="es-CO" b="1" dirty="0">
                <a:latin typeface="Arial Narrow" panose="020B0606020202030204" pitchFamily="34" charset="0"/>
              </a:rPr>
              <a:t>$800.000.000</a:t>
            </a: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5" y="4325834"/>
            <a:ext cx="954286" cy="8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6264325" y="199761"/>
            <a:ext cx="3904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 Ciencia Cierta 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- Agro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814172" y="467298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75" y="1311977"/>
            <a:ext cx="2006887" cy="3101553"/>
          </a:xfrm>
          <a:prstGeom prst="rect">
            <a:avLst/>
          </a:prstGeom>
        </p:spPr>
      </p:pic>
      <p:grpSp>
        <p:nvGrpSpPr>
          <p:cNvPr id="71" name="Grupo 70"/>
          <p:cNvGrpSpPr/>
          <p:nvPr/>
        </p:nvGrpSpPr>
        <p:grpSpPr>
          <a:xfrm>
            <a:off x="9014696" y="1375517"/>
            <a:ext cx="2189123" cy="548721"/>
            <a:chOff x="550330" y="1072"/>
            <a:chExt cx="2194885" cy="548721"/>
          </a:xfrm>
          <a:solidFill>
            <a:srgbClr val="92D050"/>
          </a:solidFill>
        </p:grpSpPr>
        <p:sp>
          <p:nvSpPr>
            <p:cNvPr id="72" name="Rectángulo redondeado 71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ángulo 72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Postulaciones recibidas</a:t>
              </a:r>
              <a:endParaRPr lang="es-CO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Rectángulo 75"/>
          <p:cNvSpPr/>
          <p:nvPr/>
        </p:nvSpPr>
        <p:spPr>
          <a:xfrm>
            <a:off x="11346632" y="1407659"/>
            <a:ext cx="866871" cy="516579"/>
          </a:xfrm>
          <a:prstGeom prst="rect">
            <a:avLst/>
          </a:prstGeom>
          <a:solidFill>
            <a:srgbClr val="95373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endParaRPr lang="es-CO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042445" y="2175711"/>
            <a:ext cx="2157065" cy="5165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Pasaron a evaluación expertos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1346632" y="2164076"/>
            <a:ext cx="866871" cy="516579"/>
          </a:xfrm>
          <a:prstGeom prst="rect">
            <a:avLst/>
          </a:prstGeom>
          <a:solidFill>
            <a:srgbClr val="95373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s-CO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9008494" y="2849084"/>
            <a:ext cx="2189123" cy="548721"/>
            <a:chOff x="550330" y="1072"/>
            <a:chExt cx="2194885" cy="548721"/>
          </a:xfrm>
          <a:solidFill>
            <a:schemeClr val="accent6">
              <a:lumMod val="50000"/>
            </a:schemeClr>
          </a:solidFill>
        </p:grpSpPr>
        <p:sp>
          <p:nvSpPr>
            <p:cNvPr id="25" name="Rectángulo redondeado 24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Pasaron a evaluación pública</a:t>
              </a: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1346632" y="2876115"/>
            <a:ext cx="866871" cy="516579"/>
          </a:xfrm>
          <a:prstGeom prst="rect">
            <a:avLst/>
          </a:prstGeom>
          <a:solidFill>
            <a:srgbClr val="95373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s-CO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75" y="0"/>
            <a:ext cx="6295468" cy="643936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9042402" y="3568437"/>
            <a:ext cx="2161158" cy="516579"/>
          </a:xfrm>
          <a:prstGeom prst="rect">
            <a:avLst/>
          </a:prstGeom>
          <a:solidFill>
            <a:srgbClr val="111B0B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GANADORAS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11346632" y="3565542"/>
            <a:ext cx="866871" cy="516579"/>
          </a:xfrm>
          <a:prstGeom prst="rect">
            <a:avLst/>
          </a:prstGeom>
          <a:solidFill>
            <a:srgbClr val="95373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CO" sz="105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087979" y="200906"/>
            <a:ext cx="4591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CONCEPTOS RELACIONADOS</a:t>
            </a:r>
          </a:p>
        </p:txBody>
      </p:sp>
      <p:sp>
        <p:nvSpPr>
          <p:cNvPr id="6" name="Triángulo isósceles 5"/>
          <p:cNvSpPr/>
          <p:nvPr/>
        </p:nvSpPr>
        <p:spPr>
          <a:xfrm rot="8119641">
            <a:off x="10693394" y="46424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287377" y="1468315"/>
            <a:ext cx="10946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Cuando la transmisión del conocimiento se da entre pares con una cultura científica básica compartida.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290019" y="1054873"/>
            <a:ext cx="1264715" cy="400110"/>
            <a:chOff x="290019" y="1160889"/>
            <a:chExt cx="1264715" cy="400110"/>
          </a:xfrm>
        </p:grpSpPr>
        <p:sp>
          <p:nvSpPr>
            <p:cNvPr id="17" name="CuadroTexto 16"/>
            <p:cNvSpPr txBox="1"/>
            <p:nvPr/>
          </p:nvSpPr>
          <p:spPr>
            <a:xfrm>
              <a:off x="290019" y="1160889"/>
              <a:ext cx="1264715" cy="400110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Difusión</a:t>
              </a:r>
            </a:p>
          </p:txBody>
        </p:sp>
        <p:sp>
          <p:nvSpPr>
            <p:cNvPr id="18" name="Triángulo isósceles 17"/>
            <p:cNvSpPr/>
            <p:nvPr/>
          </p:nvSpPr>
          <p:spPr>
            <a:xfrm rot="8119641">
              <a:off x="1323643" y="1367967"/>
              <a:ext cx="225937" cy="1074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287377" y="2296215"/>
            <a:ext cx="11260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Envío de mensajes elaborados en lenguajes especializados, a perceptores selectivos y restringidos.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290019" y="1856170"/>
            <a:ext cx="1878326" cy="400110"/>
            <a:chOff x="290019" y="1962186"/>
            <a:chExt cx="1878326" cy="400110"/>
          </a:xfrm>
        </p:grpSpPr>
        <p:sp>
          <p:nvSpPr>
            <p:cNvPr id="20" name="CuadroTexto 19"/>
            <p:cNvSpPr txBox="1"/>
            <p:nvPr/>
          </p:nvSpPr>
          <p:spPr>
            <a:xfrm>
              <a:off x="290019" y="1962186"/>
              <a:ext cx="1878326" cy="400110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Diseminación</a:t>
              </a:r>
            </a:p>
          </p:txBody>
        </p:sp>
        <p:sp>
          <p:nvSpPr>
            <p:cNvPr id="21" name="Triángulo isósceles 20"/>
            <p:cNvSpPr/>
            <p:nvPr/>
          </p:nvSpPr>
          <p:spPr>
            <a:xfrm rot="8119641">
              <a:off x="1937254" y="2169264"/>
              <a:ext cx="225937" cy="1074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275951" y="4138789"/>
            <a:ext cx="12005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Hacer comprensible para el destinatario no especializado (vulgo) lo que los expertos están trabajando (proceso) y han logrado (resultados).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275951" y="3699910"/>
            <a:ext cx="1901308" cy="400110"/>
            <a:chOff x="261883" y="2806452"/>
            <a:chExt cx="1901308" cy="400110"/>
          </a:xfrm>
        </p:grpSpPr>
        <p:sp>
          <p:nvSpPr>
            <p:cNvPr id="23" name="CuadroTexto 22"/>
            <p:cNvSpPr txBox="1"/>
            <p:nvPr/>
          </p:nvSpPr>
          <p:spPr>
            <a:xfrm>
              <a:off x="261883" y="2806452"/>
              <a:ext cx="1878326" cy="400110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Vulgarización</a:t>
              </a:r>
            </a:p>
          </p:txBody>
        </p:sp>
        <p:sp>
          <p:nvSpPr>
            <p:cNvPr id="24" name="Triángulo isósceles 23"/>
            <p:cNvSpPr/>
            <p:nvPr/>
          </p:nvSpPr>
          <p:spPr>
            <a:xfrm rot="8119641">
              <a:off x="1937254" y="3013530"/>
              <a:ext cx="225937" cy="1074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287377" y="3075384"/>
            <a:ext cx="11562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Divulgar la ciencia es transmitir al gran público, en lenguaje accesible y decodificado, informaciones científicas y tecnológicas. ‘Ciencia que no se divulgue no existe’. (Manuel Calvo Hernando, 2003). Modelo con enfoque vertical.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287377" y="2658538"/>
            <a:ext cx="1697848" cy="400110"/>
            <a:chOff x="318155" y="3616422"/>
            <a:chExt cx="1697848" cy="400110"/>
          </a:xfrm>
        </p:grpSpPr>
        <p:sp>
          <p:nvSpPr>
            <p:cNvPr id="28" name="CuadroTexto 27"/>
            <p:cNvSpPr txBox="1"/>
            <p:nvPr/>
          </p:nvSpPr>
          <p:spPr>
            <a:xfrm>
              <a:off x="318155" y="3616422"/>
              <a:ext cx="1697848" cy="400110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Divulgación</a:t>
              </a:r>
            </a:p>
          </p:txBody>
        </p:sp>
        <p:sp>
          <p:nvSpPr>
            <p:cNvPr id="29" name="Triángulo isósceles 28"/>
            <p:cNvSpPr/>
            <p:nvPr/>
          </p:nvSpPr>
          <p:spPr>
            <a:xfrm rot="8119641">
              <a:off x="1756776" y="3823500"/>
              <a:ext cx="225937" cy="1074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90018" y="4684244"/>
            <a:ext cx="2318711" cy="450912"/>
            <a:chOff x="290019" y="4684244"/>
            <a:chExt cx="1697848" cy="707886"/>
          </a:xfrm>
        </p:grpSpPr>
        <p:sp>
          <p:nvSpPr>
            <p:cNvPr id="30" name="CuadroTexto 29"/>
            <p:cNvSpPr txBox="1"/>
            <p:nvPr/>
          </p:nvSpPr>
          <p:spPr>
            <a:xfrm>
              <a:off x="290019" y="4684244"/>
              <a:ext cx="1697848" cy="707886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Popularización</a:t>
              </a:r>
            </a:p>
          </p:txBody>
        </p:sp>
        <p:sp>
          <p:nvSpPr>
            <p:cNvPr id="31" name="Triángulo isósceles 30"/>
            <p:cNvSpPr/>
            <p:nvPr/>
          </p:nvSpPr>
          <p:spPr>
            <a:xfrm rot="8119641">
              <a:off x="1662337" y="5129098"/>
              <a:ext cx="227616" cy="18181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287376" y="5164179"/>
            <a:ext cx="1199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Estrategia democratizadora en la construcción social del conocimiento, como estrategia de movilización colectiva para el acceso al conocimiento de grupos poblacionales marginados de los espacios de aprendizaje y conocimiento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(Merino, G. y M.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Roncoroni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2324100" y="5897662"/>
            <a:ext cx="7543800" cy="6351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FF0000"/>
                </a:solidFill>
                <a:latin typeface="Impact" panose="020B0806030902050204" pitchFamily="34" charset="0"/>
              </a:rPr>
              <a:t>Apropiación Social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1162123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535623" y="200906"/>
            <a:ext cx="3673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 Ciencia 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Cierta - </a:t>
            </a:r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Bio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258371" y="524071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052726"/>
            <a:ext cx="12192000" cy="84813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052725"/>
            <a:ext cx="12182062" cy="84813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1" y="1141641"/>
            <a:ext cx="2599698" cy="670305"/>
          </a:xfrm>
          <a:prstGeom prst="rect">
            <a:avLst/>
          </a:prstGeom>
        </p:spPr>
      </p:pic>
      <p:sp>
        <p:nvSpPr>
          <p:cNvPr id="30" name="Título 3"/>
          <p:cNvSpPr txBox="1">
            <a:spLocks/>
          </p:cNvSpPr>
          <p:nvPr/>
        </p:nvSpPr>
        <p:spPr>
          <a:xfrm>
            <a:off x="333954" y="1677294"/>
            <a:ext cx="10599313" cy="785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s-ES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Objetivo</a:t>
            </a:r>
            <a:endParaRPr lang="es-ES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Marcador de contenido 4"/>
          <p:cNvSpPr txBox="1">
            <a:spLocks/>
          </p:cNvSpPr>
          <p:nvPr/>
        </p:nvSpPr>
        <p:spPr>
          <a:xfrm>
            <a:off x="2013770" y="2000604"/>
            <a:ext cx="9587849" cy="85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800" dirty="0"/>
              <a:t>Identificar y reconocer</a:t>
            </a:r>
            <a:r>
              <a:rPr lang="es-CO" sz="1800" b="1" dirty="0"/>
              <a:t> experiencias </a:t>
            </a:r>
            <a:r>
              <a:rPr lang="es-CO" sz="1800" dirty="0"/>
              <a:t>que promuevan el </a:t>
            </a:r>
            <a:r>
              <a:rPr lang="es-CO" sz="1800" b="1" dirty="0"/>
              <a:t>uso sostenible y conservación de la biodiversidad,</a:t>
            </a:r>
            <a:r>
              <a:rPr lang="es-CO" sz="1800" dirty="0"/>
              <a:t> como alternativas de desarrollo económico y social para el país. Estas experiencias serán fortalecidas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1800" dirty="0"/>
              <a:t>y deberán tener el potencial de ser replicadas, adaptadas y escaladas en contextos similares.</a:t>
            </a:r>
            <a:endParaRPr lang="es-ES" sz="1600" dirty="0"/>
          </a:p>
        </p:txBody>
      </p:sp>
      <p:sp>
        <p:nvSpPr>
          <p:cNvPr id="44" name="Rectángulo 43"/>
          <p:cNvSpPr/>
          <p:nvPr/>
        </p:nvSpPr>
        <p:spPr>
          <a:xfrm>
            <a:off x="126566" y="3693292"/>
            <a:ext cx="37013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b="1" i="1" dirty="0">
                <a:solidFill>
                  <a:srgbClr val="002060"/>
                </a:solidFill>
              </a:rPr>
              <a:t>1. Productos forestales de tipo no maderables – Origen animal: 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4125361" y="3735542"/>
            <a:ext cx="37013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b="1" i="1" dirty="0">
                <a:solidFill>
                  <a:srgbClr val="002060"/>
                </a:solidFill>
              </a:rPr>
              <a:t>2. Productos forestales de tipo no maderables – Origen vegetal: </a:t>
            </a:r>
          </a:p>
        </p:txBody>
      </p:sp>
      <p:sp>
        <p:nvSpPr>
          <p:cNvPr id="46" name="Marcador de contenido 5"/>
          <p:cNvSpPr txBox="1">
            <a:spLocks/>
          </p:cNvSpPr>
          <p:nvPr/>
        </p:nvSpPr>
        <p:spPr>
          <a:xfrm>
            <a:off x="126566" y="4753704"/>
            <a:ext cx="3920753" cy="87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b="1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sz="1700" dirty="0"/>
              <a:t>3.  Productos provenientes de </a:t>
            </a:r>
            <a:r>
              <a:rPr lang="es-ES" sz="1700" dirty="0" err="1"/>
              <a:t>Agrosistemas</a:t>
            </a:r>
            <a:r>
              <a:rPr lang="es-ES" sz="1700" dirty="0"/>
              <a:t> </a:t>
            </a:r>
            <a:r>
              <a:rPr lang="es-CO" sz="1700" dirty="0"/>
              <a:t>Sostenibles -       Especies nativas: 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4125361" y="4656946"/>
            <a:ext cx="38176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b="1" i="1" dirty="0">
                <a:solidFill>
                  <a:srgbClr val="002060"/>
                </a:solidFill>
              </a:rPr>
              <a:t>4. Manejo de cosecha, post cosecha y transformación proveniente de PFNM y </a:t>
            </a:r>
            <a:r>
              <a:rPr lang="es-ES" sz="1700" b="1" i="1" dirty="0" err="1">
                <a:solidFill>
                  <a:srgbClr val="002060"/>
                </a:solidFill>
              </a:rPr>
              <a:t>Agrosistemas</a:t>
            </a:r>
            <a:r>
              <a:rPr lang="es-ES" sz="1700" b="1" i="1" dirty="0">
                <a:solidFill>
                  <a:srgbClr val="002060"/>
                </a:solidFill>
              </a:rPr>
              <a:t> Sostenibles: </a:t>
            </a:r>
          </a:p>
        </p:txBody>
      </p:sp>
      <p:sp>
        <p:nvSpPr>
          <p:cNvPr id="48" name="Título 3"/>
          <p:cNvSpPr txBox="1">
            <a:spLocks/>
          </p:cNvSpPr>
          <p:nvPr/>
        </p:nvSpPr>
        <p:spPr>
          <a:xfrm>
            <a:off x="8652800" y="3332642"/>
            <a:ext cx="3211194" cy="511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s-ES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¿A </a:t>
            </a:r>
            <a:r>
              <a:rPr lang="es-ES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quién está </a:t>
            </a:r>
            <a:r>
              <a:rPr lang="es-ES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dirigido?  </a:t>
            </a:r>
            <a:endParaRPr lang="es-ES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42976" y="4050875"/>
            <a:ext cx="3203282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1. Organizaciones Comunitarias</a:t>
            </a:r>
          </a:p>
          <a:p>
            <a:endParaRPr lang="es-CO" b="1" dirty="0">
              <a:solidFill>
                <a:srgbClr val="002060"/>
              </a:solidFill>
            </a:endParaRPr>
          </a:p>
          <a:p>
            <a:r>
              <a:rPr lang="es-CO" b="1" dirty="0" smtClean="0">
                <a:solidFill>
                  <a:srgbClr val="002060"/>
                </a:solidFill>
              </a:rPr>
              <a:t>2. Microempresas:</a:t>
            </a:r>
            <a:endParaRPr lang="es-CO" dirty="0">
              <a:solidFill>
                <a:srgbClr val="002060"/>
              </a:solidFill>
            </a:endParaRPr>
          </a:p>
        </p:txBody>
      </p:sp>
      <p:cxnSp>
        <p:nvCxnSpPr>
          <p:cNvPr id="49" name="Conector recto 48"/>
          <p:cNvCxnSpPr/>
          <p:nvPr/>
        </p:nvCxnSpPr>
        <p:spPr>
          <a:xfrm>
            <a:off x="3965429" y="2915586"/>
            <a:ext cx="36797" cy="339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V="1">
            <a:off x="126566" y="4499704"/>
            <a:ext cx="7830047" cy="324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370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Ideas para el cambio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9354594" y="5104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 b="2026"/>
          <a:stretch/>
        </p:blipFill>
        <p:spPr bwMode="auto">
          <a:xfrm>
            <a:off x="3398622" y="1982949"/>
            <a:ext cx="8789393" cy="413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15565" r="12907" b="14648"/>
          <a:stretch/>
        </p:blipFill>
        <p:spPr bwMode="auto">
          <a:xfrm>
            <a:off x="812694" y="1108968"/>
            <a:ext cx="1773234" cy="11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7 CuadroTexto"/>
          <p:cNvSpPr txBox="1"/>
          <p:nvPr/>
        </p:nvSpPr>
        <p:spPr>
          <a:xfrm>
            <a:off x="0" y="2388626"/>
            <a:ext cx="3398622" cy="338554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 un programa de Colciencias que tiene como objetivo apoyar el desarrollo de </a:t>
            </a: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soluciones innovadoras desde la Ciencia y la Tecnología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 las necesidades básicas de las comunidades en condiciones de vulnerabilidad de Colombia, a partir de procesos </a:t>
            </a: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Apropiación Social del Conocimiento e Innovación Social,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 herramientas virtuales de la innovación abierta.</a:t>
            </a:r>
          </a:p>
          <a:p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han desarrollado 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tres 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versiones:  Agua y Pobreza (2012) y Pacífico pura Energía (2013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s-CO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(2016)</a:t>
            </a:r>
            <a:endParaRPr lang="es-CO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5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9" y="1216535"/>
            <a:ext cx="3547738" cy="511034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427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Impact" panose="020B0806030902050204" pitchFamily="34" charset="0"/>
              </a:rPr>
              <a:t>1er. versión: Agua </a:t>
            </a:r>
            <a:r>
              <a:rPr lang="es-CO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2012-2013</a:t>
            </a:r>
            <a:endParaRPr lang="es-CO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1361954" y="45787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44748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o 8"/>
          <p:cNvGrpSpPr/>
          <p:nvPr/>
        </p:nvGrpSpPr>
        <p:grpSpPr>
          <a:xfrm>
            <a:off x="3703828" y="1393537"/>
            <a:ext cx="2194885" cy="548721"/>
            <a:chOff x="550330" y="1072"/>
            <a:chExt cx="2194885" cy="548721"/>
          </a:xfrm>
        </p:grpSpPr>
        <p:sp>
          <p:nvSpPr>
            <p:cNvPr id="10" name="Rectángulo redondeado 9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La Guajira</a:t>
              </a:r>
            </a:p>
          </p:txBody>
        </p:sp>
      </p:grpSp>
      <p:cxnSp>
        <p:nvCxnSpPr>
          <p:cNvPr id="71" name="9 Conector recto de flecha"/>
          <p:cNvCxnSpPr/>
          <p:nvPr/>
        </p:nvCxnSpPr>
        <p:spPr>
          <a:xfrm flipH="1">
            <a:off x="2586592" y="1680136"/>
            <a:ext cx="113250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10 Conector recto de flecha"/>
          <p:cNvCxnSpPr/>
          <p:nvPr/>
        </p:nvCxnSpPr>
        <p:spPr>
          <a:xfrm flipH="1">
            <a:off x="1683006" y="3505508"/>
            <a:ext cx="237544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2 Conector recto de flecha"/>
          <p:cNvCxnSpPr/>
          <p:nvPr/>
        </p:nvCxnSpPr>
        <p:spPr>
          <a:xfrm flipH="1">
            <a:off x="1595712" y="4847700"/>
            <a:ext cx="221629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o 76"/>
          <p:cNvGrpSpPr/>
          <p:nvPr/>
        </p:nvGrpSpPr>
        <p:grpSpPr>
          <a:xfrm>
            <a:off x="4058448" y="3194383"/>
            <a:ext cx="2194885" cy="548721"/>
            <a:chOff x="550330" y="1072"/>
            <a:chExt cx="2194885" cy="548721"/>
          </a:xfrm>
        </p:grpSpPr>
        <p:sp>
          <p:nvSpPr>
            <p:cNvPr id="78" name="Rectángulo redondeado 77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Risaralda</a:t>
              </a: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3806276" y="4582472"/>
            <a:ext cx="2194885" cy="548721"/>
            <a:chOff x="550330" y="1072"/>
            <a:chExt cx="2194885" cy="548721"/>
          </a:xfrm>
        </p:grpSpPr>
        <p:sp>
          <p:nvSpPr>
            <p:cNvPr id="81" name="Rectángulo redondeado 80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ectángulo 81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Putumayo</a:t>
              </a: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8078135" y="1393537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98" name="Rectángulo redondeado 97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ectángulo 98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Necesidades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11026410" y="1399774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01" name="Rectángulo redondeado 100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Rectángulo 101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166</a:t>
              </a: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8078135" y="1782887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04" name="Rectángulo redondeado 103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ectángulo 104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11026410" y="1771249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07" name="Rectángulo redondeado 106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Rectángulo 107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8098851" y="2163963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10" name="Rectángulo redondeado 109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ectángulo 110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Implementación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11026410" y="2161774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13" name="Rectángulo redondeado 112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Rectángulo 113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8078135" y="3723906"/>
            <a:ext cx="3761406" cy="264464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27" name="Rectángulo redondeado 126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Rectángulo 127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Beneficiados directos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upo 128"/>
          <p:cNvGrpSpPr/>
          <p:nvPr/>
        </p:nvGrpSpPr>
        <p:grpSpPr>
          <a:xfrm>
            <a:off x="8132006" y="4339173"/>
            <a:ext cx="3754581" cy="976556"/>
            <a:chOff x="5735016" y="944432"/>
            <a:chExt cx="2632243" cy="558380"/>
          </a:xfrm>
        </p:grpSpPr>
        <p:sp>
          <p:nvSpPr>
            <p:cNvPr id="130" name="Rectángulo redondeado 129"/>
            <p:cNvSpPr/>
            <p:nvPr/>
          </p:nvSpPr>
          <p:spPr>
            <a:xfrm>
              <a:off x="5735016" y="944432"/>
              <a:ext cx="2632243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Rectángulo 130"/>
            <p:cNvSpPr/>
            <p:nvPr/>
          </p:nvSpPr>
          <p:spPr>
            <a:xfrm>
              <a:off x="5919354" y="98623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2.502 personas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605 familias</a:t>
              </a:r>
            </a:p>
          </p:txBody>
        </p:sp>
      </p:grpSp>
      <p:grpSp>
        <p:nvGrpSpPr>
          <p:cNvPr id="132" name="Grupo 131"/>
          <p:cNvGrpSpPr/>
          <p:nvPr/>
        </p:nvGrpSpPr>
        <p:grpSpPr>
          <a:xfrm>
            <a:off x="8147108" y="5535734"/>
            <a:ext cx="3754580" cy="720283"/>
            <a:chOff x="550330" y="1072"/>
            <a:chExt cx="2194885" cy="548721"/>
          </a:xfrm>
        </p:grpSpPr>
        <p:sp>
          <p:nvSpPr>
            <p:cNvPr id="133" name="Rectángulo redondeado 132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Rectángulo 133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BID - ANSPE</a:t>
              </a:r>
            </a:p>
          </p:txBody>
        </p:sp>
      </p:grpSp>
      <p:sp>
        <p:nvSpPr>
          <p:cNvPr id="135" name="1 CuadroTexto"/>
          <p:cNvSpPr txBox="1"/>
          <p:nvPr/>
        </p:nvSpPr>
        <p:spPr>
          <a:xfrm>
            <a:off x="8336623" y="3259737"/>
            <a:ext cx="3375550" cy="346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Presupuesto: $1.369.000.000</a:t>
            </a:r>
          </a:p>
        </p:txBody>
      </p:sp>
      <p:sp>
        <p:nvSpPr>
          <p:cNvPr id="136" name="CuadroTexto 135"/>
          <p:cNvSpPr txBox="1"/>
          <p:nvPr/>
        </p:nvSpPr>
        <p:spPr>
          <a:xfrm>
            <a:off x="6988403" y="561035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 Narrow" panose="020B0606020202030204" pitchFamily="34" charset="0"/>
              </a:rPr>
              <a:t>Aliados: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194490" y="185472"/>
            <a:ext cx="1716799" cy="77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/>
          <p:cNvSpPr/>
          <p:nvPr/>
        </p:nvSpPr>
        <p:spPr>
          <a:xfrm>
            <a:off x="2630659" y="213608"/>
            <a:ext cx="1280630" cy="77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15565" r="12907" b="14648"/>
          <a:stretch/>
        </p:blipFill>
        <p:spPr bwMode="auto">
          <a:xfrm>
            <a:off x="149975" y="65343"/>
            <a:ext cx="1759027" cy="11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96" y="179443"/>
            <a:ext cx="975579" cy="9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2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568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Impact" panose="020B0806030902050204" pitchFamily="34" charset="0"/>
              </a:rPr>
              <a:t>2a. versión: Pacífico Pura Energía 2014-2015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1361954" y="45787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upo 96"/>
          <p:cNvGrpSpPr/>
          <p:nvPr/>
        </p:nvGrpSpPr>
        <p:grpSpPr>
          <a:xfrm>
            <a:off x="8223912" y="1393537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98" name="Rectángulo redondeado 97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ectángulo 98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Necesidades recibidas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11172187" y="1399774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01" name="Rectángulo redondeado 100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Rectángulo 101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117</a:t>
              </a: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8223912" y="1782887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04" name="Rectángulo redondeado 103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ectángulo 104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 seleccionadas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11172187" y="1771249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07" name="Rectángulo redondeado 106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Rectángulo 107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8244628" y="2163963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10" name="Rectángulo redondeado 109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ectángulo 110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 recibidas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11172187" y="2161774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13" name="Rectángulo redondeado 112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Rectángulo 113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</a:p>
          </p:txBody>
        </p:sp>
      </p:grpSp>
      <p:pic>
        <p:nvPicPr>
          <p:cNvPr id="49" name="Imagen 28"/>
          <p:cNvPicPr>
            <a:picLocks noChangeAspect="1"/>
          </p:cNvPicPr>
          <p:nvPr/>
        </p:nvPicPr>
        <p:blipFill rotWithShape="1">
          <a:blip r:embed="rId2" cstate="print"/>
          <a:srcRect b="5649"/>
          <a:stretch/>
        </p:blipFill>
        <p:spPr>
          <a:xfrm>
            <a:off x="-105728" y="1531491"/>
            <a:ext cx="6733309" cy="4751471"/>
          </a:xfrm>
          <a:prstGeom prst="rect">
            <a:avLst/>
          </a:prstGeom>
        </p:spPr>
      </p:pic>
      <p:grpSp>
        <p:nvGrpSpPr>
          <p:cNvPr id="51" name="Grupo 50"/>
          <p:cNvGrpSpPr/>
          <p:nvPr/>
        </p:nvGrpSpPr>
        <p:grpSpPr>
          <a:xfrm>
            <a:off x="8240617" y="2569024"/>
            <a:ext cx="2829261" cy="461004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52" name="Rectángulo redondeado 51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 en implementación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1168176" y="2566835"/>
            <a:ext cx="860867" cy="44718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55" name="Rectángulo redondeado 54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ectángulo 55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8226933" y="3300977"/>
            <a:ext cx="3761406" cy="264464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58" name="Rectángulo redondeado 57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Beneficiados directos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8223912" y="3586536"/>
            <a:ext cx="3754581" cy="976556"/>
            <a:chOff x="5735016" y="944432"/>
            <a:chExt cx="2632243" cy="558380"/>
          </a:xfrm>
        </p:grpSpPr>
        <p:sp>
          <p:nvSpPr>
            <p:cNvPr id="61" name="Rectángulo redondeado 60"/>
            <p:cNvSpPr/>
            <p:nvPr/>
          </p:nvSpPr>
          <p:spPr>
            <a:xfrm>
              <a:off x="5735016" y="944432"/>
              <a:ext cx="2632243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5919354" y="98623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6.640 personas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1.600 familias</a:t>
              </a: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8223913" y="4851313"/>
            <a:ext cx="3754580" cy="720283"/>
            <a:chOff x="550330" y="1072"/>
            <a:chExt cx="2194885" cy="548721"/>
          </a:xfrm>
        </p:grpSpPr>
        <p:sp>
          <p:nvSpPr>
            <p:cNvPr id="64" name="Rectángulo redondeado 63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ángulo 64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BID – IPSE - ISAGEN  </a:t>
              </a:r>
            </a:p>
          </p:txBody>
        </p:sp>
      </p:grpSp>
      <p:sp>
        <p:nvSpPr>
          <p:cNvPr id="66" name="CuadroTexto 65"/>
          <p:cNvSpPr txBox="1"/>
          <p:nvPr/>
        </p:nvSpPr>
        <p:spPr>
          <a:xfrm>
            <a:off x="7231053" y="5133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 Narrow" panose="020B0606020202030204" pitchFamily="34" charset="0"/>
              </a:rPr>
              <a:t>Aliados: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67" name="1 CuadroTexto"/>
          <p:cNvSpPr txBox="1"/>
          <p:nvPr/>
        </p:nvSpPr>
        <p:spPr>
          <a:xfrm>
            <a:off x="8261333" y="5705930"/>
            <a:ext cx="36896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590925" algn="r"/>
              </a:tabLs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Aporte Colciencias - BID: 	$2.392.433.061</a:t>
            </a:r>
          </a:p>
          <a:p>
            <a:pPr>
              <a:tabLst>
                <a:tab pos="3405188" algn="dec"/>
              </a:tabLs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Aporte contrapartida de </a:t>
            </a:r>
          </a:p>
          <a:p>
            <a:pPr>
              <a:tabLst>
                <a:tab pos="3405188" algn="dec"/>
              </a:tabLs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implementadores de soluciones	$353,775,999</a:t>
            </a:r>
          </a:p>
        </p:txBody>
      </p:sp>
      <p:sp>
        <p:nvSpPr>
          <p:cNvPr id="69" name="Rectángulo redondeado 68"/>
          <p:cNvSpPr/>
          <p:nvPr/>
        </p:nvSpPr>
        <p:spPr>
          <a:xfrm>
            <a:off x="5618251" y="3600778"/>
            <a:ext cx="1153276" cy="1717084"/>
          </a:xfrm>
          <a:prstGeom prst="roundRect">
            <a:avLst>
              <a:gd name="adj" fmla="val 10000"/>
            </a:avLst>
          </a:prstGeom>
          <a:solidFill>
            <a:srgbClr val="F8841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5605925" y="3787208"/>
            <a:ext cx="97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Chocó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Valle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Cauca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Nariño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15565" r="12907" b="14648"/>
          <a:stretch/>
        </p:blipFill>
        <p:spPr bwMode="auto">
          <a:xfrm>
            <a:off x="149975" y="65343"/>
            <a:ext cx="1759027" cy="11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ángulo 45"/>
          <p:cNvSpPr/>
          <p:nvPr/>
        </p:nvSpPr>
        <p:spPr>
          <a:xfrm>
            <a:off x="1921759" y="185472"/>
            <a:ext cx="1989530" cy="77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0" name="Picture 2" descr="C:\Users\ratriana\Desktop\Logo Pacífico Pura Energí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37" y="185472"/>
            <a:ext cx="1217386" cy="10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568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Impact" panose="020B0806030902050204" pitchFamily="34" charset="0"/>
              </a:rPr>
              <a:t>2a. versión: Pacífico Pura Energía 2014-2015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1361954" y="45787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upo 96"/>
          <p:cNvGrpSpPr/>
          <p:nvPr/>
        </p:nvGrpSpPr>
        <p:grpSpPr>
          <a:xfrm>
            <a:off x="8223912" y="1393537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98" name="Rectángulo redondeado 97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ectángulo 98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Necesidades recibidas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11172187" y="1399774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01" name="Rectángulo redondeado 100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Rectángulo 101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117</a:t>
              </a: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8223912" y="1782887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04" name="Rectángulo redondeado 103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ectángulo 104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 seleccionadas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11172187" y="1771249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07" name="Rectángulo redondeado 106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Rectángulo 107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8244628" y="2163963"/>
            <a:ext cx="2829261" cy="286599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110" name="Rectángulo redondeado 109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ectángulo 110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 recibidas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11172187" y="2161774"/>
            <a:ext cx="860867" cy="29074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113" name="Rectángulo redondeado 112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Rectángulo 113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</a:p>
          </p:txBody>
        </p:sp>
      </p:grpSp>
      <p:pic>
        <p:nvPicPr>
          <p:cNvPr id="49" name="Imagen 28"/>
          <p:cNvPicPr>
            <a:picLocks noChangeAspect="1"/>
          </p:cNvPicPr>
          <p:nvPr/>
        </p:nvPicPr>
        <p:blipFill rotWithShape="1">
          <a:blip r:embed="rId2" cstate="print"/>
          <a:srcRect b="5649"/>
          <a:stretch/>
        </p:blipFill>
        <p:spPr>
          <a:xfrm>
            <a:off x="-105728" y="1531491"/>
            <a:ext cx="6733309" cy="4751471"/>
          </a:xfrm>
          <a:prstGeom prst="rect">
            <a:avLst/>
          </a:prstGeom>
        </p:spPr>
      </p:pic>
      <p:grpSp>
        <p:nvGrpSpPr>
          <p:cNvPr id="51" name="Grupo 50"/>
          <p:cNvGrpSpPr/>
          <p:nvPr/>
        </p:nvGrpSpPr>
        <p:grpSpPr>
          <a:xfrm>
            <a:off x="8240617" y="2569024"/>
            <a:ext cx="2829261" cy="461004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52" name="Rectángulo redondeado 51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Soluciones en implementación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1168176" y="2566835"/>
            <a:ext cx="860867" cy="447181"/>
            <a:chOff x="550330" y="1072"/>
            <a:chExt cx="2194885" cy="548721"/>
          </a:xfrm>
          <a:solidFill>
            <a:srgbClr val="953735"/>
          </a:solidFill>
        </p:grpSpPr>
        <p:sp>
          <p:nvSpPr>
            <p:cNvPr id="55" name="Rectángulo redondeado 54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ectángulo 55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8226933" y="3300977"/>
            <a:ext cx="3761406" cy="264464"/>
            <a:chOff x="550330" y="1072"/>
            <a:chExt cx="2194885" cy="548721"/>
          </a:xfrm>
          <a:solidFill>
            <a:srgbClr val="5EC6D3"/>
          </a:solidFill>
        </p:grpSpPr>
        <p:sp>
          <p:nvSpPr>
            <p:cNvPr id="58" name="Rectángulo redondeado 57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Beneficiados directos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8223912" y="3586536"/>
            <a:ext cx="3754581" cy="976556"/>
            <a:chOff x="5735016" y="944432"/>
            <a:chExt cx="2632243" cy="558380"/>
          </a:xfrm>
        </p:grpSpPr>
        <p:sp>
          <p:nvSpPr>
            <p:cNvPr id="61" name="Rectángulo redondeado 60"/>
            <p:cNvSpPr/>
            <p:nvPr/>
          </p:nvSpPr>
          <p:spPr>
            <a:xfrm>
              <a:off x="5735016" y="944432"/>
              <a:ext cx="2632243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5919354" y="98623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6.640 personas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1.600 familias</a:t>
              </a: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8223913" y="4851313"/>
            <a:ext cx="3754580" cy="720283"/>
            <a:chOff x="550330" y="1072"/>
            <a:chExt cx="2194885" cy="548721"/>
          </a:xfrm>
        </p:grpSpPr>
        <p:sp>
          <p:nvSpPr>
            <p:cNvPr id="64" name="Rectángulo redondeado 63"/>
            <p:cNvSpPr/>
            <p:nvPr/>
          </p:nvSpPr>
          <p:spPr>
            <a:xfrm>
              <a:off x="550330" y="1072"/>
              <a:ext cx="2194885" cy="548721"/>
            </a:xfrm>
            <a:prstGeom prst="roundRect">
              <a:avLst>
                <a:gd name="adj" fmla="val 10000"/>
              </a:avLst>
            </a:prstGeom>
            <a:solidFill>
              <a:srgbClr val="F26D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ángulo 64"/>
            <p:cNvSpPr/>
            <p:nvPr/>
          </p:nvSpPr>
          <p:spPr>
            <a:xfrm>
              <a:off x="566401" y="17143"/>
              <a:ext cx="2162743" cy="516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BID – IPSE - ISAGEN  </a:t>
              </a:r>
            </a:p>
          </p:txBody>
        </p:sp>
      </p:grpSp>
      <p:sp>
        <p:nvSpPr>
          <p:cNvPr id="66" name="CuadroTexto 65"/>
          <p:cNvSpPr txBox="1"/>
          <p:nvPr/>
        </p:nvSpPr>
        <p:spPr>
          <a:xfrm>
            <a:off x="7231053" y="5133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 Narrow" panose="020B0606020202030204" pitchFamily="34" charset="0"/>
              </a:rPr>
              <a:t>Aliados: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67" name="1 CuadroTexto"/>
          <p:cNvSpPr txBox="1"/>
          <p:nvPr/>
        </p:nvSpPr>
        <p:spPr>
          <a:xfrm>
            <a:off x="8261333" y="5705930"/>
            <a:ext cx="36896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590925" algn="r"/>
              </a:tabLs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Aporte Colciencias - BID: 	$2.392.433.061</a:t>
            </a:r>
          </a:p>
          <a:p>
            <a:pPr>
              <a:tabLst>
                <a:tab pos="3405188" algn="dec"/>
              </a:tabLs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Aporte contrapartida de </a:t>
            </a:r>
          </a:p>
          <a:p>
            <a:pPr>
              <a:tabLst>
                <a:tab pos="3405188" algn="dec"/>
              </a:tabLs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implementadores de soluciones	$353,775,999</a:t>
            </a:r>
          </a:p>
        </p:txBody>
      </p:sp>
      <p:sp>
        <p:nvSpPr>
          <p:cNvPr id="69" name="Rectángulo redondeado 68"/>
          <p:cNvSpPr/>
          <p:nvPr/>
        </p:nvSpPr>
        <p:spPr>
          <a:xfrm>
            <a:off x="5618251" y="3600778"/>
            <a:ext cx="1153276" cy="1717084"/>
          </a:xfrm>
          <a:prstGeom prst="roundRect">
            <a:avLst>
              <a:gd name="adj" fmla="val 10000"/>
            </a:avLst>
          </a:prstGeom>
          <a:solidFill>
            <a:srgbClr val="F8841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5605925" y="3787208"/>
            <a:ext cx="97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Chocó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Valle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Cauca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Nariño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15565" r="12907" b="14648"/>
          <a:stretch/>
        </p:blipFill>
        <p:spPr bwMode="auto">
          <a:xfrm>
            <a:off x="149975" y="65343"/>
            <a:ext cx="1759027" cy="11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ángulo 45"/>
          <p:cNvSpPr/>
          <p:nvPr/>
        </p:nvSpPr>
        <p:spPr>
          <a:xfrm>
            <a:off x="1921759" y="185472"/>
            <a:ext cx="1989530" cy="77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0" name="Picture 2" descr="C:\Users\ratriana\Desktop\Logo Pacífico Pura Energí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37" y="185472"/>
            <a:ext cx="1217386" cy="10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1" t="12499" r="20328" b="22768"/>
          <a:stretch/>
        </p:blipFill>
        <p:spPr bwMode="auto">
          <a:xfrm>
            <a:off x="637755" y="1913505"/>
            <a:ext cx="4896898" cy="30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8 CuadroTexto"/>
          <p:cNvSpPr txBox="1">
            <a:spLocks noChangeArrowheads="1"/>
          </p:cNvSpPr>
          <p:nvPr/>
        </p:nvSpPr>
        <p:spPr bwMode="auto">
          <a:xfrm>
            <a:off x="6771860" y="3521580"/>
            <a:ext cx="54201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" alt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1953 Usuarios (2 meses)</a:t>
            </a:r>
          </a:p>
          <a:p>
            <a:endParaRPr lang="es-ES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alt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290 Líderes comunitarios</a:t>
            </a:r>
          </a:p>
          <a:p>
            <a:endParaRPr lang="es-ES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alt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155 Gestores en Museos</a:t>
            </a:r>
          </a:p>
          <a:p>
            <a:endParaRPr lang="es-ES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alt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258 Gestores en Bibliotecas públicas</a:t>
            </a:r>
          </a:p>
          <a:p>
            <a:endParaRPr lang="es-ES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alt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Beneficiarios: 120 directos (40 por curso)</a:t>
            </a:r>
            <a:endParaRPr lang="es-CO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6771860" y="1322967"/>
            <a:ext cx="54201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dirty="0">
                <a:latin typeface="Arial Narrow" panose="020B0606020202030204" pitchFamily="34" charset="0"/>
              </a:rPr>
              <a:t>Academia Virtual de Colciencias para </a:t>
            </a:r>
            <a:r>
              <a:rPr lang="es-CO" sz="2200" b="1" dirty="0">
                <a:latin typeface="Arial Narrow" panose="020B0606020202030204" pitchFamily="34" charset="0"/>
              </a:rPr>
              <a:t>brindar herramientas en apropiación social de la </a:t>
            </a:r>
            <a:r>
              <a:rPr lang="es-CO" sz="2200" b="1" dirty="0" err="1">
                <a:latin typeface="Arial Narrow" panose="020B0606020202030204" pitchFamily="34" charset="0"/>
              </a:rPr>
              <a:t>CTeI</a:t>
            </a:r>
            <a:r>
              <a:rPr lang="es-CO" sz="2200" b="1" dirty="0">
                <a:latin typeface="Arial Narrow" panose="020B0606020202030204" pitchFamily="34" charset="0"/>
              </a:rPr>
              <a:t> </a:t>
            </a:r>
            <a:r>
              <a:rPr lang="es-CO" sz="2200" dirty="0">
                <a:latin typeface="Arial Narrow" panose="020B0606020202030204" pitchFamily="34" charset="0"/>
              </a:rPr>
              <a:t>a actores estratégicos e instituciones, orientadas a fortalecer capacidades, liderar procesos y dinamizar prácticas sociales con un enfoque de desarrollo humano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164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Virtualia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7348754" y="45787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01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336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Centros de Ciencia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9088654" y="45787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45210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2 Imagen" descr="g45560-6.png"/>
          <p:cNvPicPr>
            <a:picLocks noChangeAspect="1"/>
          </p:cNvPicPr>
          <p:nvPr/>
        </p:nvPicPr>
        <p:blipFill rotWithShape="1">
          <a:blip r:embed="rId2" cstate="print"/>
          <a:srcRect l="9442" t="20770" r="12232" b="32179"/>
          <a:stretch/>
        </p:blipFill>
        <p:spPr>
          <a:xfrm>
            <a:off x="301292" y="1269982"/>
            <a:ext cx="2671604" cy="1002767"/>
          </a:xfrm>
          <a:prstGeom prst="rect">
            <a:avLst/>
          </a:prstGeom>
        </p:spPr>
      </p:pic>
      <p:sp>
        <p:nvSpPr>
          <p:cNvPr id="12" name="14 Rectángulo"/>
          <p:cNvSpPr/>
          <p:nvPr/>
        </p:nvSpPr>
        <p:spPr>
          <a:xfrm>
            <a:off x="292641" y="2527373"/>
            <a:ext cx="384043" cy="432048"/>
          </a:xfrm>
          <a:prstGeom prst="rect">
            <a:avLst/>
          </a:prstGeom>
          <a:solidFill>
            <a:srgbClr val="E7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61" tIns="58527" rIns="117061" bIns="58527" rtlCol="0" anchor="ctr"/>
          <a:lstStyle/>
          <a:p>
            <a:pPr algn="ctr"/>
            <a:r>
              <a:rPr lang="es-MX" dirty="0" smtClean="0">
                <a:solidFill>
                  <a:srgbClr val="02ACB0"/>
                </a:solidFill>
                <a:latin typeface="Source Sans Pro Black" pitchFamily="34" charset="0"/>
              </a:rPr>
              <a:t>1</a:t>
            </a:r>
            <a:endParaRPr lang="es-CO" dirty="0">
              <a:solidFill>
                <a:srgbClr val="02ACB0"/>
              </a:solidFill>
              <a:latin typeface="Source Sans Pro Black" pitchFamily="34" charset="0"/>
            </a:endParaRPr>
          </a:p>
        </p:txBody>
      </p:sp>
      <p:sp>
        <p:nvSpPr>
          <p:cNvPr id="13" name="15 Rectángulo"/>
          <p:cNvSpPr/>
          <p:nvPr/>
        </p:nvSpPr>
        <p:spPr>
          <a:xfrm>
            <a:off x="292641" y="3391469"/>
            <a:ext cx="384043" cy="432048"/>
          </a:xfrm>
          <a:prstGeom prst="rect">
            <a:avLst/>
          </a:prstGeom>
          <a:solidFill>
            <a:srgbClr val="E7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61" tIns="58527" rIns="117061" bIns="58527" rtlCol="0" anchor="ctr"/>
          <a:lstStyle/>
          <a:p>
            <a:pPr algn="ctr"/>
            <a:r>
              <a:rPr lang="es-MX" dirty="0" smtClean="0">
                <a:solidFill>
                  <a:srgbClr val="02ACB0"/>
                </a:solidFill>
                <a:latin typeface="Source Sans Pro Black" pitchFamily="34" charset="0"/>
              </a:rPr>
              <a:t>2</a:t>
            </a:r>
            <a:endParaRPr lang="es-CO" dirty="0">
              <a:solidFill>
                <a:srgbClr val="02ACB0"/>
              </a:solidFill>
              <a:latin typeface="Source Sans Pro Black" pitchFamily="34" charset="0"/>
            </a:endParaRPr>
          </a:p>
        </p:txBody>
      </p:sp>
      <p:sp>
        <p:nvSpPr>
          <p:cNvPr id="20" name="16 Rectángulo"/>
          <p:cNvSpPr/>
          <p:nvPr/>
        </p:nvSpPr>
        <p:spPr>
          <a:xfrm>
            <a:off x="292641" y="4255565"/>
            <a:ext cx="384043" cy="432048"/>
          </a:xfrm>
          <a:prstGeom prst="rect">
            <a:avLst/>
          </a:prstGeom>
          <a:solidFill>
            <a:srgbClr val="E7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61" tIns="58527" rIns="117061" bIns="58527" rtlCol="0" anchor="ctr"/>
          <a:lstStyle/>
          <a:p>
            <a:pPr algn="ctr"/>
            <a:r>
              <a:rPr lang="es-MX" dirty="0" smtClean="0">
                <a:solidFill>
                  <a:srgbClr val="02ACB0"/>
                </a:solidFill>
                <a:latin typeface="Source Sans Pro Black" pitchFamily="34" charset="0"/>
              </a:rPr>
              <a:t>3</a:t>
            </a:r>
            <a:endParaRPr lang="es-CO" dirty="0">
              <a:solidFill>
                <a:srgbClr val="02ACB0"/>
              </a:solidFill>
              <a:latin typeface="Source Sans Pro Black" pitchFamily="34" charset="0"/>
            </a:endParaRPr>
          </a:p>
        </p:txBody>
      </p:sp>
      <p:sp>
        <p:nvSpPr>
          <p:cNvPr id="21" name="17 Rectángulo"/>
          <p:cNvSpPr/>
          <p:nvPr/>
        </p:nvSpPr>
        <p:spPr>
          <a:xfrm>
            <a:off x="5689217" y="2527391"/>
            <a:ext cx="384043" cy="432048"/>
          </a:xfrm>
          <a:prstGeom prst="rect">
            <a:avLst/>
          </a:prstGeom>
          <a:solidFill>
            <a:srgbClr val="E7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61" tIns="58527" rIns="117061" bIns="58527" rtlCol="0" anchor="ctr"/>
          <a:lstStyle/>
          <a:p>
            <a:pPr algn="ctr"/>
            <a:r>
              <a:rPr lang="es-MX" dirty="0" smtClean="0">
                <a:solidFill>
                  <a:srgbClr val="02ACB0"/>
                </a:solidFill>
                <a:latin typeface="Source Sans Pro Black" pitchFamily="34" charset="0"/>
              </a:rPr>
              <a:t>4</a:t>
            </a:r>
            <a:endParaRPr lang="es-CO" dirty="0">
              <a:solidFill>
                <a:srgbClr val="02ACB0"/>
              </a:solidFill>
              <a:latin typeface="Source Sans Pro Black" pitchFamily="34" charset="0"/>
            </a:endParaRPr>
          </a:p>
        </p:txBody>
      </p:sp>
      <p:sp>
        <p:nvSpPr>
          <p:cNvPr id="22" name="2 CuadroTexto"/>
          <p:cNvSpPr txBox="1"/>
          <p:nvPr/>
        </p:nvSpPr>
        <p:spPr>
          <a:xfrm>
            <a:off x="703321" y="2527391"/>
            <a:ext cx="4060066" cy="584662"/>
          </a:xfrm>
          <a:prstGeom prst="rect">
            <a:avLst/>
          </a:prstGeom>
          <a:noFill/>
        </p:spPr>
        <p:txBody>
          <a:bodyPr wrap="square" lIns="91322" tIns="45664" rIns="91322" bIns="45664" rtlCol="0">
            <a:spAutoFit/>
          </a:bodyPr>
          <a:lstStyle/>
          <a:p>
            <a:r>
              <a:rPr lang="es-ES" sz="1600" dirty="0" smtClean="0">
                <a:latin typeface="Source Sans Pro" pitchFamily="34" charset="0"/>
              </a:rPr>
              <a:t>Institución de carácter público, privado o mixto, sin ánimo de  lucro.</a:t>
            </a:r>
            <a:endParaRPr lang="es-ES" sz="1600" dirty="0">
              <a:latin typeface="Source Sans Pro" pitchFamily="34" charset="0"/>
            </a:endParaRPr>
          </a:p>
        </p:txBody>
      </p:sp>
      <p:sp>
        <p:nvSpPr>
          <p:cNvPr id="23" name="13 CuadroTexto"/>
          <p:cNvSpPr txBox="1"/>
          <p:nvPr/>
        </p:nvSpPr>
        <p:spPr>
          <a:xfrm>
            <a:off x="719250" y="3403850"/>
            <a:ext cx="4256785" cy="584662"/>
          </a:xfrm>
          <a:prstGeom prst="rect">
            <a:avLst/>
          </a:prstGeom>
          <a:noFill/>
        </p:spPr>
        <p:txBody>
          <a:bodyPr wrap="square" lIns="91322" tIns="45664" rIns="91322" bIns="45664" rtlCol="0">
            <a:spAutoFit/>
          </a:bodyPr>
          <a:lstStyle/>
          <a:p>
            <a:r>
              <a:rPr lang="es-ES" sz="1600" dirty="0" smtClean="0">
                <a:latin typeface="Source Sans Pro" pitchFamily="34" charset="0"/>
              </a:rPr>
              <a:t>Planta física abierta al público de manera permanente.</a:t>
            </a:r>
            <a:endParaRPr lang="es-ES" sz="1600" dirty="0">
              <a:latin typeface="Source Sans Pro" pitchFamily="34" charset="0"/>
            </a:endParaRPr>
          </a:p>
        </p:txBody>
      </p:sp>
      <p:sp>
        <p:nvSpPr>
          <p:cNvPr id="24" name="18 CuadroTexto"/>
          <p:cNvSpPr txBox="1"/>
          <p:nvPr/>
        </p:nvSpPr>
        <p:spPr>
          <a:xfrm>
            <a:off x="695105" y="4148457"/>
            <a:ext cx="4546271" cy="830884"/>
          </a:xfrm>
          <a:prstGeom prst="rect">
            <a:avLst/>
          </a:prstGeom>
          <a:noFill/>
        </p:spPr>
        <p:txBody>
          <a:bodyPr wrap="square" lIns="91322" tIns="45664" rIns="91322" bIns="45664" rtlCol="0">
            <a:spAutoFit/>
          </a:bodyPr>
          <a:lstStyle/>
          <a:p>
            <a:r>
              <a:rPr lang="es-ES" sz="1600" dirty="0" smtClean="0">
                <a:latin typeface="Source Sans Pro" pitchFamily="34" charset="0"/>
              </a:rPr>
              <a:t>Tener la apropiación social de la ciencia, la tecnología y la Innovación (ASCTI) como parte integral de su misión u objeto social</a:t>
            </a:r>
            <a:r>
              <a:rPr lang="es-ES" sz="1600" dirty="0" smtClean="0">
                <a:solidFill>
                  <a:schemeClr val="bg1"/>
                </a:solidFill>
                <a:latin typeface="Source Sans Pro" pitchFamily="34" charset="0"/>
              </a:rPr>
              <a:t>.</a:t>
            </a:r>
            <a:endParaRPr lang="es-ES" sz="16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5" name="19 Rectángulo"/>
          <p:cNvSpPr/>
          <p:nvPr/>
        </p:nvSpPr>
        <p:spPr>
          <a:xfrm>
            <a:off x="5683571" y="4265548"/>
            <a:ext cx="384043" cy="432048"/>
          </a:xfrm>
          <a:prstGeom prst="rect">
            <a:avLst/>
          </a:prstGeom>
          <a:solidFill>
            <a:srgbClr val="E7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61" tIns="58527" rIns="117061" bIns="58527" rtlCol="0" anchor="ctr"/>
          <a:lstStyle/>
          <a:p>
            <a:pPr algn="ctr"/>
            <a:r>
              <a:rPr lang="es-MX" dirty="0" smtClean="0">
                <a:solidFill>
                  <a:srgbClr val="02ACB0"/>
                </a:solidFill>
                <a:latin typeface="Source Sans Pro Black" pitchFamily="34" charset="0"/>
              </a:rPr>
              <a:t>5</a:t>
            </a:r>
            <a:endParaRPr lang="es-CO" dirty="0">
              <a:solidFill>
                <a:srgbClr val="02ACB0"/>
              </a:solidFill>
              <a:latin typeface="Source Sans Pro Black" pitchFamily="34" charset="0"/>
            </a:endParaRPr>
          </a:p>
        </p:txBody>
      </p:sp>
      <p:sp>
        <p:nvSpPr>
          <p:cNvPr id="26" name="23 CuadroTexto"/>
          <p:cNvSpPr txBox="1"/>
          <p:nvPr/>
        </p:nvSpPr>
        <p:spPr>
          <a:xfrm>
            <a:off x="6211655" y="2433276"/>
            <a:ext cx="5801711" cy="1708047"/>
          </a:xfrm>
          <a:prstGeom prst="rect">
            <a:avLst/>
          </a:prstGeom>
          <a:noFill/>
        </p:spPr>
        <p:txBody>
          <a:bodyPr wrap="square" lIns="91322" tIns="45664" rIns="91322" bIns="45664" rtlCol="0">
            <a:spAutoFit/>
          </a:bodyPr>
          <a:lstStyle/>
          <a:p>
            <a:r>
              <a:rPr lang="es-ES" sz="1500" dirty="0">
                <a:latin typeface="Source Sans Pro" pitchFamily="34" charset="0"/>
              </a:rPr>
              <a:t>Contribuir al fortalecimiento de la cultura en ciencia, tecnología e innovación del país mediante el diseño y la implementación de programas y actividades educativas en cada una de las siguientes cuatro líneas de acción: Participación ciudadana en ciencia, tecnología e innovación, comunicación de ciencia, tecnología y sociedad (comunicación CTS), intercambio de conocimientos y Gestión del conocimiento.</a:t>
            </a:r>
          </a:p>
        </p:txBody>
      </p:sp>
      <p:sp>
        <p:nvSpPr>
          <p:cNvPr id="27" name="24 CuadroTexto"/>
          <p:cNvSpPr txBox="1"/>
          <p:nvPr/>
        </p:nvSpPr>
        <p:spPr>
          <a:xfrm>
            <a:off x="6211655" y="4236299"/>
            <a:ext cx="5801711" cy="584662"/>
          </a:xfrm>
          <a:prstGeom prst="rect">
            <a:avLst/>
          </a:prstGeom>
          <a:noFill/>
        </p:spPr>
        <p:txBody>
          <a:bodyPr wrap="square" lIns="91322" tIns="45664" rIns="91322" bIns="45664" rtlCol="0">
            <a:spAutoFit/>
          </a:bodyPr>
          <a:lstStyle/>
          <a:p>
            <a:r>
              <a:rPr lang="es-ES" sz="1600" dirty="0">
                <a:latin typeface="Source Sans Pro" pitchFamily="34" charset="0"/>
              </a:rPr>
              <a:t>Llevar a cabo procesos de sistematización y evaluación de sus programas y actividades en </a:t>
            </a:r>
            <a:r>
              <a:rPr lang="es-ES" sz="1600" dirty="0" smtClean="0">
                <a:latin typeface="Source Sans Pro" pitchFamily="34" charset="0"/>
              </a:rPr>
              <a:t>ASCTI.</a:t>
            </a:r>
            <a:endParaRPr lang="es-ES" sz="1600" dirty="0">
              <a:latin typeface="Source Sans Pro" pitchFamily="34" charset="0"/>
            </a:endParaRPr>
          </a:p>
        </p:txBody>
      </p:sp>
      <p:sp>
        <p:nvSpPr>
          <p:cNvPr id="28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42526" y="6169828"/>
            <a:ext cx="750999" cy="365125"/>
          </a:xfrm>
        </p:spPr>
        <p:txBody>
          <a:bodyPr/>
          <a:lstStyle/>
          <a:p>
            <a:pPr algn="l"/>
            <a:fld id="{6001BDBE-5BF2-4604-8FEA-351AD06FD62E}" type="slidenum">
              <a:rPr lang="es-CO" sz="3600" b="1">
                <a:solidFill>
                  <a:schemeClr val="bg1">
                    <a:lumMod val="95000"/>
                  </a:schemeClr>
                </a:solidFill>
                <a:latin typeface="Source Sans Pro Black" pitchFamily="34" charset="0"/>
              </a:rPr>
              <a:pPr algn="l"/>
              <a:t>26</a:t>
            </a:fld>
            <a:endParaRPr lang="es-CO" sz="3600" b="1" dirty="0">
              <a:solidFill>
                <a:schemeClr val="bg1">
                  <a:lumMod val="95000"/>
                </a:schemeClr>
              </a:solidFill>
              <a:latin typeface="Source Sans Pro Black" pitchFamily="34" charset="0"/>
            </a:endParaRPr>
          </a:p>
        </p:txBody>
      </p:sp>
      <p:sp>
        <p:nvSpPr>
          <p:cNvPr id="29" name="21 Rectángulo"/>
          <p:cNvSpPr/>
          <p:nvPr/>
        </p:nvSpPr>
        <p:spPr>
          <a:xfrm>
            <a:off x="5689217" y="5071674"/>
            <a:ext cx="384043" cy="432048"/>
          </a:xfrm>
          <a:prstGeom prst="rect">
            <a:avLst/>
          </a:prstGeom>
          <a:solidFill>
            <a:srgbClr val="E7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61" tIns="58527" rIns="117061" bIns="58527" rtlCol="0" anchor="ctr"/>
          <a:lstStyle/>
          <a:p>
            <a:pPr algn="ctr"/>
            <a:r>
              <a:rPr lang="es-CO" dirty="0" smtClean="0">
                <a:solidFill>
                  <a:srgbClr val="02ACB0"/>
                </a:solidFill>
                <a:latin typeface="Source Sans Pro Black" pitchFamily="34" charset="0"/>
              </a:rPr>
              <a:t>6</a:t>
            </a:r>
            <a:endParaRPr lang="es-CO" dirty="0">
              <a:solidFill>
                <a:srgbClr val="02ACB0"/>
              </a:solidFill>
              <a:latin typeface="Source Sans Pro Black" pitchFamily="34" charset="0"/>
            </a:endParaRPr>
          </a:p>
        </p:txBody>
      </p:sp>
      <p:sp>
        <p:nvSpPr>
          <p:cNvPr id="30" name="25 CuadroTexto"/>
          <p:cNvSpPr txBox="1"/>
          <p:nvPr/>
        </p:nvSpPr>
        <p:spPr>
          <a:xfrm>
            <a:off x="6211655" y="5071674"/>
            <a:ext cx="5801711" cy="584662"/>
          </a:xfrm>
          <a:prstGeom prst="rect">
            <a:avLst/>
          </a:prstGeom>
          <a:noFill/>
        </p:spPr>
        <p:txBody>
          <a:bodyPr wrap="square" lIns="91322" tIns="45664" rIns="91322" bIns="45664" rtlCol="0">
            <a:spAutoFit/>
          </a:bodyPr>
          <a:lstStyle/>
          <a:p>
            <a:r>
              <a:rPr lang="es-ES" sz="1600" dirty="0" smtClean="0">
                <a:latin typeface="Source Sans Pro" pitchFamily="34" charset="0"/>
              </a:rPr>
              <a:t>Implementar prácticas de formación con su personal en el tema de ASCTI.</a:t>
            </a:r>
            <a:endParaRPr lang="es-ES" sz="1600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5420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Tipolofía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de Centros </a:t>
            </a:r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de Ciencia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969464" y="472508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34 Imagen" descr="g611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140" y="2089849"/>
            <a:ext cx="9144000" cy="3179782"/>
          </a:xfrm>
          <a:prstGeom prst="rect">
            <a:avLst/>
          </a:prstGeom>
        </p:spPr>
      </p:pic>
      <p:sp>
        <p:nvSpPr>
          <p:cNvPr id="9" name="61 Rectángulo"/>
          <p:cNvSpPr/>
          <p:nvPr/>
        </p:nvSpPr>
        <p:spPr>
          <a:xfrm>
            <a:off x="6443172" y="5042177"/>
            <a:ext cx="4248472" cy="216024"/>
          </a:xfrm>
          <a:prstGeom prst="rect">
            <a:avLst/>
          </a:prstGeom>
          <a:solidFill>
            <a:srgbClr val="02ACB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26 Rectángulo"/>
          <p:cNvSpPr/>
          <p:nvPr/>
        </p:nvSpPr>
        <p:spPr>
          <a:xfrm>
            <a:off x="1618636" y="3385993"/>
            <a:ext cx="4248472" cy="216024"/>
          </a:xfrm>
          <a:prstGeom prst="rect">
            <a:avLst/>
          </a:prstGeom>
          <a:solidFill>
            <a:srgbClr val="02ACB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27 CuadroTexto"/>
          <p:cNvSpPr txBox="1"/>
          <p:nvPr/>
        </p:nvSpPr>
        <p:spPr>
          <a:xfrm>
            <a:off x="2266708" y="2106820"/>
            <a:ext cx="1273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i="1" dirty="0" err="1" smtClean="0">
                <a:solidFill>
                  <a:schemeClr val="bg1"/>
                </a:solidFill>
                <a:latin typeface="Source Sans Pro" pitchFamily="34" charset="0"/>
              </a:rPr>
              <a:t>Bioespacios</a:t>
            </a:r>
            <a:endParaRPr lang="es-CO" sz="1100" i="1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r>
              <a:rPr lang="es-CO" sz="1100" dirty="0" smtClean="0">
                <a:solidFill>
                  <a:schemeClr val="bg1"/>
                </a:solidFill>
                <a:latin typeface="Source Sans Pro" pitchFamily="34" charset="0"/>
              </a:rPr>
              <a:t>Ciencias de la vida</a:t>
            </a:r>
            <a:endParaRPr lang="es-CO" sz="11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6658397" y="2106820"/>
            <a:ext cx="38363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i="1" dirty="0" smtClean="0">
                <a:solidFill>
                  <a:schemeClr val="bg1"/>
                </a:solidFill>
                <a:latin typeface="Source Sans Pro" pitchFamily="34" charset="0"/>
              </a:rPr>
              <a:t>Espacios para las ciencias exactas, físicas, sociales  y  la tecnología</a:t>
            </a:r>
            <a:endParaRPr lang="es-CO" sz="1050" b="1" i="1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r>
              <a:rPr lang="es-CO" sz="1050" dirty="0" smtClean="0">
                <a:solidFill>
                  <a:schemeClr val="bg1"/>
                </a:solidFill>
                <a:latin typeface="Source Sans Pro" pitchFamily="34" charset="0"/>
              </a:rPr>
              <a:t>Ciencias exactas, físicas , sociales y tecnología</a:t>
            </a:r>
            <a:endParaRPr lang="es-CO" sz="105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13" name="32 Imagen" descr="path18145-7.png"/>
          <p:cNvPicPr>
            <a:picLocks noChangeAspect="1"/>
          </p:cNvPicPr>
          <p:nvPr/>
        </p:nvPicPr>
        <p:blipFill>
          <a:blip r:embed="rId3" cstate="print"/>
          <a:srcRect l="27884" r="55386"/>
          <a:stretch>
            <a:fillRect/>
          </a:stretch>
        </p:blipFill>
        <p:spPr>
          <a:xfrm>
            <a:off x="1690644" y="2106820"/>
            <a:ext cx="374700" cy="360000"/>
          </a:xfrm>
          <a:prstGeom prst="rect">
            <a:avLst/>
          </a:prstGeom>
        </p:spPr>
      </p:pic>
      <p:pic>
        <p:nvPicPr>
          <p:cNvPr id="20" name="38 Imagen" descr="path18145-7.png"/>
          <p:cNvPicPr>
            <a:picLocks noChangeAspect="1"/>
          </p:cNvPicPr>
          <p:nvPr/>
        </p:nvPicPr>
        <p:blipFill>
          <a:blip r:embed="rId3" cstate="print"/>
          <a:srcRect r="84385"/>
          <a:stretch>
            <a:fillRect/>
          </a:stretch>
        </p:blipFill>
        <p:spPr>
          <a:xfrm>
            <a:off x="6155141" y="2178868"/>
            <a:ext cx="349719" cy="360000"/>
          </a:xfrm>
          <a:prstGeom prst="rect">
            <a:avLst/>
          </a:prstGeom>
        </p:spPr>
      </p:pic>
      <p:cxnSp>
        <p:nvCxnSpPr>
          <p:cNvPr id="21" name="41 Conector recto"/>
          <p:cNvCxnSpPr/>
          <p:nvPr/>
        </p:nvCxnSpPr>
        <p:spPr>
          <a:xfrm flipV="1">
            <a:off x="2194700" y="2178828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45 Conector recto"/>
          <p:cNvCxnSpPr/>
          <p:nvPr/>
        </p:nvCxnSpPr>
        <p:spPr>
          <a:xfrm flipV="1">
            <a:off x="6659196" y="2178828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47 Rectángulo"/>
          <p:cNvSpPr/>
          <p:nvPr/>
        </p:nvSpPr>
        <p:spPr>
          <a:xfrm>
            <a:off x="1583140" y="3385993"/>
            <a:ext cx="42839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i="1" dirty="0" smtClean="0">
                <a:solidFill>
                  <a:schemeClr val="bg1"/>
                </a:solidFill>
                <a:latin typeface="Source Sans Pro" pitchFamily="34" charset="0"/>
              </a:rPr>
              <a:t>Acuarios -Jardines botánicos - Zoológicos</a:t>
            </a:r>
          </a:p>
        </p:txBody>
      </p:sp>
      <p:sp>
        <p:nvSpPr>
          <p:cNvPr id="24" name="57 Rectángulo"/>
          <p:cNvSpPr/>
          <p:nvPr/>
        </p:nvSpPr>
        <p:spPr>
          <a:xfrm>
            <a:off x="6011124" y="3385993"/>
            <a:ext cx="4680520" cy="216024"/>
          </a:xfrm>
          <a:prstGeom prst="rect">
            <a:avLst/>
          </a:prstGeom>
          <a:solidFill>
            <a:srgbClr val="02ACB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58 Rectángulo"/>
          <p:cNvSpPr/>
          <p:nvPr/>
        </p:nvSpPr>
        <p:spPr>
          <a:xfrm>
            <a:off x="5975628" y="3385993"/>
            <a:ext cx="4751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i="1" dirty="0" smtClean="0">
                <a:solidFill>
                  <a:schemeClr val="bg1"/>
                </a:solidFill>
                <a:latin typeface="Source Sans Pro" pitchFamily="34" charset="0"/>
              </a:rPr>
              <a:t>Museos de ciencia y tecnología - Planetarios y observatorios</a:t>
            </a:r>
          </a:p>
        </p:txBody>
      </p:sp>
      <p:sp>
        <p:nvSpPr>
          <p:cNvPr id="26" name="59 Rectángulo"/>
          <p:cNvSpPr/>
          <p:nvPr/>
        </p:nvSpPr>
        <p:spPr>
          <a:xfrm>
            <a:off x="1618636" y="5042177"/>
            <a:ext cx="4680520" cy="216024"/>
          </a:xfrm>
          <a:prstGeom prst="rect">
            <a:avLst/>
          </a:prstGeom>
          <a:solidFill>
            <a:srgbClr val="02ACB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7" name="36 Grupo"/>
          <p:cNvGrpSpPr/>
          <p:nvPr/>
        </p:nvGrpSpPr>
        <p:grpSpPr>
          <a:xfrm>
            <a:off x="6371164" y="3763004"/>
            <a:ext cx="4283968" cy="1510005"/>
            <a:chOff x="0" y="3162503"/>
            <a:chExt cx="4283968" cy="1510005"/>
          </a:xfrm>
        </p:grpSpPr>
        <p:pic>
          <p:nvPicPr>
            <p:cNvPr id="28" name="40 Imagen" descr="path18145-7.png"/>
            <p:cNvPicPr>
              <a:picLocks noChangeAspect="1"/>
            </p:cNvPicPr>
            <p:nvPr/>
          </p:nvPicPr>
          <p:blipFill>
            <a:blip r:embed="rId4" cstate="print"/>
            <a:srcRect l="53404" r="23709"/>
            <a:stretch>
              <a:fillRect/>
            </a:stretch>
          </p:blipFill>
          <p:spPr>
            <a:xfrm>
              <a:off x="107504" y="3162503"/>
              <a:ext cx="512588" cy="360000"/>
            </a:xfrm>
            <a:prstGeom prst="rect">
              <a:avLst/>
            </a:prstGeom>
          </p:spPr>
        </p:pic>
        <p:cxnSp>
          <p:nvCxnSpPr>
            <p:cNvPr id="29" name="43 Conector recto"/>
            <p:cNvCxnSpPr/>
            <p:nvPr/>
          </p:nvCxnSpPr>
          <p:spPr>
            <a:xfrm flipV="1">
              <a:off x="611560" y="3234511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60 Rectángulo"/>
            <p:cNvSpPr/>
            <p:nvPr/>
          </p:nvSpPr>
          <p:spPr>
            <a:xfrm>
              <a:off x="0" y="4441676"/>
              <a:ext cx="428396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900" dirty="0" smtClean="0">
                  <a:solidFill>
                    <a:schemeClr val="bg1"/>
                  </a:solidFill>
                  <a:latin typeface="Source Sans Pro" pitchFamily="34" charset="0"/>
                </a:rPr>
                <a:t>Centros interactivos - Museos de historia natural</a:t>
              </a:r>
              <a:endParaRPr lang="es-CO" sz="9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31" name="31 CuadroTexto"/>
            <p:cNvSpPr txBox="1"/>
            <p:nvPr/>
          </p:nvSpPr>
          <p:spPr>
            <a:xfrm>
              <a:off x="648072" y="3162503"/>
              <a:ext cx="27008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i="1" dirty="0" smtClean="0">
                  <a:solidFill>
                    <a:schemeClr val="bg1"/>
                  </a:solidFill>
                  <a:latin typeface="Source Sans Pro" pitchFamily="34" charset="0"/>
                </a:rPr>
                <a:t>Espacios mixtos</a:t>
              </a:r>
            </a:p>
            <a:p>
              <a:r>
                <a:rPr lang="es-CO" sz="1100" dirty="0" smtClean="0">
                  <a:solidFill>
                    <a:schemeClr val="bg1"/>
                  </a:solidFill>
                  <a:latin typeface="Source Sans Pro" pitchFamily="34" charset="0"/>
                </a:rPr>
                <a:t>Todas las ciencias, diseño y </a:t>
              </a:r>
              <a:r>
                <a:rPr lang="es-CO" sz="1100" dirty="0" err="1" smtClean="0">
                  <a:solidFill>
                    <a:schemeClr val="bg1"/>
                  </a:solidFill>
                  <a:latin typeface="Source Sans Pro" pitchFamily="34" charset="0"/>
                </a:rPr>
                <a:t>prototipado</a:t>
              </a:r>
              <a:endParaRPr lang="es-CO" sz="11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32" name="35 Grupo"/>
          <p:cNvGrpSpPr/>
          <p:nvPr/>
        </p:nvGrpSpPr>
        <p:grpSpPr>
          <a:xfrm>
            <a:off x="1583140" y="3763004"/>
            <a:ext cx="4751512" cy="1510005"/>
            <a:chOff x="4392488" y="3162503"/>
            <a:chExt cx="4751512" cy="1510005"/>
          </a:xfrm>
        </p:grpSpPr>
        <p:sp>
          <p:nvSpPr>
            <p:cNvPr id="33" name="29 CuadroTexto"/>
            <p:cNvSpPr txBox="1"/>
            <p:nvPr/>
          </p:nvSpPr>
          <p:spPr>
            <a:xfrm>
              <a:off x="5148064" y="3162503"/>
              <a:ext cx="28039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i="1" dirty="0" smtClean="0">
                  <a:solidFill>
                    <a:schemeClr val="bg1"/>
                  </a:solidFill>
                  <a:latin typeface="Source Sans Pro" pitchFamily="34" charset="0"/>
                </a:rPr>
                <a:t>Espacios de construcción ciudadana en </a:t>
              </a:r>
              <a:r>
                <a:rPr lang="es-CO" sz="1100" i="1" dirty="0" err="1" smtClean="0">
                  <a:solidFill>
                    <a:schemeClr val="bg1"/>
                  </a:solidFill>
                  <a:latin typeface="Source Sans Pro" pitchFamily="34" charset="0"/>
                </a:rPr>
                <a:t>CTeI</a:t>
              </a:r>
              <a:endParaRPr lang="es-CO" sz="1100" i="1" dirty="0" smtClean="0">
                <a:solidFill>
                  <a:schemeClr val="bg1"/>
                </a:solidFill>
                <a:latin typeface="Source Sans Pro" pitchFamily="34" charset="0"/>
              </a:endParaRPr>
            </a:p>
            <a:p>
              <a:r>
                <a:rPr lang="es-CO" sz="1100" dirty="0" smtClean="0">
                  <a:solidFill>
                    <a:schemeClr val="bg1"/>
                  </a:solidFill>
                  <a:latin typeface="Source Sans Pro" pitchFamily="34" charset="0"/>
                </a:rPr>
                <a:t>Diseño y </a:t>
              </a:r>
              <a:r>
                <a:rPr lang="es-CO" sz="1100" dirty="0" err="1" smtClean="0">
                  <a:solidFill>
                    <a:schemeClr val="bg1"/>
                  </a:solidFill>
                  <a:latin typeface="Source Sans Pro" pitchFamily="34" charset="0"/>
                </a:rPr>
                <a:t>prototipado</a:t>
              </a:r>
              <a:endParaRPr lang="es-CO" sz="11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pic>
          <p:nvPicPr>
            <p:cNvPr id="34" name="37 Imagen" descr="path18145-7.png"/>
            <p:cNvPicPr>
              <a:picLocks noChangeAspect="1"/>
            </p:cNvPicPr>
            <p:nvPr/>
          </p:nvPicPr>
          <p:blipFill>
            <a:blip r:embed="rId5" cstate="print"/>
            <a:srcRect l="76959"/>
            <a:stretch>
              <a:fillRect/>
            </a:stretch>
          </p:blipFill>
          <p:spPr>
            <a:xfrm>
              <a:off x="4392488" y="3162503"/>
              <a:ext cx="516042" cy="360000"/>
            </a:xfrm>
            <a:prstGeom prst="rect">
              <a:avLst/>
            </a:prstGeom>
          </p:spPr>
        </p:pic>
        <p:cxnSp>
          <p:nvCxnSpPr>
            <p:cNvPr id="35" name="46 Conector recto"/>
            <p:cNvCxnSpPr/>
            <p:nvPr/>
          </p:nvCxnSpPr>
          <p:spPr>
            <a:xfrm flipV="1">
              <a:off x="5076056" y="3234511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62 Rectángulo"/>
            <p:cNvSpPr/>
            <p:nvPr/>
          </p:nvSpPr>
          <p:spPr>
            <a:xfrm>
              <a:off x="4392488" y="4441676"/>
              <a:ext cx="475151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900" i="1" dirty="0" err="1" smtClean="0">
                  <a:solidFill>
                    <a:schemeClr val="bg1"/>
                  </a:solidFill>
                  <a:latin typeface="Source Sans Pro" pitchFamily="34" charset="0"/>
                </a:rPr>
                <a:t>Colaboratorios</a:t>
              </a:r>
              <a:r>
                <a:rPr lang="es-MX" sz="900" i="1" dirty="0" smtClean="0">
                  <a:solidFill>
                    <a:schemeClr val="bg1"/>
                  </a:solidFill>
                  <a:latin typeface="Source Sans Pro" pitchFamily="34" charset="0"/>
                </a:rPr>
                <a:t> - Espacios </a:t>
              </a:r>
              <a:r>
                <a:rPr lang="es-MX" sz="900" i="1" dirty="0" err="1" smtClean="0">
                  <a:solidFill>
                    <a:schemeClr val="bg1"/>
                  </a:solidFill>
                  <a:latin typeface="Source Sans Pro" pitchFamily="34" charset="0"/>
                </a:rPr>
                <a:t>maker</a:t>
              </a:r>
              <a:endParaRPr lang="es-CO" sz="1000" dirty="0" smtClean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9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368617" y="1049166"/>
            <a:ext cx="11254854" cy="5161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grpSp>
        <p:nvGrpSpPr>
          <p:cNvPr id="60" name="59 Grupo"/>
          <p:cNvGrpSpPr/>
          <p:nvPr/>
        </p:nvGrpSpPr>
        <p:grpSpPr>
          <a:xfrm>
            <a:off x="2531274" y="1350807"/>
            <a:ext cx="7972858" cy="5021568"/>
            <a:chOff x="850541" y="153017"/>
            <a:chExt cx="7322766" cy="5310742"/>
          </a:xfrm>
        </p:grpSpPr>
        <p:pic>
          <p:nvPicPr>
            <p:cNvPr id="1028" name="Picture 4" descr="http://contentmapas.didactalia.net/imagenes/Documentos/ImagenesSemanticas/c5cb1100-d941-4990-95ac-969e8914e604/8dfe5a87-0b62-4211-b981-c7159f0d285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" t="2433" r="5748" b="1812"/>
            <a:stretch/>
          </p:blipFill>
          <p:spPr bwMode="auto">
            <a:xfrm>
              <a:off x="2740750" y="537607"/>
              <a:ext cx="3240360" cy="4710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ector recto 5"/>
            <p:cNvCxnSpPr/>
            <p:nvPr/>
          </p:nvCxnSpPr>
          <p:spPr>
            <a:xfrm flipH="1">
              <a:off x="4328973" y="4549999"/>
              <a:ext cx="331389" cy="64568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ipse 2"/>
            <p:cNvSpPr/>
            <p:nvPr/>
          </p:nvSpPr>
          <p:spPr>
            <a:xfrm>
              <a:off x="4598081" y="4504314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50541" y="2530249"/>
              <a:ext cx="1890210" cy="4558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chemeClr val="accent5">
                      <a:lumMod val="75000"/>
                    </a:schemeClr>
                  </a:solidFill>
                  <a:latin typeface="Source Sans Pro" pitchFamily="34" charset="0"/>
                </a:rPr>
                <a:t>Valle del Cauca 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Unión de Museo interactivo </a:t>
              </a:r>
              <a:r>
                <a:rPr lang="es-CO" sz="720" dirty="0" err="1">
                  <a:latin typeface="Source Sans Pro" pitchFamily="34" charset="0"/>
                  <a:cs typeface="Arial" panose="020B0604020202020204" pitchFamily="34" charset="0"/>
                </a:rPr>
                <a:t>Abrakadabra</a:t>
              </a:r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 y Museo de Historia Natural INCIVA </a:t>
              </a:r>
              <a:endParaRPr lang="es-CO" sz="720" dirty="0">
                <a:latin typeface="Source Sans Pro" pitchFamily="34" charset="0"/>
              </a:endParaRPr>
            </a:p>
          </p:txBody>
        </p:sp>
        <p:cxnSp>
          <p:nvCxnSpPr>
            <p:cNvPr id="11" name="Conector recto 10"/>
            <p:cNvCxnSpPr/>
            <p:nvPr/>
          </p:nvCxnSpPr>
          <p:spPr>
            <a:xfrm flipH="1" flipV="1">
              <a:off x="2740750" y="2892869"/>
              <a:ext cx="790952" cy="12090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/>
            <p:cNvSpPr/>
            <p:nvPr/>
          </p:nvSpPr>
          <p:spPr>
            <a:xfrm>
              <a:off x="3518883" y="2977514"/>
              <a:ext cx="81009" cy="1200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222739" y="4207650"/>
              <a:ext cx="1728192" cy="1256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438763" y="4694357"/>
              <a:ext cx="1890210" cy="57301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Amazonas</a:t>
              </a:r>
              <a:endParaRPr lang="es-CO" sz="720" b="1" dirty="0">
                <a:solidFill>
                  <a:srgbClr val="92D050"/>
                </a:solidFill>
                <a:latin typeface="Source Sans Pro" pitchFamily="34" charset="0"/>
              </a:endParaRPr>
            </a:p>
            <a:p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Sistema integrado para el reconocimiento, apropiación y divulgación de la amazonia como epicentro de ciencia</a:t>
              </a:r>
              <a:r>
                <a:rPr lang="es-CO" sz="720" dirty="0">
                  <a:latin typeface="Source Sans Pro" pitchFamily="34" charset="0"/>
                </a:rPr>
                <a:t>  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953597" y="1687370"/>
              <a:ext cx="1890210" cy="4558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chemeClr val="accent5">
                      <a:lumMod val="75000"/>
                    </a:schemeClr>
                  </a:solidFill>
                  <a:latin typeface="Source Sans Pro" pitchFamily="34" charset="0"/>
                </a:rPr>
                <a:t>Tolima 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Planetario dentro del proyecto “</a:t>
              </a:r>
              <a:r>
                <a:rPr lang="es-CO" sz="720" dirty="0" err="1">
                  <a:latin typeface="Source Sans Pro" pitchFamily="34" charset="0"/>
                  <a:cs typeface="Arial" panose="020B0604020202020204" pitchFamily="34" charset="0"/>
                </a:rPr>
                <a:t>Aprociencia</a:t>
              </a:r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” liderado por la  U. del Tolima </a:t>
              </a:r>
              <a:endParaRPr lang="es-CO" sz="720" dirty="0">
                <a:latin typeface="Source Sans Pro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 flipH="1" flipV="1">
              <a:off x="2843808" y="2106970"/>
              <a:ext cx="933398" cy="83098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3764387" y="2901694"/>
              <a:ext cx="81009" cy="1200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4387637" y="1771525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4896055" y="562072"/>
              <a:ext cx="1728192" cy="1410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126763" y="1324002"/>
              <a:ext cx="1890210" cy="45583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Norte de Santander  </a:t>
              </a:r>
              <a:endParaRPr lang="es-CO" sz="720" b="1" dirty="0">
                <a:solidFill>
                  <a:srgbClr val="92D050"/>
                </a:solidFill>
                <a:latin typeface="Source Sans Pro" pitchFamily="34" charset="0"/>
              </a:endParaRPr>
            </a:p>
            <a:p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Centros interactivos de ASCTI con red en varias ciudades del departamento</a:t>
              </a:r>
              <a:endParaRPr lang="es-CO" sz="720" dirty="0">
                <a:latin typeface="Source Sans Pro" pitchFamily="34" charset="0"/>
              </a:endParaRPr>
            </a:p>
          </p:txBody>
        </p:sp>
        <p:cxnSp>
          <p:nvCxnSpPr>
            <p:cNvPr id="22" name="Conector recto 21"/>
            <p:cNvCxnSpPr>
              <a:endCxn id="21" idx="1"/>
            </p:cNvCxnSpPr>
            <p:nvPr/>
          </p:nvCxnSpPr>
          <p:spPr>
            <a:xfrm flipV="1">
              <a:off x="4400457" y="1551917"/>
              <a:ext cx="726306" cy="25587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/>
            <p:cNvSpPr/>
            <p:nvPr/>
          </p:nvSpPr>
          <p:spPr>
            <a:xfrm>
              <a:off x="3448899" y="3822413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981110" y="1927397"/>
              <a:ext cx="1890210" cy="33865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chemeClr val="accent5">
                      <a:lumMod val="75000"/>
                    </a:schemeClr>
                  </a:solidFill>
                  <a:latin typeface="Source Sans Pro" pitchFamily="34" charset="0"/>
                </a:rPr>
                <a:t>Santander  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Parque Interactivo </a:t>
              </a:r>
              <a:r>
                <a:rPr lang="es-CO" sz="720" dirty="0" err="1">
                  <a:latin typeface="Source Sans Pro" pitchFamily="34" charset="0"/>
                  <a:cs typeface="Arial" panose="020B0604020202020204" pitchFamily="34" charset="0"/>
                </a:rPr>
                <a:t>Neomundo</a:t>
              </a:r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 </a:t>
              </a:r>
              <a:endParaRPr lang="es-CO" sz="720" dirty="0">
                <a:latin typeface="Source Sans Pro" pitchFamily="34" charset="0"/>
              </a:endParaRPr>
            </a:p>
          </p:txBody>
        </p:sp>
        <p:cxnSp>
          <p:nvCxnSpPr>
            <p:cNvPr id="35" name="Conector recto 34"/>
            <p:cNvCxnSpPr>
              <a:stCxn id="34" idx="1"/>
            </p:cNvCxnSpPr>
            <p:nvPr/>
          </p:nvCxnSpPr>
          <p:spPr>
            <a:xfrm flipH="1">
              <a:off x="4328975" y="2096723"/>
              <a:ext cx="1652136" cy="119277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4251067" y="2150112"/>
              <a:ext cx="81009" cy="1200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41" name="Elipse 40"/>
            <p:cNvSpPr/>
            <p:nvPr/>
          </p:nvSpPr>
          <p:spPr>
            <a:xfrm>
              <a:off x="4274967" y="3817607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44" name="Elipse 43"/>
            <p:cNvSpPr/>
            <p:nvPr/>
          </p:nvSpPr>
          <p:spPr>
            <a:xfrm>
              <a:off x="3341569" y="3333794"/>
              <a:ext cx="81009" cy="1200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1999075" y="831548"/>
              <a:ext cx="1387702" cy="4558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chemeClr val="accent5">
                      <a:lumMod val="75000"/>
                    </a:schemeClr>
                  </a:solidFill>
                  <a:latin typeface="Source Sans Pro" pitchFamily="34" charset="0"/>
                </a:rPr>
                <a:t>Atlántico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Museo y Planetario COMBARRANQUILLA</a:t>
              </a:r>
              <a:endParaRPr lang="es-CO" sz="720" dirty="0">
                <a:latin typeface="Source Sans Pro" pitchFamily="34" charset="0"/>
              </a:endParaRPr>
            </a:p>
          </p:txBody>
        </p:sp>
        <p:cxnSp>
          <p:nvCxnSpPr>
            <p:cNvPr id="47" name="Conector recto 46"/>
            <p:cNvCxnSpPr>
              <a:stCxn id="48" idx="2"/>
            </p:cNvCxnSpPr>
            <p:nvPr/>
          </p:nvCxnSpPr>
          <p:spPr>
            <a:xfrm flipH="1" flipV="1">
              <a:off x="3381055" y="1099045"/>
              <a:ext cx="496565" cy="2117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e 47"/>
            <p:cNvSpPr/>
            <p:nvPr/>
          </p:nvSpPr>
          <p:spPr>
            <a:xfrm>
              <a:off x="3877620" y="1060214"/>
              <a:ext cx="81009" cy="1200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6013067" y="3259315"/>
              <a:ext cx="1890210" cy="33865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Caldas 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pPr rtl="0" fontAlgn="ctr"/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Universidad de Caldas </a:t>
              </a:r>
              <a:endParaRPr lang="es-CO" sz="720" dirty="0">
                <a:solidFill>
                  <a:srgbClr val="000000"/>
                </a:solidFill>
                <a:latin typeface="Source Sans Pro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Conector recto 51"/>
            <p:cNvCxnSpPr>
              <a:stCxn id="51" idx="1"/>
              <a:endCxn id="53" idx="6"/>
            </p:cNvCxnSpPr>
            <p:nvPr/>
          </p:nvCxnSpPr>
          <p:spPr>
            <a:xfrm flipH="1" flipV="1">
              <a:off x="3843011" y="2597027"/>
              <a:ext cx="2170056" cy="83161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ipse 52"/>
            <p:cNvSpPr/>
            <p:nvPr/>
          </p:nvSpPr>
          <p:spPr>
            <a:xfrm>
              <a:off x="3762002" y="2537021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853649" y="4413953"/>
              <a:ext cx="1890210" cy="33865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Huila 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pPr rtl="0" fontAlgn="ctr"/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Complejo astronómico Desierto de la </a:t>
              </a:r>
              <a:r>
                <a:rPr lang="es-CO" sz="720" dirty="0" err="1">
                  <a:latin typeface="Source Sans Pro" pitchFamily="34" charset="0"/>
                  <a:cs typeface="Arial" panose="020B0604020202020204" pitchFamily="34" charset="0"/>
                </a:rPr>
                <a:t>Tatacoa</a:t>
              </a:r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.</a:t>
              </a:r>
              <a:endParaRPr lang="es-CO" sz="720" dirty="0">
                <a:solidFill>
                  <a:srgbClr val="000000"/>
                </a:solidFill>
                <a:latin typeface="Source Sans Pro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Conector recto 57"/>
            <p:cNvCxnSpPr>
              <a:stCxn id="57" idx="1"/>
              <a:endCxn id="59" idx="6"/>
            </p:cNvCxnSpPr>
            <p:nvPr/>
          </p:nvCxnSpPr>
          <p:spPr>
            <a:xfrm flipH="1" flipV="1">
              <a:off x="3817711" y="3286038"/>
              <a:ext cx="2035938" cy="129724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ipse 58"/>
            <p:cNvSpPr/>
            <p:nvPr/>
          </p:nvSpPr>
          <p:spPr>
            <a:xfrm>
              <a:off x="3736702" y="3226032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4051248" y="1701966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6071868" y="3842664"/>
              <a:ext cx="1890210" cy="33865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Guainía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pPr rtl="0" fontAlgn="ctr"/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Centro Interactivo del Guainía – Itinerante</a:t>
              </a:r>
              <a:endParaRPr lang="es-CO" sz="720" dirty="0">
                <a:solidFill>
                  <a:srgbClr val="000000"/>
                </a:solidFill>
                <a:latin typeface="Source Sans Pro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Conector recto 69"/>
            <p:cNvCxnSpPr>
              <a:stCxn id="69" idx="1"/>
              <a:endCxn id="71" idx="6"/>
            </p:cNvCxnSpPr>
            <p:nvPr/>
          </p:nvCxnSpPr>
          <p:spPr>
            <a:xfrm flipH="1" flipV="1">
              <a:off x="5355088" y="3457566"/>
              <a:ext cx="716780" cy="55442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ipse 70"/>
            <p:cNvSpPr/>
            <p:nvPr/>
          </p:nvSpPr>
          <p:spPr>
            <a:xfrm>
              <a:off x="5274078" y="3397560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6283097" y="2838025"/>
              <a:ext cx="1890210" cy="33865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Casanare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pPr rtl="0" fontAlgn="ctr"/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Espacios ASCTI </a:t>
              </a:r>
              <a:endParaRPr lang="es-CO" sz="720" dirty="0">
                <a:solidFill>
                  <a:srgbClr val="000000"/>
                </a:solidFill>
                <a:latin typeface="Source Sans Pro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77"/>
            <p:cNvCxnSpPr>
              <a:stCxn id="77" idx="1"/>
              <a:endCxn id="79" idx="6"/>
            </p:cNvCxnSpPr>
            <p:nvPr/>
          </p:nvCxnSpPr>
          <p:spPr>
            <a:xfrm flipH="1" flipV="1">
              <a:off x="4772137" y="2658226"/>
              <a:ext cx="1510960" cy="34912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ipse 78"/>
            <p:cNvSpPr/>
            <p:nvPr/>
          </p:nvSpPr>
          <p:spPr>
            <a:xfrm>
              <a:off x="4691128" y="2598219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6170223" y="2388520"/>
              <a:ext cx="1890210" cy="33865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Boyacá</a:t>
              </a:r>
              <a:endParaRPr lang="es-CO" sz="720" b="1" dirty="0">
                <a:solidFill>
                  <a:schemeClr val="accent5">
                    <a:lumMod val="75000"/>
                  </a:schemeClr>
                </a:solidFill>
                <a:latin typeface="Source Sans Pro" pitchFamily="34" charset="0"/>
              </a:endParaRPr>
            </a:p>
            <a:p>
              <a:pPr rtl="0" fontAlgn="ctr"/>
              <a:r>
                <a:rPr lang="es-CO" sz="720" dirty="0">
                  <a:latin typeface="Source Sans Pro" pitchFamily="34" charset="0"/>
                  <a:cs typeface="Arial" panose="020B0604020202020204" pitchFamily="34" charset="0"/>
                </a:rPr>
                <a:t>Centro de Ciencia BIO</a:t>
              </a:r>
              <a:endParaRPr lang="es-CO" sz="720" dirty="0">
                <a:solidFill>
                  <a:srgbClr val="000000"/>
                </a:solidFill>
                <a:latin typeface="Source Sans Pro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8" name="Conector recto 87"/>
            <p:cNvCxnSpPr>
              <a:stCxn id="87" idx="1"/>
              <a:endCxn id="89" idx="6"/>
            </p:cNvCxnSpPr>
            <p:nvPr/>
          </p:nvCxnSpPr>
          <p:spPr>
            <a:xfrm flipH="1" flipV="1">
              <a:off x="4470438" y="2487466"/>
              <a:ext cx="1699785" cy="7038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ipse 88"/>
            <p:cNvSpPr/>
            <p:nvPr/>
          </p:nvSpPr>
          <p:spPr>
            <a:xfrm>
              <a:off x="4389429" y="2427459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  <p:sp>
          <p:nvSpPr>
            <p:cNvPr id="91" name="CuadroTexto 90"/>
            <p:cNvSpPr txBox="1"/>
            <p:nvPr/>
          </p:nvSpPr>
          <p:spPr>
            <a:xfrm>
              <a:off x="4854663" y="153017"/>
              <a:ext cx="1890210" cy="33865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42794" tIns="21397" rIns="42794" bIns="21397" rtlCol="0">
              <a:spAutoFit/>
            </a:bodyPr>
            <a:lstStyle/>
            <a:p>
              <a:r>
                <a:rPr lang="es-CO" sz="1080" b="1" dirty="0">
                  <a:solidFill>
                    <a:srgbClr val="92D050"/>
                  </a:solidFill>
                  <a:latin typeface="Source Sans Pro" pitchFamily="34" charset="0"/>
                </a:rPr>
                <a:t>Magdalena</a:t>
              </a:r>
              <a:endParaRPr lang="es-CO" sz="720" b="1" dirty="0">
                <a:solidFill>
                  <a:srgbClr val="92D050"/>
                </a:solidFill>
                <a:latin typeface="Source Sans Pro" pitchFamily="34" charset="0"/>
              </a:endParaRPr>
            </a:p>
            <a:p>
              <a:pPr rtl="0" fontAlgn="ctr"/>
              <a:r>
                <a:rPr lang="es-CO" sz="720" dirty="0">
                  <a:solidFill>
                    <a:srgbClr val="000000"/>
                  </a:solidFill>
                  <a:latin typeface="Source Sans Pro" pitchFamily="34" charset="0"/>
                  <a:cs typeface="Arial" panose="020B0604020202020204" pitchFamily="34" charset="0"/>
                </a:rPr>
                <a:t>Museo Interactivo de Santa Marta </a:t>
              </a:r>
            </a:p>
          </p:txBody>
        </p:sp>
        <p:cxnSp>
          <p:nvCxnSpPr>
            <p:cNvPr id="92" name="Conector recto 91"/>
            <p:cNvCxnSpPr>
              <a:endCxn id="91" idx="1"/>
            </p:cNvCxnSpPr>
            <p:nvPr/>
          </p:nvCxnSpPr>
          <p:spPr>
            <a:xfrm flipV="1">
              <a:off x="4074483" y="322343"/>
              <a:ext cx="780180" cy="87427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Elipse 93"/>
            <p:cNvSpPr/>
            <p:nvPr/>
          </p:nvSpPr>
          <p:spPr>
            <a:xfrm>
              <a:off x="4032800" y="1158911"/>
              <a:ext cx="81009" cy="1200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2794" tIns="21397" rIns="42794" bIns="21397" rtlCol="0" anchor="ctr"/>
            <a:lstStyle/>
            <a:p>
              <a:pPr algn="ctr"/>
              <a:endParaRPr lang="es-CO" sz="1440">
                <a:latin typeface="Source Sans Pro" pitchFamily="34" charset="0"/>
              </a:endParaRPr>
            </a:p>
          </p:txBody>
        </p:sp>
      </p:grpSp>
      <p:sp>
        <p:nvSpPr>
          <p:cNvPr id="68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18304" y="6174621"/>
            <a:ext cx="864096" cy="365125"/>
          </a:xfrm>
        </p:spPr>
        <p:txBody>
          <a:bodyPr/>
          <a:lstStyle/>
          <a:p>
            <a:pPr algn="l"/>
            <a:fld id="{6001BDBE-5BF2-4604-8FEA-351AD06FD62E}" type="slidenum">
              <a:rPr lang="es-CO" sz="3360" b="1">
                <a:solidFill>
                  <a:schemeClr val="bg1">
                    <a:lumMod val="95000"/>
                  </a:schemeClr>
                </a:solidFill>
                <a:latin typeface="Source Sans Pro Black" pitchFamily="34" charset="0"/>
              </a:rPr>
              <a:pPr algn="l"/>
              <a:t>28</a:t>
            </a:fld>
            <a:endParaRPr lang="es-CO" sz="3360" b="1" dirty="0">
              <a:solidFill>
                <a:schemeClr val="bg1">
                  <a:lumMod val="95000"/>
                </a:schemeClr>
              </a:solidFill>
              <a:latin typeface="Source Sans Pro Black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CuadroTexto 54"/>
          <p:cNvSpPr txBox="1"/>
          <p:nvPr/>
        </p:nvSpPr>
        <p:spPr>
          <a:xfrm>
            <a:off x="5645961" y="11151"/>
            <a:ext cx="4628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Proyectos en </a:t>
            </a:r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Formualción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de Centros </a:t>
            </a:r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de Ciencia</a:t>
            </a:r>
          </a:p>
        </p:txBody>
      </p:sp>
      <p:sp>
        <p:nvSpPr>
          <p:cNvPr id="56" name="Triángulo isósceles 55"/>
          <p:cNvSpPr/>
          <p:nvPr/>
        </p:nvSpPr>
        <p:spPr>
          <a:xfrm rot="8119641">
            <a:off x="10969464" y="472508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1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213608"/>
            <a:ext cx="385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Guia</a:t>
            </a:r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Sectorial de </a:t>
            </a:r>
            <a:r>
              <a:rPr lang="es-CO" sz="32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CTeI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969464" y="472508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3"/>
          <p:cNvSpPr/>
          <p:nvPr/>
        </p:nvSpPr>
        <p:spPr>
          <a:xfrm>
            <a:off x="364598" y="1577329"/>
            <a:ext cx="3449289" cy="468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75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943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416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877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356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834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288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754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" name="object 9"/>
          <p:cNvSpPr/>
          <p:nvPr/>
        </p:nvSpPr>
        <p:spPr>
          <a:xfrm>
            <a:off x="7858546" y="3377994"/>
            <a:ext cx="4111244" cy="689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75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943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416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877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356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834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288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754" algn="l" defTabSz="91294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72" y="1593971"/>
            <a:ext cx="3823407" cy="48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955627" y="200906"/>
            <a:ext cx="476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LA POLITICA NACIONAL ASCTI</a:t>
            </a:r>
          </a:p>
        </p:txBody>
      </p:sp>
      <p:sp>
        <p:nvSpPr>
          <p:cNvPr id="6" name="Triángulo isósceles 5"/>
          <p:cNvSpPr/>
          <p:nvPr/>
        </p:nvSpPr>
        <p:spPr>
          <a:xfrm rot="8119641">
            <a:off x="10693394" y="46424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5955625" y="1738830"/>
            <a:ext cx="5293899" cy="523220"/>
          </a:xfrm>
          <a:prstGeom prst="rect">
            <a:avLst/>
          </a:prstGeom>
          <a:solidFill>
            <a:srgbClr val="007A81"/>
          </a:solidFill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la política ASCTI</a:t>
            </a:r>
          </a:p>
        </p:txBody>
      </p:sp>
      <p:sp>
        <p:nvSpPr>
          <p:cNvPr id="18" name="Triángulo isósceles 17"/>
          <p:cNvSpPr/>
          <p:nvPr/>
        </p:nvSpPr>
        <p:spPr>
          <a:xfrm rot="8119641">
            <a:off x="10688529" y="2237452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4" name="Triángulo isósceles 23"/>
          <p:cNvSpPr/>
          <p:nvPr/>
        </p:nvSpPr>
        <p:spPr>
          <a:xfrm rot="8119641">
            <a:off x="1395833" y="2796961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4" name="Rectángulo 3"/>
          <p:cNvSpPr/>
          <p:nvPr/>
        </p:nvSpPr>
        <p:spPr>
          <a:xfrm>
            <a:off x="902368" y="2419332"/>
            <a:ext cx="35372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“Convocar y movilizar a los agentes de la Ciencia, la Tecnología y la Innovación,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incluyendo la sociedad colombiana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general, para que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participen activamente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los procesos de Apropiación Social de la Ciencia, la Tecnología y la Innovación como una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futuro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(Colciencias, 2005)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035976" y="1836455"/>
            <a:ext cx="1998771" cy="461665"/>
            <a:chOff x="2563353" y="2081143"/>
            <a:chExt cx="1394402" cy="461665"/>
          </a:xfrm>
        </p:grpSpPr>
        <p:sp>
          <p:nvSpPr>
            <p:cNvPr id="40" name="CuadroTexto 39"/>
            <p:cNvSpPr txBox="1"/>
            <p:nvPr/>
          </p:nvSpPr>
          <p:spPr>
            <a:xfrm>
              <a:off x="2563353" y="2081143"/>
              <a:ext cx="1394402" cy="461665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</a:p>
          </p:txBody>
        </p:sp>
        <p:sp>
          <p:nvSpPr>
            <p:cNvPr id="41" name="Triángulo isósceles 40"/>
            <p:cNvSpPr/>
            <p:nvPr/>
          </p:nvSpPr>
          <p:spPr>
            <a:xfrm rot="8119641">
              <a:off x="3633073" y="2288221"/>
              <a:ext cx="225937" cy="1074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/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5955627" y="2425367"/>
            <a:ext cx="5293899" cy="646331"/>
          </a:xfrm>
          <a:prstGeom prst="rect">
            <a:avLst/>
          </a:prstGeom>
          <a:solidFill>
            <a:srgbClr val="5EC6D3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Divulgación y el posicionamiento de la Ciencia, la Tecnología y la Innovación en Colombia.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955626" y="3201199"/>
            <a:ext cx="5293899" cy="369332"/>
          </a:xfrm>
          <a:prstGeom prst="rect">
            <a:avLst/>
          </a:prstGeom>
          <a:solidFill>
            <a:srgbClr val="F26D64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de mediadores de la ciencia.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955625" y="3729471"/>
            <a:ext cx="5293899" cy="646331"/>
          </a:xfrm>
          <a:prstGeom prst="rect">
            <a:avLst/>
          </a:prstGeom>
          <a:solidFill>
            <a:srgbClr val="F8841D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y formación de opinión pública en ciencia y tecnología.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955625" y="4536567"/>
            <a:ext cx="5293899" cy="646331"/>
          </a:xfrm>
          <a:prstGeom prst="rect">
            <a:avLst/>
          </a:prstGeom>
          <a:solidFill>
            <a:srgbClr val="546E7A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 la cultura en </a:t>
            </a:r>
            <a:r>
              <a:rPr lang="es-C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partir de intereses y necesidades de la sociedad.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5955625" y="5325651"/>
            <a:ext cx="5293899" cy="923330"/>
          </a:xfrm>
          <a:prstGeom prst="rect">
            <a:avLst/>
          </a:prstGeom>
          <a:solidFill>
            <a:srgbClr val="953735"/>
          </a:solidFill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del seguimiento y evaluación de las actividades y programas de Apropiación Social de CTI.</a:t>
            </a:r>
          </a:p>
        </p:txBody>
      </p:sp>
    </p:spTree>
    <p:extLst>
      <p:ext uri="{BB962C8B-B14F-4D97-AF65-F5344CB8AC3E}">
        <p14:creationId xmlns:p14="http://schemas.microsoft.com/office/powerpoint/2010/main" val="307013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351226" y="4979773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300" b="1" dirty="0">
                <a:solidFill>
                  <a:schemeClr val="accent5">
                    <a:lumMod val="50000"/>
                  </a:schemeClr>
                </a:solidFill>
              </a:rPr>
              <a:t>TIPOLOGÍA DE PRODUCTOS - Medición de Grupos 2015 - Total de productos 928.211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22724"/>
              </p:ext>
            </p:extLst>
          </p:nvPr>
        </p:nvGraphicFramePr>
        <p:xfrm>
          <a:off x="210065" y="403682"/>
          <a:ext cx="11808940" cy="5807309"/>
        </p:xfrm>
        <a:graphic>
          <a:graphicData uri="http://schemas.openxmlformats.org/drawingml/2006/table">
            <a:tbl>
              <a:tblPr/>
              <a:tblGrid>
                <a:gridCol w="2108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4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6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139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01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339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01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433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resultado de actividades de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Nuevo Conocimiento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 Productos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resultado de actividades de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Desarrollo Tecnológico e Innovación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 </a:t>
                      </a:r>
                      <a:r>
                        <a:rPr lang="es-CO" sz="8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resultado de actividades de </a:t>
                      </a: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Apropiación Social del Conocimiento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 Productos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Productos de actividades relacionadas con la Formación de Recurso Humano para la 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CTeI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 Productos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3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2.1.3.1.1 Artículos de investigación A1, A2, B y C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131.726 </a:t>
                      </a: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2.1.3.2.1 Productos tecnológicos certificados o validados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1.226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2.1.3.3.1 Participación ciudadana en CTeI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432.856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2.1.3.4.1 Tesis de Doctorado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4.547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90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Artículos en revistas indexadas en los índices y bases mencionados en la Tabla I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Diseño industrial, esquema de circuito integrado, software, planta piloto, prototipo industrial y signos distintivos.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Participación ciudadana o comunidad(es) en proyectos de investigación. Espacio/evento de participación ciudadana o de comunidad(es) en relación con la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CTeI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o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-dirección o asesoría de Tesis de Doctorado, se diferencian las tesis con reconocimiento de las aprobadas.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3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2.1.3.1.1 Artículos de investigación D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2.1.3.2.2 Productos Empresariales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732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2.1.3.3.2 Estrategias pedagógicas para el fomento de la CTeI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2.908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2.1.3.4.2 Trabajo de grado de Maestría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51.238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97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Artículos en revistas indexadas en los índices y bases mencionados en la Tabla II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Secreto empresarial, empresas de base tecnológica (spin-off), innovaciones generadas en la gestión empresarial, innovaciones en procesos, procedimientos y servicios.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Programa/Estrategia pedagógica de fomento a la CTI. Incluye la formación de redes de fomento de la apropiación social del conocimiento.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o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-dirección o asesoría de Trabajo de grado de maestría, se diferencian los trabajos con reconocimiento de los aprobados.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3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2.1.3.1.2 Libros resultado de investigación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4.435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2.1.3.2.3 Regulaciones, normas, reglamentos o legislaciones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619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2.1.3.3.3 Comunicación social del conocimiento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2.130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2.1.3.4.3 Trabajo de grado de Pregrado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s-CO" sz="1000" b="0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173.010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90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Libros que cumplen por lo menos con los requerimientos mínimos de calidad especificados en la Tabla III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Regulaciones, normas, reglamentos o legislaciones, diferenciadas según el ámbito de aplicación (nacional e internacional).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Estrategias de comunicación del conocimiento, generación de contenidos impresos, multimedia y virtuales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o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-dirección o asesoría de Trabajo de grao pregrado, se diferencian los trabajos con reconocimiento de los aprobados.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3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2.1.3.1.3 Capítulos en libro resultado de investigación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6.903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2.1.3.2.4 Consultorías científico-tecnológicas e informes técnicos finales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6.776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2.1.3.3.4 Circulación de conocimiento especializado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56.349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2.1.3.4.4 Proyectos de Investigación y Desarrollo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20.787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457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Capítulos en libros resultado de investigación que cumplen con los requerimientos mínimos de calidad especificados en la Tabla IV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Consultorías científico-tecnológicas e informes técnicos finales. Los requerimientos son mencionados en la Tabla X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Eventos científicos y participación en redes de conocimiento, documentos de trabajo (</a:t>
                      </a:r>
                      <a:r>
                        <a:rPr lang="es-CO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working</a:t>
                      </a:r>
                      <a:r>
                        <a:rPr lang="es-CO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papers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boletines divulgativos de resultado de investigación, ediciones de revista científica o de libros resultado de investigación e informes finales de investigación.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 ejecutados por los Grupos de Investigación en calidad de Investigador Principal clasificados de acuerdo a las fuentes de financiación. Los requerimientos son mencionados en la Tabla XVI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1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2.1.3.1.4 Productos tecnológicos patentados o en proceso de concesión de la patente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416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8"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2.1.3.3.5 Reconocimientos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-  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2.1.3.4.4 Proyectos de Investigación, Desarrollo e Innovación (ID+I)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674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7457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Patente obtenida o solicitada por vía PCT o tradicional y Modelo de utilidad. Los requerimientos son mencionados en la Tabla V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Premios o distinciones otorgadas por instituciones u organizaciones públicas o privadas que utilizan parámetros de excelencia para reconocer la gestión, la productividad y los aportes y el impacto de la investigación o el desarrollo tecnológico, en un área del conocimiento.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 ejecutados por investigadores en empresas y los proyectos con jóvenes investigadores en empresas. Los requerimientos son mencionados en la Tabla XVI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3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2.1.3.1.5 Variedad vegetal y nueva raza animal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210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589" marR="3589" marT="35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2.1.3.4.5 Proyecto de extensión y responsabilidad social en CTI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1.402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6277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requerimientos son mencionados en la Tabla VI del ANEXO 1.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 de extensión, en los que se especifique el tipo de participación del grupo de investigación en el proyecto (proyecto de extensión en </a:t>
                      </a:r>
                      <a:r>
                        <a:rPr lang="es-CO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CTeI</a:t>
                      </a: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 proyecto de responsabilidad social-extensión solidaria).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5564">
                <a:tc rowSpan="4"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2.1.3.4.6 Apoyo a programas de formación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28.446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4473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a la creación de programas o cursos de maestría o de doctorado.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366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2.1.3.4.7 Acompañamientos y asesorías de línea temática del Programa Ondas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821 </a:t>
                      </a:r>
                    </a:p>
                  </a:txBody>
                  <a:tcPr marL="3589" marR="3589" marT="3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4473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Acompañamientos y asesorías de línea temática del Programa Ondas. </a:t>
                      </a:r>
                    </a:p>
                  </a:txBody>
                  <a:tcPr marL="3589" marR="3589" marT="3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070596" y="14068"/>
            <a:ext cx="1280630" cy="367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234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40392"/>
            <a:ext cx="465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Tipología de los productos</a:t>
            </a:r>
          </a:p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Medición de grupos 2015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002294" y="7009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1703513" y="764704"/>
          <a:ext cx="864095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1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40392"/>
            <a:ext cx="465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Tipología de los productos</a:t>
            </a:r>
          </a:p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Medición de grupos 2015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002294" y="7009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847528" y="1525074"/>
          <a:ext cx="8496944" cy="4399099"/>
        </p:xfrm>
        <a:graphic>
          <a:graphicData uri="http://schemas.openxmlformats.org/drawingml/2006/table">
            <a:tbl>
              <a:tblPr/>
              <a:tblGrid>
                <a:gridCol w="3493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8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97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Productos resultado de actividades de Apropiación Social del 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	494.243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Productos ASCTI desagregados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	494.243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Participación ciudadana en </a:t>
                      </a:r>
                      <a:r>
                        <a:rPr lang="es-CO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CTeI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	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Participación ciudadana en proyectos de </a:t>
                      </a:r>
                      <a:r>
                        <a:rPr lang="es-CO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CTeI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	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Espacios de participación ciudadana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	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pedagógicas para el </a:t>
                      </a:r>
                    </a:p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</a:t>
                      </a:r>
                      <a:r>
                        <a:rPr lang="es-C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CTeI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2.908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Estrategias pedagógicas para el fomento a la </a:t>
                      </a:r>
                      <a:r>
                        <a:rPr lang="es-CO" sz="12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CTeI</a:t>
                      </a:r>
                      <a:endParaRPr lang="es-CO" sz="12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1.429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Red de conocimiento especializado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1.479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6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social del 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2.130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Estrategia de comunicación del 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Generación de contenido impresa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Generación de contenido multimedia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1.178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2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Generación de contenido virtual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24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Circulación de conocimiento especializado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488.664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 científico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2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Documento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28.763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0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Boletín divulgativo de resultado de investigación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2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Edición de revistas científicas o de libros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2.073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2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Informe Final de Investigación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4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	24.966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2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-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o distinciones otorgadas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719138" algn="r"/>
                        </a:tabLs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2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654829" y="-40392"/>
            <a:ext cx="465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Tipología de los productos</a:t>
            </a:r>
          </a:p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Medición de grupos 2015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10002294" y="7009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547983" y="1104864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se registraron y cómo se verificaron</a:t>
            </a:r>
            <a:endParaRPr lang="es-E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93769"/>
              </p:ext>
            </p:extLst>
          </p:nvPr>
        </p:nvGraphicFramePr>
        <p:xfrm>
          <a:off x="680034" y="1506588"/>
          <a:ext cx="5547771" cy="4849537"/>
        </p:xfrm>
        <a:graphic>
          <a:graphicData uri="http://schemas.openxmlformats.org/drawingml/2006/table">
            <a:tbl>
              <a:tblPr/>
              <a:tblGrid>
                <a:gridCol w="3669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4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0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Tipología de Productos de ASC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SGL_CATEGORIA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FINAL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Participación ciudadana en proyectos de CTI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PPC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Participación ciudadana en proyectos de CTI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9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Participación ciudadana en proyectos de CTI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Espacios de participación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EPC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Espacios de participación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Espacios de participación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1.824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Estrategias pedagógicas para el fomento a la CTI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Estrategias pedagógicas para el fomento a la CTI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Estrategias pedagógicas para el fomento a la CTI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 de conocimiento especializado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RC_A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 de conocimiento especializado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 de conocimiento especializado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70023"/>
              </p:ext>
            </p:extLst>
          </p:nvPr>
        </p:nvGraphicFramePr>
        <p:xfrm>
          <a:off x="7108421" y="1043291"/>
          <a:ext cx="4080279" cy="5362093"/>
        </p:xfrm>
        <a:graphic>
          <a:graphicData uri="http://schemas.openxmlformats.org/drawingml/2006/table">
            <a:tbl>
              <a:tblPr/>
              <a:tblGrid>
                <a:gridCol w="2720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55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4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166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Tipología de Productos de ASC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SGL_CATEGORIA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FINAL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 de comunicación del conocimiento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PCC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 de comunicación del conocimiento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 de comunicación del conocimiento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1.207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1.808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impresa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GC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impresa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6.857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impresa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7.697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multimedia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GC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1.178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multimedia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2.439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multimedia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4.476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8.093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virtual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GC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virtual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 de contenido virtual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5.005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5.251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 científico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EC_A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224.362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 científico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EC_B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207.953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 científico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54.143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 científico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26.032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512.490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 de trabajo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28.763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28.763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Boletín divulgativo de resultado de investigación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Boletín divulgativo de resultado de investigación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Edición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ERL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2.073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Edición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 existencia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6.454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8.527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Informe Final de Investigación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IFI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24.966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24.966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718117" y="211967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La Apuesta</a:t>
            </a:r>
          </a:p>
        </p:txBody>
      </p:sp>
      <p:sp>
        <p:nvSpPr>
          <p:cNvPr id="16" name="Triángulo isósceles 15"/>
          <p:cNvSpPr/>
          <p:nvPr/>
        </p:nvSpPr>
        <p:spPr>
          <a:xfrm rot="8119641">
            <a:off x="7728994" y="49772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0" y="199406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2400" b="1" dirty="0">
                <a:latin typeface="Arial Narrow" panose="020B0606020202030204" pitchFamily="34" charset="0"/>
              </a:rPr>
              <a:t>La Estrategia de Apropiación Social del Conocimiento implica la redefinición del papel que juegan todos los actores implicados en el proceso de generación y uso del conocimiento y, por consiguiente, la disolución de la brecha existente entre “productores” de conocimiento y “receptores-usuarios” del mismo.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07969" y="4999429"/>
            <a:ext cx="2250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7A81"/>
                </a:solidFill>
                <a:latin typeface="Impact" panose="020B080603090205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5215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955627" y="200906"/>
            <a:ext cx="476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LA POLITICA NACIONAL ASCTI</a:t>
            </a:r>
          </a:p>
        </p:txBody>
      </p:sp>
      <p:sp>
        <p:nvSpPr>
          <p:cNvPr id="6" name="Triángulo isósceles 5"/>
          <p:cNvSpPr/>
          <p:nvPr/>
        </p:nvSpPr>
        <p:spPr>
          <a:xfrm rot="8119641">
            <a:off x="10693394" y="46424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902367" y="1793486"/>
            <a:ext cx="3126293" cy="461665"/>
          </a:xfrm>
          <a:prstGeom prst="rect">
            <a:avLst/>
          </a:prstGeom>
          <a:solidFill>
            <a:srgbClr val="007A81"/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ASCTI?</a:t>
            </a:r>
          </a:p>
        </p:txBody>
      </p:sp>
      <p:sp>
        <p:nvSpPr>
          <p:cNvPr id="41" name="Triángulo isósceles 40"/>
          <p:cNvSpPr/>
          <p:nvPr/>
        </p:nvSpPr>
        <p:spPr>
          <a:xfrm rot="8119641">
            <a:off x="3468364" y="2000564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4044013" y="1821923"/>
            <a:ext cx="700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Apropiación Social de la Ciencia, la Tecnología y la Innovación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51385" y="3066348"/>
            <a:ext cx="108711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“Aquellas acciones que le permitirían a los colombianos </a:t>
            </a:r>
            <a:r>
              <a:rPr lang="es-CO" sz="2400" b="1" dirty="0"/>
              <a:t>acceder y participar </a:t>
            </a:r>
            <a:r>
              <a:rPr lang="es-CO" sz="2400" dirty="0"/>
              <a:t>en procesos de desarrollo de la ciencia, la tecnología y la innovación, lo que implicaba </a:t>
            </a:r>
            <a:r>
              <a:rPr lang="es-CO" sz="2400" b="1" dirty="0"/>
              <a:t>generar mecanismos </a:t>
            </a:r>
            <a:r>
              <a:rPr lang="es-CO" sz="2400" dirty="0"/>
              <a:t>para que la sociedad lograra </a:t>
            </a:r>
            <a:r>
              <a:rPr lang="es-CO" sz="2400" b="1" dirty="0"/>
              <a:t>interesarse y comprender</a:t>
            </a:r>
            <a:r>
              <a:rPr lang="es-CO" sz="2400" dirty="0"/>
              <a:t> este conocimiento; </a:t>
            </a:r>
            <a:r>
              <a:rPr lang="es-CO" sz="2400" b="1" dirty="0"/>
              <a:t>validarlo</a:t>
            </a:r>
            <a:r>
              <a:rPr lang="es-CO" sz="2400" dirty="0"/>
              <a:t>, es decir poder </a:t>
            </a:r>
            <a:r>
              <a:rPr lang="es-CO" sz="2400" b="1" dirty="0"/>
              <a:t>formarse una opinión</a:t>
            </a:r>
            <a:r>
              <a:rPr lang="es-CO" sz="2400" dirty="0"/>
              <a:t> al respecto y poder participar en la toma de decisiones sobre ciencia y tecnología y; </a:t>
            </a:r>
            <a:r>
              <a:rPr lang="es-CO" sz="2400" b="1" dirty="0"/>
              <a:t>utilizarlo para la solución</a:t>
            </a:r>
            <a:r>
              <a:rPr lang="es-CO" sz="2400" dirty="0"/>
              <a:t> de inquietudes y problemas que le afecten directa o indirectamente”</a:t>
            </a:r>
          </a:p>
          <a:p>
            <a:pPr algn="r"/>
            <a:endParaRPr lang="es-CO" sz="1400" dirty="0"/>
          </a:p>
          <a:p>
            <a:pPr algn="r"/>
            <a:r>
              <a:rPr lang="es-CO" sz="1400" dirty="0"/>
              <a:t>(Política ASCTI, Colciencias, 2005)</a:t>
            </a:r>
          </a:p>
        </p:txBody>
      </p:sp>
    </p:spTree>
    <p:extLst>
      <p:ext uri="{BB962C8B-B14F-4D97-AF65-F5344CB8AC3E}">
        <p14:creationId xmlns:p14="http://schemas.microsoft.com/office/powerpoint/2010/main" val="1762256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775147" y="200906"/>
            <a:ext cx="520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LA ESTRATEGIA NACIONAL ASCTI</a:t>
            </a:r>
          </a:p>
        </p:txBody>
      </p:sp>
      <p:sp>
        <p:nvSpPr>
          <p:cNvPr id="6" name="Triángulo isósceles 5"/>
          <p:cNvSpPr/>
          <p:nvPr/>
        </p:nvSpPr>
        <p:spPr>
          <a:xfrm rot="8119641">
            <a:off x="10934031" y="46424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Triángulo isósceles 20"/>
          <p:cNvSpPr/>
          <p:nvPr/>
        </p:nvSpPr>
        <p:spPr>
          <a:xfrm rot="8119641">
            <a:off x="1395833" y="1952695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Triángulo isósceles 23"/>
          <p:cNvSpPr/>
          <p:nvPr/>
        </p:nvSpPr>
        <p:spPr>
          <a:xfrm rot="8119641">
            <a:off x="1395833" y="2796961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902368" y="1488687"/>
            <a:ext cx="2093495" cy="400110"/>
          </a:xfrm>
          <a:prstGeom prst="rect">
            <a:avLst/>
          </a:prstGeom>
          <a:solidFill>
            <a:srgbClr val="007A81"/>
          </a:solidFill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41" name="Triángulo isósceles 40"/>
          <p:cNvSpPr/>
          <p:nvPr/>
        </p:nvSpPr>
        <p:spPr>
          <a:xfrm rot="8119641">
            <a:off x="2621792" y="1695765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1911833"/>
              </p:ext>
            </p:extLst>
          </p:nvPr>
        </p:nvGraphicFramePr>
        <p:xfrm>
          <a:off x="289864" y="2267264"/>
          <a:ext cx="3295546" cy="219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riángulo isósceles 11"/>
          <p:cNvSpPr/>
          <p:nvPr/>
        </p:nvSpPr>
        <p:spPr>
          <a:xfrm rot="8119641">
            <a:off x="3977639" y="2276917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3" name="Rectángulo 12"/>
          <p:cNvSpPr/>
          <p:nvPr/>
        </p:nvSpPr>
        <p:spPr>
          <a:xfrm>
            <a:off x="3484174" y="2084816"/>
            <a:ext cx="26639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Ampliar la comprensión   de las dinámicas de producción y uso del conocimiento, más allá de las sinergias entre sectores académicos, productivos y estatales, incluyendo a las comunidades y grupos de interés de la sociedad civil.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3617782" y="1488687"/>
            <a:ext cx="1548489" cy="461665"/>
            <a:chOff x="2563353" y="2081143"/>
            <a:chExt cx="1394402" cy="461665"/>
          </a:xfrm>
        </p:grpSpPr>
        <p:sp>
          <p:nvSpPr>
            <p:cNvPr id="15" name="CuadroTexto 14"/>
            <p:cNvSpPr txBox="1"/>
            <p:nvPr/>
          </p:nvSpPr>
          <p:spPr>
            <a:xfrm>
              <a:off x="2563353" y="2081143"/>
              <a:ext cx="1394402" cy="461665"/>
            </a:xfrm>
            <a:prstGeom prst="rect">
              <a:avLst/>
            </a:prstGeom>
            <a:solidFill>
              <a:srgbClr val="007A81"/>
            </a:solidFill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</a:p>
          </p:txBody>
        </p:sp>
        <p:sp>
          <p:nvSpPr>
            <p:cNvPr id="16" name="Triángulo isósceles 15"/>
            <p:cNvSpPr/>
            <p:nvPr/>
          </p:nvSpPr>
          <p:spPr>
            <a:xfrm rot="8119641">
              <a:off x="3728539" y="2288221"/>
              <a:ext cx="225937" cy="1074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6535211" y="1488687"/>
            <a:ext cx="5293899" cy="461665"/>
          </a:xfrm>
          <a:prstGeom prst="rect">
            <a:avLst/>
          </a:prstGeom>
          <a:solidFill>
            <a:srgbClr val="007A81"/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del proceso ASCTI</a:t>
            </a:r>
          </a:p>
        </p:txBody>
      </p:sp>
      <p:sp>
        <p:nvSpPr>
          <p:cNvPr id="18" name="Triángulo isósceles 17"/>
          <p:cNvSpPr/>
          <p:nvPr/>
        </p:nvSpPr>
        <p:spPr>
          <a:xfrm rot="8119641">
            <a:off x="11506833" y="1695765"/>
            <a:ext cx="225937" cy="107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2" name="CuadroTexto 21"/>
          <p:cNvSpPr txBox="1"/>
          <p:nvPr/>
        </p:nvSpPr>
        <p:spPr>
          <a:xfrm>
            <a:off x="6535214" y="2108964"/>
            <a:ext cx="5293899" cy="338554"/>
          </a:xfrm>
          <a:prstGeom prst="rect">
            <a:avLst/>
          </a:prstGeom>
          <a:solidFill>
            <a:srgbClr val="5EC6D3"/>
          </a:solidFill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organizado e intencionado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535212" y="2616316"/>
            <a:ext cx="5293899" cy="1077218"/>
          </a:xfrm>
          <a:prstGeom prst="rect">
            <a:avLst/>
          </a:prstGeom>
          <a:solidFill>
            <a:srgbClr val="F26D64"/>
          </a:solidFill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constituido por una red socio-técnica en la que participan grupos sociales expertos en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distintos sectores que intervienen en la constitución de estos procesos generando mediaciones.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535212" y="3867486"/>
            <a:ext cx="5293899" cy="584775"/>
          </a:xfrm>
          <a:prstGeom prst="rect">
            <a:avLst/>
          </a:prstGeom>
          <a:solidFill>
            <a:srgbClr val="F8841D"/>
          </a:solidFill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Posibilita el empoderamiento de la sociedad civil a partir del conocimiento.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535212" y="4616402"/>
            <a:ext cx="5293899" cy="1077218"/>
          </a:xfrm>
          <a:prstGeom prst="rect">
            <a:avLst/>
          </a:prstGeom>
          <a:solidFill>
            <a:srgbClr val="546E7A"/>
          </a:solidFill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 -inclusive en las relaciones más asimétricas-, traducción y ensamble dentro de los marcos de referencia de los grupos que participan.</a:t>
            </a:r>
          </a:p>
          <a:p>
            <a:pPr algn="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Apropiación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enajenación.</a:t>
            </a:r>
          </a:p>
        </p:txBody>
      </p:sp>
    </p:spTree>
    <p:extLst>
      <p:ext uri="{BB962C8B-B14F-4D97-AF65-F5344CB8AC3E}">
        <p14:creationId xmlns:p14="http://schemas.microsoft.com/office/powerpoint/2010/main" val="418144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654829" y="200906"/>
            <a:ext cx="5307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APROPIACIÓN SOCIAL DE LA </a:t>
            </a:r>
            <a:r>
              <a:rPr lang="es-CO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CTeI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riángulo isósceles 5"/>
          <p:cNvSpPr/>
          <p:nvPr/>
        </p:nvSpPr>
        <p:spPr>
          <a:xfrm rot="8119641">
            <a:off x="10934031" y="464243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 Rectángulo"/>
          <p:cNvSpPr/>
          <p:nvPr/>
        </p:nvSpPr>
        <p:spPr>
          <a:xfrm>
            <a:off x="6440217" y="2073855"/>
            <a:ext cx="5751784" cy="3477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intencionado de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comprensión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las relaciones entre ciencia, tecnología y sociedad, que tiene como objetivo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dinámicas de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circulación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conocimiento científico - tecnológico, y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propicia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sinergias entre sectores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académicos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productivos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incluyendo activamente a las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s-E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interés de la </a:t>
            </a:r>
            <a:r>
              <a:rPr 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civil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0775"/>
            <a:ext cx="4130393" cy="27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947430"/>
            <a:ext cx="3333668" cy="25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42" y="3947430"/>
            <a:ext cx="3574918" cy="25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8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458" y="1594528"/>
            <a:ext cx="3308042" cy="4426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42" y="2017703"/>
            <a:ext cx="3705727" cy="367249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126481" y="1517796"/>
            <a:ext cx="1756906" cy="1169551"/>
          </a:xfrm>
          <a:prstGeom prst="rect">
            <a:avLst/>
          </a:prstGeom>
          <a:noFill/>
          <a:ln>
            <a:solidFill>
              <a:srgbClr val="5EC6D3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Fomentar el ejercicio de la ciudadanía en agendas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tecnocientíficas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126481" y="4945858"/>
            <a:ext cx="1756906" cy="1169551"/>
          </a:xfrm>
          <a:prstGeom prst="rect">
            <a:avLst/>
          </a:prstGeom>
          <a:noFill/>
          <a:ln>
            <a:solidFill>
              <a:srgbClr val="F26D64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Crear mediaciones y contenidos más reflexivos, complejos y contextualizado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89917" y="4945858"/>
            <a:ext cx="1893102" cy="1169551"/>
          </a:xfrm>
          <a:prstGeom prst="rect">
            <a:avLst/>
          </a:prstGeom>
          <a:noFill/>
          <a:ln>
            <a:solidFill>
              <a:srgbClr val="F8841D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Formación, investigación, medición y políticas para la apropiación</a:t>
            </a:r>
          </a:p>
          <a:p>
            <a:pPr lvl="0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84816" y="1512124"/>
            <a:ext cx="1898203" cy="1169551"/>
          </a:xfrm>
          <a:prstGeom prst="rect">
            <a:avLst/>
          </a:prstGeom>
          <a:noFill/>
          <a:ln>
            <a:solidFill>
              <a:srgbClr val="546E7A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Prácticas, desarrollo sostenible, innovación y responsabilidad social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963994" y="2586003"/>
            <a:ext cx="1237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Participación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Ciudadana 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en CT+I</a:t>
            </a:r>
            <a:endParaRPr lang="es-CO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392622" y="2327606"/>
            <a:ext cx="12763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Transferencia e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Intercambio del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conocimiento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702936" y="4551247"/>
            <a:ext cx="134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Comunicación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CTS</a:t>
            </a:r>
            <a:endParaRPr lang="es-CO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970366" y="3990792"/>
            <a:ext cx="12282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Gestión del   </a:t>
            </a:r>
          </a:p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conocimiento</a:t>
            </a:r>
          </a:p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para la</a:t>
            </a:r>
          </a:p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    apropiación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/>
          <p:cNvSpPr txBox="1"/>
          <p:nvPr/>
        </p:nvSpPr>
        <p:spPr>
          <a:xfrm>
            <a:off x="5540534" y="-41757"/>
            <a:ext cx="6537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ESTRATEGIA NACIONAL DE APROPIACIÓN </a:t>
            </a:r>
          </a:p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SOCIAL DE LA </a:t>
            </a:r>
            <a:r>
              <a:rPr lang="es-CO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CTeI</a:t>
            </a:r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29" name="Triángulo isósceles 28"/>
          <p:cNvSpPr/>
          <p:nvPr/>
        </p:nvSpPr>
        <p:spPr>
          <a:xfrm rot="8119641">
            <a:off x="8562892" y="703809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2779777" y="3300927"/>
            <a:ext cx="17075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09563"/>
            <a:r>
              <a:rPr lang="es-ES_tradnl" sz="15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Apropiación social</a:t>
            </a:r>
          </a:p>
          <a:p>
            <a:pPr algn="ctr" defTabSz="309563"/>
            <a:r>
              <a:rPr lang="es-ES_tradnl" sz="15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del conocimiento de</a:t>
            </a:r>
          </a:p>
          <a:p>
            <a:pPr algn="ctr" defTabSz="309563"/>
            <a:r>
              <a:rPr lang="es-ES_tradnl" sz="15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Ciencia, Tecnología </a:t>
            </a:r>
          </a:p>
          <a:p>
            <a:pPr algn="ctr" defTabSz="309563"/>
            <a:r>
              <a:rPr lang="es-ES_tradnl" sz="15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e Innovación</a:t>
            </a:r>
            <a:endParaRPr lang="es-CO" sz="1500" b="1" kern="0" dirty="0">
              <a:solidFill>
                <a:prstClr val="black"/>
              </a:solidFill>
              <a:latin typeface="Arial Narrow" panose="020B0606020202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3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" y="902445"/>
            <a:ext cx="5974384" cy="5510314"/>
            <a:chOff x="1909134" y="2146696"/>
            <a:chExt cx="3789046" cy="3638687"/>
          </a:xfrm>
        </p:grpSpPr>
        <p:cxnSp>
          <p:nvCxnSpPr>
            <p:cNvPr id="57" name="Conector recto 56"/>
            <p:cNvCxnSpPr/>
            <p:nvPr/>
          </p:nvCxnSpPr>
          <p:spPr>
            <a:xfrm flipH="1" flipV="1">
              <a:off x="3063692" y="2669669"/>
              <a:ext cx="384023" cy="1807492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uadroTexto 72"/>
            <p:cNvSpPr txBox="1"/>
            <p:nvPr/>
          </p:nvSpPr>
          <p:spPr>
            <a:xfrm>
              <a:off x="2546215" y="2146696"/>
              <a:ext cx="1012847" cy="359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4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Consejo asesor de</a:t>
              </a:r>
            </a:p>
            <a:p>
              <a:pPr algn="ctr" defTabSz="309563"/>
              <a:r>
                <a:rPr lang="es-CO" sz="14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CTI</a:t>
              </a:r>
            </a:p>
          </p:txBody>
        </p:sp>
        <p:grpSp>
          <p:nvGrpSpPr>
            <p:cNvPr id="100" name="Grupo 99"/>
            <p:cNvGrpSpPr/>
            <p:nvPr/>
          </p:nvGrpSpPr>
          <p:grpSpPr>
            <a:xfrm>
              <a:off x="1909134" y="2401926"/>
              <a:ext cx="3789046" cy="3383457"/>
              <a:chOff x="1080600" y="3689648"/>
              <a:chExt cx="10725106" cy="9577064"/>
            </a:xfrm>
          </p:grpSpPr>
          <p:cxnSp>
            <p:nvCxnSpPr>
              <p:cNvPr id="89" name="Conector recto 88"/>
              <p:cNvCxnSpPr/>
              <p:nvPr/>
            </p:nvCxnSpPr>
            <p:spPr>
              <a:xfrm flipH="1" flipV="1">
                <a:off x="2632076" y="9088388"/>
                <a:ext cx="657816" cy="2728872"/>
              </a:xfrm>
              <a:prstGeom prst="line">
                <a:avLst/>
              </a:prstGeom>
              <a:ln>
                <a:solidFill>
                  <a:srgbClr val="546E7A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cto 86"/>
              <p:cNvCxnSpPr/>
              <p:nvPr/>
            </p:nvCxnSpPr>
            <p:spPr>
              <a:xfrm flipH="1" flipV="1">
                <a:off x="7059089" y="6221323"/>
                <a:ext cx="3569080" cy="2046033"/>
              </a:xfrm>
              <a:prstGeom prst="line">
                <a:avLst/>
              </a:prstGeom>
              <a:ln>
                <a:solidFill>
                  <a:srgbClr val="546E7A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83"/>
              <p:cNvCxnSpPr/>
              <p:nvPr/>
            </p:nvCxnSpPr>
            <p:spPr>
              <a:xfrm flipH="1">
                <a:off x="5916582" y="8386113"/>
                <a:ext cx="4667996" cy="4362053"/>
              </a:xfrm>
              <a:prstGeom prst="line">
                <a:avLst/>
              </a:prstGeom>
              <a:ln>
                <a:solidFill>
                  <a:srgbClr val="546E7A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ector recto 82"/>
              <p:cNvCxnSpPr/>
              <p:nvPr/>
            </p:nvCxnSpPr>
            <p:spPr>
              <a:xfrm flipH="1" flipV="1">
                <a:off x="2761713" y="9045176"/>
                <a:ext cx="3111278" cy="3716249"/>
              </a:xfrm>
              <a:prstGeom prst="line">
                <a:avLst/>
              </a:prstGeom>
              <a:ln>
                <a:solidFill>
                  <a:srgbClr val="546E7A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/>
              <p:cNvCxnSpPr/>
              <p:nvPr/>
            </p:nvCxnSpPr>
            <p:spPr>
              <a:xfrm flipV="1">
                <a:off x="2016228" y="4447517"/>
                <a:ext cx="2265858" cy="1918502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cto 61"/>
              <p:cNvCxnSpPr/>
              <p:nvPr/>
            </p:nvCxnSpPr>
            <p:spPr>
              <a:xfrm flipH="1" flipV="1">
                <a:off x="2761713" y="9045176"/>
                <a:ext cx="2592732" cy="534533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58"/>
              <p:cNvCxnSpPr/>
              <p:nvPr/>
            </p:nvCxnSpPr>
            <p:spPr>
              <a:xfrm flipH="1">
                <a:off x="3228885" y="9579709"/>
                <a:ext cx="2125559" cy="2144624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flipH="1" flipV="1">
                <a:off x="3228885" y="11724332"/>
                <a:ext cx="2644106" cy="1037093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>
              <a:xfrm flipH="1">
                <a:off x="5872991" y="11724332"/>
                <a:ext cx="3889099" cy="1037093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>
              <a:xfrm>
                <a:off x="5354445" y="9579709"/>
                <a:ext cx="4407645" cy="2144624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 flipV="1">
                <a:off x="5354445" y="8267356"/>
                <a:ext cx="5444738" cy="1312353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>
              <a:xfrm flipV="1">
                <a:off x="5435636" y="5378057"/>
                <a:ext cx="5090921" cy="4201652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 flipH="1" flipV="1">
                <a:off x="7874151" y="4167768"/>
                <a:ext cx="2608262" cy="1239878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 flipV="1">
                <a:off x="4348639" y="4206293"/>
                <a:ext cx="3310517" cy="241222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>
              <a:xfrm flipH="1" flipV="1">
                <a:off x="2016228" y="6366019"/>
                <a:ext cx="3338218" cy="3197703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 flipV="1">
                <a:off x="5354445" y="6366019"/>
                <a:ext cx="1728488" cy="3197703"/>
              </a:xfrm>
              <a:prstGeom prst="line">
                <a:avLst/>
              </a:prstGeom>
              <a:ln w="38100"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4835898" y="9045176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6564387" y="5847473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10110326" y="7840807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3798806" y="3871548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1462808" y="5833867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191791" y="8526629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761713" y="11219392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5354445" y="12229619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9246082" y="11219392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10008011" y="4889100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7318356" y="3689648"/>
                <a:ext cx="1037093" cy="10370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9563"/>
                <a:endParaRPr lang="en-US" sz="4400" kern="0">
                  <a:solidFill>
                    <a:prstClr val="white"/>
                  </a:solidFill>
                  <a:sym typeface="Helvetica Light"/>
                </a:endParaRPr>
              </a:p>
            </p:txBody>
          </p:sp>
          <p:sp>
            <p:nvSpPr>
              <p:cNvPr id="69" name="CuadroTexto 68"/>
              <p:cNvSpPr txBox="1"/>
              <p:nvPr/>
            </p:nvSpPr>
            <p:spPr>
              <a:xfrm>
                <a:off x="4464466" y="10030218"/>
                <a:ext cx="1925838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prstClr val="black"/>
                    </a:solidFill>
                    <a:latin typeface="Arial Narrow" panose="020B0606020202030204" pitchFamily="34" charset="0"/>
                    <a:sym typeface="Helvetica Light"/>
                  </a:rPr>
                  <a:t>Colciencias</a:t>
                </a:r>
              </a:p>
            </p:txBody>
          </p:sp>
          <p:sp>
            <p:nvSpPr>
              <p:cNvPr id="70" name="CuadroTexto 69"/>
              <p:cNvSpPr txBox="1"/>
              <p:nvPr/>
            </p:nvSpPr>
            <p:spPr>
              <a:xfrm>
                <a:off x="9520041" y="7326652"/>
                <a:ext cx="2285665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Universidades</a:t>
                </a:r>
              </a:p>
            </p:txBody>
          </p:sp>
          <p:sp>
            <p:nvSpPr>
              <p:cNvPr id="71" name="CuadroTexto 70"/>
              <p:cNvSpPr txBox="1"/>
              <p:nvPr/>
            </p:nvSpPr>
            <p:spPr>
              <a:xfrm>
                <a:off x="9606286" y="3992926"/>
                <a:ext cx="1956592" cy="1016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Consejo de </a:t>
                </a:r>
              </a:p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ASCTI</a:t>
                </a:r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6455727" y="4775665"/>
                <a:ext cx="2762356" cy="101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Comité Dirección </a:t>
                </a:r>
              </a:p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Colciencias</a:t>
                </a:r>
              </a:p>
            </p:txBody>
          </p:sp>
          <p:sp>
            <p:nvSpPr>
              <p:cNvPr id="75" name="CuadroTexto 74"/>
              <p:cNvSpPr txBox="1"/>
              <p:nvPr/>
            </p:nvSpPr>
            <p:spPr>
              <a:xfrm>
                <a:off x="9223937" y="10421137"/>
                <a:ext cx="1083169" cy="896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2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Redes</a:t>
                </a:r>
              </a:p>
              <a:p>
                <a:pPr algn="ctr" defTabSz="309563"/>
                <a:r>
                  <a:rPr lang="es-CO" sz="12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ASCTI</a:t>
                </a:r>
              </a:p>
            </p:txBody>
          </p:sp>
          <p:sp>
            <p:nvSpPr>
              <p:cNvPr id="76" name="CuadroTexto 75"/>
              <p:cNvSpPr txBox="1"/>
              <p:nvPr/>
            </p:nvSpPr>
            <p:spPr>
              <a:xfrm>
                <a:off x="4973329" y="11714289"/>
                <a:ext cx="1876631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Ciudadanía</a:t>
                </a:r>
              </a:p>
            </p:txBody>
          </p:sp>
          <p:sp>
            <p:nvSpPr>
              <p:cNvPr id="77" name="CuadroTexto 76"/>
              <p:cNvSpPr txBox="1"/>
              <p:nvPr/>
            </p:nvSpPr>
            <p:spPr>
              <a:xfrm>
                <a:off x="2172964" y="12290128"/>
                <a:ext cx="2288738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Sociedad Civil</a:t>
                </a: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1863476" y="9613351"/>
                <a:ext cx="1704407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Empresas</a:t>
                </a:r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1080600" y="5335821"/>
                <a:ext cx="1729010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CODECYT</a:t>
                </a: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6571563" y="6923545"/>
                <a:ext cx="1295373" cy="597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09563"/>
                <a:r>
                  <a:rPr lang="es-CO" sz="1400" b="1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sym typeface="Helvetica Light"/>
                  </a:rPr>
                  <a:t>Estado</a:t>
                </a:r>
              </a:p>
            </p:txBody>
          </p:sp>
        </p:grpSp>
      </p:grpSp>
      <p:sp>
        <p:nvSpPr>
          <p:cNvPr id="4" name="Rectángulo 3"/>
          <p:cNvSpPr/>
          <p:nvPr/>
        </p:nvSpPr>
        <p:spPr>
          <a:xfrm>
            <a:off x="6446620" y="3287180"/>
            <a:ext cx="5606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09563"/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Articula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instancias del Gobierno dentro del Sistema, lideradas por Colciencias (Comité de Dirección, Consejo Asesor de </a:t>
            </a:r>
            <a:r>
              <a:rPr lang="es-CO" sz="22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CTeI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); </a:t>
            </a:r>
          </a:p>
          <a:p>
            <a:pPr defTabSz="309563"/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Interpela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a los representantes de los grupos de expertos, la empresa y la sociedad civil; y </a:t>
            </a:r>
          </a:p>
          <a:p>
            <a:pPr defTabSz="309563"/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Fomenta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la constitución de redes de aquellos sectores de la empresa, la academia, el Estado y la sociedad civil dedicados a la promoción de la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apropiación de la </a:t>
            </a:r>
            <a:r>
              <a:rPr lang="es-CO" sz="22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CTeI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.</a:t>
            </a:r>
          </a:p>
        </p:txBody>
      </p:sp>
      <p:grpSp>
        <p:nvGrpSpPr>
          <p:cNvPr id="91" name="Grupo 90"/>
          <p:cNvGrpSpPr/>
          <p:nvPr/>
        </p:nvGrpSpPr>
        <p:grpSpPr>
          <a:xfrm rot="16200000">
            <a:off x="6057912" y="3484176"/>
            <a:ext cx="228983" cy="219954"/>
            <a:chOff x="11039871" y="4516465"/>
            <a:chExt cx="914400" cy="914400"/>
          </a:xfrm>
        </p:grpSpPr>
        <p:sp>
          <p:nvSpPr>
            <p:cNvPr id="92" name="Rectángulo 91"/>
            <p:cNvSpPr/>
            <p:nvPr/>
          </p:nvSpPr>
          <p:spPr>
            <a:xfrm>
              <a:off x="11039871" y="4516465"/>
              <a:ext cx="914400" cy="914400"/>
            </a:xfrm>
            <a:prstGeom prst="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1875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93" name="Medio marco 92"/>
            <p:cNvSpPr/>
            <p:nvPr/>
          </p:nvSpPr>
          <p:spPr>
            <a:xfrm rot="13535827">
              <a:off x="11225608" y="4522152"/>
              <a:ext cx="542927" cy="542927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1875" kern="0">
                <a:solidFill>
                  <a:prstClr val="black"/>
                </a:solidFill>
                <a:sym typeface="Helvetica Light"/>
              </a:endParaRPr>
            </a:p>
          </p:txBody>
        </p:sp>
      </p:grpSp>
      <p:sp>
        <p:nvSpPr>
          <p:cNvPr id="104" name="Rectángulo 103"/>
          <p:cNvSpPr/>
          <p:nvPr/>
        </p:nvSpPr>
        <p:spPr>
          <a:xfrm>
            <a:off x="6151403" y="1444030"/>
            <a:ext cx="59107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9563"/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El Grupo de Apropiación Social de la CTI actúa desde COLCIENCIAS como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mediador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 en la </a:t>
            </a:r>
            <a:r>
              <a:rPr lang="es-CO" sz="2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red del SNCTI* con el fin de promover y gestionar una cultura de CTI</a:t>
            </a:r>
            <a:r>
              <a:rPr lang="es-CO" sz="2200" kern="0" dirty="0">
                <a:solidFill>
                  <a:sysClr val="windowText" lastClr="000000"/>
                </a:solidFill>
                <a:latin typeface="Arial Narrow" panose="020B0606020202030204" pitchFamily="34" charset="0"/>
                <a:sym typeface="Helvetica Light"/>
              </a:rPr>
              <a:t>, así: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CuadroTexto 59"/>
          <p:cNvSpPr txBox="1"/>
          <p:nvPr/>
        </p:nvSpPr>
        <p:spPr>
          <a:xfrm>
            <a:off x="5654829" y="200906"/>
            <a:ext cx="582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ACTORES QUE PROMUEVEN LA ASCTI</a:t>
            </a:r>
          </a:p>
        </p:txBody>
      </p:sp>
      <p:sp>
        <p:nvSpPr>
          <p:cNvPr id="61" name="Triángulo isósceles 60"/>
          <p:cNvSpPr/>
          <p:nvPr/>
        </p:nvSpPr>
        <p:spPr>
          <a:xfrm rot="8119641">
            <a:off x="11401626" y="485025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3" name="Grupo 62"/>
          <p:cNvGrpSpPr/>
          <p:nvPr/>
        </p:nvGrpSpPr>
        <p:grpSpPr>
          <a:xfrm rot="16200000">
            <a:off x="6075229" y="4499023"/>
            <a:ext cx="228983" cy="219954"/>
            <a:chOff x="11039871" y="4516465"/>
            <a:chExt cx="914400" cy="914400"/>
          </a:xfrm>
        </p:grpSpPr>
        <p:sp>
          <p:nvSpPr>
            <p:cNvPr id="64" name="Rectángulo 63"/>
            <p:cNvSpPr/>
            <p:nvPr/>
          </p:nvSpPr>
          <p:spPr>
            <a:xfrm>
              <a:off x="11039871" y="4516465"/>
              <a:ext cx="914400" cy="914400"/>
            </a:xfrm>
            <a:prstGeom prst="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1875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66" name="Medio marco 65"/>
            <p:cNvSpPr/>
            <p:nvPr/>
          </p:nvSpPr>
          <p:spPr>
            <a:xfrm rot="13535827">
              <a:off x="11225608" y="4522152"/>
              <a:ext cx="542927" cy="542927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1875" kern="0">
                <a:solidFill>
                  <a:prstClr val="black"/>
                </a:solidFill>
                <a:sym typeface="Helvetica Light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 rot="16200000">
            <a:off x="6096011" y="5164038"/>
            <a:ext cx="228983" cy="219954"/>
            <a:chOff x="11039871" y="4516465"/>
            <a:chExt cx="914400" cy="914400"/>
          </a:xfrm>
        </p:grpSpPr>
        <p:sp>
          <p:nvSpPr>
            <p:cNvPr id="68" name="Rectángulo 67"/>
            <p:cNvSpPr/>
            <p:nvPr/>
          </p:nvSpPr>
          <p:spPr>
            <a:xfrm>
              <a:off x="11039871" y="4516465"/>
              <a:ext cx="914400" cy="914400"/>
            </a:xfrm>
            <a:prstGeom prst="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1875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74" name="Medio marco 73"/>
            <p:cNvSpPr/>
            <p:nvPr/>
          </p:nvSpPr>
          <p:spPr>
            <a:xfrm rot="13535827">
              <a:off x="11225608" y="4522152"/>
              <a:ext cx="542927" cy="542927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1875" kern="0">
                <a:solidFill>
                  <a:prstClr val="black"/>
                </a:solidFill>
                <a:sym typeface="Helvetica Light"/>
              </a:endParaRPr>
            </a:p>
          </p:txBody>
        </p:sp>
      </p:grpSp>
      <p:sp>
        <p:nvSpPr>
          <p:cNvPr id="79" name="Rectángulo 78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54"/>
          <p:cNvSpPr/>
          <p:nvPr/>
        </p:nvSpPr>
        <p:spPr>
          <a:xfrm>
            <a:off x="7524046" y="6480668"/>
            <a:ext cx="46679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09563"/>
            <a:r>
              <a:rPr lang="es-CO" sz="1500" kern="0" dirty="0">
                <a:solidFill>
                  <a:schemeClr val="bg1"/>
                </a:solidFill>
                <a:latin typeface="Arial Narrow" panose="020B0606020202030204" pitchFamily="34" charset="0"/>
                <a:sym typeface="Helvetica Light"/>
              </a:rPr>
              <a:t>* Sistema Nacional de Ciencia, Tecnología e Innovación </a:t>
            </a:r>
            <a:endParaRPr lang="es-CO" sz="1500" b="1" kern="0" dirty="0">
              <a:solidFill>
                <a:schemeClr val="bg1"/>
              </a:solidFill>
              <a:latin typeface="Arial Narrow" panose="020B0606020202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84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/>
        </p:nvSpPr>
        <p:spPr>
          <a:xfrm>
            <a:off x="5426242" y="0"/>
            <a:ext cx="6765758" cy="986589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CuadroTexto 59"/>
          <p:cNvSpPr txBox="1"/>
          <p:nvPr/>
        </p:nvSpPr>
        <p:spPr>
          <a:xfrm>
            <a:off x="5654829" y="200906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Impact" panose="020B0806030902050204" pitchFamily="34" charset="0"/>
              </a:rPr>
              <a:t>A PROPÓSITO DEL PROCESO</a:t>
            </a:r>
          </a:p>
        </p:txBody>
      </p:sp>
      <p:sp>
        <p:nvSpPr>
          <p:cNvPr id="61" name="Triángulo isósceles 60"/>
          <p:cNvSpPr/>
          <p:nvPr/>
        </p:nvSpPr>
        <p:spPr>
          <a:xfrm rot="8119641">
            <a:off x="10051291" y="485025"/>
            <a:ext cx="429593" cy="204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Rectángulo 78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00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19"/>
          <p:cNvSpPr/>
          <p:nvPr/>
        </p:nvSpPr>
        <p:spPr>
          <a:xfrm>
            <a:off x="242653" y="2353422"/>
            <a:ext cx="702096" cy="37863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309563"/>
            <a:r>
              <a:rPr lang="en-US" sz="20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Definir</a:t>
            </a:r>
            <a:r>
              <a:rPr lang="en-US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 el </a:t>
            </a:r>
            <a:r>
              <a:rPr lang="en-US" sz="20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objetivo</a:t>
            </a:r>
            <a:r>
              <a:rPr lang="en-US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 de la </a:t>
            </a:r>
            <a:r>
              <a:rPr lang="en-US" sz="20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apropiación</a:t>
            </a:r>
            <a:r>
              <a:rPr lang="en-US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.</a:t>
            </a:r>
          </a:p>
          <a:p>
            <a:pPr algn="ctr" defTabSz="309563"/>
            <a:r>
              <a:rPr lang="en-US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¿</a:t>
            </a:r>
            <a:r>
              <a:rPr lang="en-US" sz="20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Qué</a:t>
            </a:r>
            <a:r>
              <a:rPr lang="en-US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apropiar</a:t>
            </a:r>
            <a:r>
              <a:rPr lang="en-US" sz="20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rPr>
              <a:t>?</a:t>
            </a:r>
          </a:p>
        </p:txBody>
      </p:sp>
      <p:grpSp>
        <p:nvGrpSpPr>
          <p:cNvPr id="85" name="Grupo 84"/>
          <p:cNvGrpSpPr/>
          <p:nvPr/>
        </p:nvGrpSpPr>
        <p:grpSpPr>
          <a:xfrm>
            <a:off x="1466358" y="3005737"/>
            <a:ext cx="2573484" cy="2550403"/>
            <a:chOff x="1454793" y="4830222"/>
            <a:chExt cx="6862623" cy="6801075"/>
          </a:xfrm>
        </p:grpSpPr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93" y="4830222"/>
              <a:ext cx="6862623" cy="6801075"/>
            </a:xfrm>
            <a:prstGeom prst="rect">
              <a:avLst/>
            </a:prstGeom>
          </p:spPr>
        </p:pic>
        <p:sp>
          <p:nvSpPr>
            <p:cNvPr id="88" name="Rectángulo 87"/>
            <p:cNvSpPr/>
            <p:nvPr/>
          </p:nvSpPr>
          <p:spPr>
            <a:xfrm>
              <a:off x="5575374" y="6272841"/>
              <a:ext cx="2424594" cy="1600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Participación</a:t>
              </a:r>
              <a:endParaRPr lang="es-ES_tradnl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endParaRP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Ciudadana </a:t>
              </a: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en CTI</a:t>
              </a:r>
              <a:endParaRPr lang="es-CO" sz="1100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4940870" y="9710892"/>
              <a:ext cx="2612680" cy="1149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Comunicación</a:t>
              </a:r>
              <a:endParaRPr lang="es-ES_tradnl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  <a:sym typeface="Helvetica Light"/>
              </a:endParaRP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CTS</a:t>
              </a:r>
              <a:endParaRPr lang="es-CO" sz="1100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1577494" y="8524401"/>
              <a:ext cx="2492989" cy="1600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Gestión del </a:t>
              </a: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conocimiento</a:t>
              </a: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para la</a:t>
              </a:r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2260153" y="9852961"/>
              <a:ext cx="2236512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apropiación</a:t>
              </a:r>
              <a:endParaRPr lang="es-CO" sz="1400" b="1" kern="0" dirty="0">
                <a:solidFill>
                  <a:prstClr val="white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  <p:sp>
          <p:nvSpPr>
            <p:cNvPr id="96" name="Rectángulo 95"/>
            <p:cNvSpPr/>
            <p:nvPr/>
          </p:nvSpPr>
          <p:spPr>
            <a:xfrm>
              <a:off x="2207734" y="5697913"/>
              <a:ext cx="2766573" cy="1600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Transferencia e</a:t>
              </a: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Intercambio del</a:t>
              </a:r>
            </a:p>
            <a:p>
              <a:pPr algn="ctr" defTabSz="309563"/>
              <a:r>
                <a:rPr lang="es-ES_tradnl" sz="11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conocimiento</a:t>
              </a:r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3775819" y="7791611"/>
              <a:ext cx="2176664" cy="1066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s-ES_tradnl" sz="20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ASCTI</a:t>
              </a:r>
              <a:endParaRPr lang="es-CO" sz="2000" b="1" kern="0" dirty="0">
                <a:solidFill>
                  <a:prstClr val="black"/>
                </a:solidFill>
                <a:latin typeface="Arial Narrow" panose="020B0606020202030204" pitchFamily="34" charset="0"/>
                <a:sym typeface="Helvetica Ligh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103268" y="2466415"/>
            <a:ext cx="3715791" cy="3448240"/>
            <a:chOff x="4930577" y="2764891"/>
            <a:chExt cx="2776555" cy="2761312"/>
          </a:xfrm>
        </p:grpSpPr>
        <p:sp>
          <p:nvSpPr>
            <p:cNvPr id="98" name="CuadroTexto 97"/>
            <p:cNvSpPr txBox="1"/>
            <p:nvPr/>
          </p:nvSpPr>
          <p:spPr>
            <a:xfrm>
              <a:off x="5306708" y="2764891"/>
              <a:ext cx="994180" cy="35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Consejo asesor de</a:t>
              </a:r>
            </a:p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CTI</a:t>
              </a:r>
            </a:p>
          </p:txBody>
        </p:sp>
        <p:cxnSp>
          <p:nvCxnSpPr>
            <p:cNvPr id="99" name="Conector recto 98"/>
            <p:cNvCxnSpPr/>
            <p:nvPr/>
          </p:nvCxnSpPr>
          <p:spPr>
            <a:xfrm flipH="1" flipV="1">
              <a:off x="5404837" y="4317163"/>
              <a:ext cx="155727" cy="646015"/>
            </a:xfrm>
            <a:prstGeom prst="line">
              <a:avLst/>
            </a:prstGeom>
            <a:ln>
              <a:solidFill>
                <a:srgbClr val="546E7A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/>
            <p:cNvCxnSpPr/>
            <p:nvPr/>
          </p:nvCxnSpPr>
          <p:spPr>
            <a:xfrm flipH="1" flipV="1">
              <a:off x="6452857" y="3638433"/>
              <a:ext cx="844920" cy="484364"/>
            </a:xfrm>
            <a:prstGeom prst="line">
              <a:avLst/>
            </a:prstGeom>
            <a:ln>
              <a:solidFill>
                <a:srgbClr val="546E7A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/>
            <p:cNvCxnSpPr/>
            <p:nvPr/>
          </p:nvCxnSpPr>
          <p:spPr>
            <a:xfrm flipH="1">
              <a:off x="6182388" y="4150912"/>
              <a:ext cx="1105070" cy="1032643"/>
            </a:xfrm>
            <a:prstGeom prst="line">
              <a:avLst/>
            </a:prstGeom>
            <a:ln>
              <a:solidFill>
                <a:srgbClr val="546E7A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 flipH="1" flipV="1">
              <a:off x="5435526" y="4306933"/>
              <a:ext cx="736543" cy="879760"/>
            </a:xfrm>
            <a:prstGeom prst="line">
              <a:avLst/>
            </a:prstGeom>
            <a:ln>
              <a:solidFill>
                <a:srgbClr val="546E7A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/>
            <p:cNvCxnSpPr/>
            <p:nvPr/>
          </p:nvCxnSpPr>
          <p:spPr>
            <a:xfrm flipV="1">
              <a:off x="5259044" y="3218515"/>
              <a:ext cx="536404" cy="454173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>
            <a:xfrm flipH="1" flipV="1">
              <a:off x="5435525" y="4306933"/>
              <a:ext cx="613786" cy="126542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>
            <a:xfrm flipH="1">
              <a:off x="5546121" y="4433474"/>
              <a:ext cx="503191" cy="507704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>
            <a:xfrm flipH="1" flipV="1">
              <a:off x="5546120" y="4941179"/>
              <a:ext cx="625948" cy="245514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/>
            <p:cNvCxnSpPr/>
            <p:nvPr/>
          </p:nvCxnSpPr>
          <p:spPr>
            <a:xfrm flipH="1">
              <a:off x="6172069" y="4941179"/>
              <a:ext cx="920679" cy="245514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/>
            <p:cNvCxnSpPr/>
            <p:nvPr/>
          </p:nvCxnSpPr>
          <p:spPr>
            <a:xfrm>
              <a:off x="6049311" y="4433474"/>
              <a:ext cx="1043436" cy="507704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/>
            <p:nvPr/>
          </p:nvCxnSpPr>
          <p:spPr>
            <a:xfrm flipV="1">
              <a:off x="6049312" y="4122797"/>
              <a:ext cx="1288951" cy="310678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>
            <a:xfrm flipV="1">
              <a:off x="6068532" y="3438805"/>
              <a:ext cx="1205190" cy="994671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 flipH="1" flipV="1">
              <a:off x="6645810" y="3152288"/>
              <a:ext cx="617463" cy="293520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/>
            <p:cNvCxnSpPr/>
            <p:nvPr/>
          </p:nvCxnSpPr>
          <p:spPr>
            <a:xfrm flipV="1">
              <a:off x="5811203" y="3161409"/>
              <a:ext cx="783710" cy="57105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 flipH="1" flipV="1">
              <a:off x="5259044" y="3672688"/>
              <a:ext cx="790268" cy="757003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 flipV="1">
              <a:off x="6049312" y="3672688"/>
              <a:ext cx="409191" cy="757003"/>
            </a:xfrm>
            <a:prstGeom prst="line">
              <a:avLst/>
            </a:prstGeom>
            <a:ln w="381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ipse 116"/>
            <p:cNvSpPr/>
            <p:nvPr/>
          </p:nvSpPr>
          <p:spPr>
            <a:xfrm>
              <a:off x="5926554" y="4306933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18" name="Elipse 117"/>
            <p:cNvSpPr/>
            <p:nvPr/>
          </p:nvSpPr>
          <p:spPr>
            <a:xfrm>
              <a:off x="6335745" y="3549930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19" name="Elipse 118"/>
            <p:cNvSpPr/>
            <p:nvPr/>
          </p:nvSpPr>
          <p:spPr>
            <a:xfrm>
              <a:off x="7175187" y="4021819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0" name="Elipse 119"/>
            <p:cNvSpPr/>
            <p:nvPr/>
          </p:nvSpPr>
          <p:spPr>
            <a:xfrm>
              <a:off x="5681040" y="3082163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1" name="Elipse 120"/>
            <p:cNvSpPr/>
            <p:nvPr/>
          </p:nvSpPr>
          <p:spPr>
            <a:xfrm>
              <a:off x="5128031" y="3546709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2" name="Elipse 121"/>
            <p:cNvSpPr/>
            <p:nvPr/>
          </p:nvSpPr>
          <p:spPr>
            <a:xfrm>
              <a:off x="5300606" y="4184176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3" name="Elipse 122"/>
            <p:cNvSpPr/>
            <p:nvPr/>
          </p:nvSpPr>
          <p:spPr>
            <a:xfrm>
              <a:off x="5435525" y="4821642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4" name="Elipse 123"/>
            <p:cNvSpPr/>
            <p:nvPr/>
          </p:nvSpPr>
          <p:spPr>
            <a:xfrm>
              <a:off x="6049311" y="5060797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5" name="Elipse 124"/>
            <p:cNvSpPr/>
            <p:nvPr/>
          </p:nvSpPr>
          <p:spPr>
            <a:xfrm>
              <a:off x="6970592" y="4821642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6" name="Elipse 125"/>
            <p:cNvSpPr/>
            <p:nvPr/>
          </p:nvSpPr>
          <p:spPr>
            <a:xfrm>
              <a:off x="7150965" y="3323052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7" name="Elipse 126"/>
            <p:cNvSpPr/>
            <p:nvPr/>
          </p:nvSpPr>
          <p:spPr>
            <a:xfrm>
              <a:off x="6514235" y="3039101"/>
              <a:ext cx="245514" cy="2455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n-US" sz="2800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28" name="CuadroTexto 127"/>
            <p:cNvSpPr txBox="1"/>
            <p:nvPr/>
          </p:nvSpPr>
          <p:spPr>
            <a:xfrm>
              <a:off x="5725590" y="4540125"/>
              <a:ext cx="681978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prstClr val="black"/>
                  </a:solidFill>
                  <a:latin typeface="Arial Narrow" panose="020B0606020202030204" pitchFamily="34" charset="0"/>
                  <a:sym typeface="Helvetica Light"/>
                </a:rPr>
                <a:t>Colciencias</a:t>
              </a:r>
            </a:p>
          </p:txBody>
        </p:sp>
        <p:sp>
          <p:nvSpPr>
            <p:cNvPr id="129" name="CuadroTexto 128"/>
            <p:cNvSpPr txBox="1"/>
            <p:nvPr/>
          </p:nvSpPr>
          <p:spPr>
            <a:xfrm>
              <a:off x="6904856" y="3814681"/>
              <a:ext cx="802276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Universidades</a:t>
              </a:r>
            </a:p>
          </p:txBody>
        </p:sp>
        <p:sp>
          <p:nvSpPr>
            <p:cNvPr id="130" name="CuadroTexto 129"/>
            <p:cNvSpPr txBox="1"/>
            <p:nvPr/>
          </p:nvSpPr>
          <p:spPr>
            <a:xfrm>
              <a:off x="6940740" y="2972397"/>
              <a:ext cx="693435" cy="35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Consejo de </a:t>
              </a:r>
            </a:p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ASCTI</a:t>
              </a:r>
            </a:p>
          </p:txBody>
        </p:sp>
        <p:sp>
          <p:nvSpPr>
            <p:cNvPr id="131" name="CuadroTexto 130"/>
            <p:cNvSpPr txBox="1"/>
            <p:nvPr/>
          </p:nvSpPr>
          <p:spPr>
            <a:xfrm>
              <a:off x="6157803" y="3225161"/>
              <a:ext cx="958378" cy="35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Comité Dirección </a:t>
              </a:r>
            </a:p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Colciencias</a:t>
              </a:r>
            </a:p>
          </p:txBody>
        </p:sp>
        <p:sp>
          <p:nvSpPr>
            <p:cNvPr id="132" name="CuadroTexto 131"/>
            <p:cNvSpPr txBox="1"/>
            <p:nvPr/>
          </p:nvSpPr>
          <p:spPr>
            <a:xfrm>
              <a:off x="6883611" y="4535249"/>
              <a:ext cx="419899" cy="329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9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Redes</a:t>
              </a:r>
            </a:p>
            <a:p>
              <a:pPr algn="ctr" defTabSz="309563"/>
              <a:r>
                <a:rPr lang="es-CO" sz="9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ASCTI</a:t>
              </a:r>
            </a:p>
          </p:txBody>
        </p:sp>
        <p:sp>
          <p:nvSpPr>
            <p:cNvPr id="133" name="CuadroTexto 132"/>
            <p:cNvSpPr txBox="1"/>
            <p:nvPr/>
          </p:nvSpPr>
          <p:spPr>
            <a:xfrm>
              <a:off x="5838240" y="5306229"/>
              <a:ext cx="667656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Ciudadanía</a:t>
              </a:r>
            </a:p>
          </p:txBody>
        </p:sp>
        <p:sp>
          <p:nvSpPr>
            <p:cNvPr id="134" name="CuadroTexto 133"/>
            <p:cNvSpPr txBox="1"/>
            <p:nvPr/>
          </p:nvSpPr>
          <p:spPr>
            <a:xfrm>
              <a:off x="5165921" y="5075121"/>
              <a:ext cx="802276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Sociedad Civil</a:t>
              </a:r>
            </a:p>
          </p:txBody>
        </p:sp>
        <p:sp>
          <p:nvSpPr>
            <p:cNvPr id="135" name="CuadroTexto 134"/>
            <p:cNvSpPr txBox="1"/>
            <p:nvPr/>
          </p:nvSpPr>
          <p:spPr>
            <a:xfrm>
              <a:off x="5118726" y="4441439"/>
              <a:ext cx="611804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Empresas</a:t>
              </a:r>
            </a:p>
          </p:txBody>
        </p:sp>
        <p:sp>
          <p:nvSpPr>
            <p:cNvPr id="136" name="CuadroTexto 135"/>
            <p:cNvSpPr txBox="1"/>
            <p:nvPr/>
          </p:nvSpPr>
          <p:spPr>
            <a:xfrm>
              <a:off x="4930577" y="3414827"/>
              <a:ext cx="623260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CODECYT</a:t>
              </a:r>
            </a:p>
          </p:txBody>
        </p:sp>
        <p:sp>
          <p:nvSpPr>
            <p:cNvPr id="137" name="CuadroTexto 136"/>
            <p:cNvSpPr txBox="1"/>
            <p:nvPr/>
          </p:nvSpPr>
          <p:spPr>
            <a:xfrm>
              <a:off x="6299948" y="3792869"/>
              <a:ext cx="477185" cy="21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09563"/>
              <a:r>
                <a:rPr lang="es-CO" sz="10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sym typeface="Helvetica Light"/>
                </a:rPr>
                <a:t>Estado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46096" y="1151910"/>
            <a:ext cx="11299808" cy="430887"/>
            <a:chOff x="446096" y="1538472"/>
            <a:chExt cx="11299808" cy="430887"/>
          </a:xfrm>
        </p:grpSpPr>
        <p:sp>
          <p:nvSpPr>
            <p:cNvPr id="153" name="Rectángulo 152"/>
            <p:cNvSpPr/>
            <p:nvPr/>
          </p:nvSpPr>
          <p:spPr>
            <a:xfrm>
              <a:off x="2079716" y="1538472"/>
              <a:ext cx="350608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n-US" sz="22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COMPONENTES DE LA ASCTI</a:t>
              </a:r>
            </a:p>
          </p:txBody>
        </p:sp>
        <p:sp>
          <p:nvSpPr>
            <p:cNvPr id="154" name="Rectángulo 153"/>
            <p:cNvSpPr/>
            <p:nvPr/>
          </p:nvSpPr>
          <p:spPr>
            <a:xfrm>
              <a:off x="446096" y="1538472"/>
              <a:ext cx="13516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n-US" sz="22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OBJETIVO</a:t>
              </a:r>
            </a:p>
          </p:txBody>
        </p:sp>
        <p:sp>
          <p:nvSpPr>
            <p:cNvPr id="155" name="Rectángulo 154"/>
            <p:cNvSpPr/>
            <p:nvPr/>
          </p:nvSpPr>
          <p:spPr>
            <a:xfrm>
              <a:off x="5766480" y="1538472"/>
              <a:ext cx="131318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n-US" sz="22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ACTORES</a:t>
              </a:r>
            </a:p>
          </p:txBody>
        </p:sp>
        <p:sp>
          <p:nvSpPr>
            <p:cNvPr id="156" name="Rectángulo 155"/>
            <p:cNvSpPr/>
            <p:nvPr/>
          </p:nvSpPr>
          <p:spPr>
            <a:xfrm>
              <a:off x="7290837" y="1538472"/>
              <a:ext cx="445506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/>
              <a:r>
                <a:rPr lang="en-US" sz="22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/>
                  <a:sym typeface="Helvetica Light"/>
                </a:rPr>
                <a:t>BASES PARA UN PROCESO DE ASCTI</a:t>
              </a:r>
            </a:p>
          </p:txBody>
        </p:sp>
        <p:sp>
          <p:nvSpPr>
            <p:cNvPr id="157" name="Más 156"/>
            <p:cNvSpPr/>
            <p:nvPr/>
          </p:nvSpPr>
          <p:spPr>
            <a:xfrm>
              <a:off x="1793428" y="1608611"/>
              <a:ext cx="290608" cy="290608"/>
            </a:xfrm>
            <a:prstGeom prst="mathPlus">
              <a:avLst/>
            </a:prstGeom>
            <a:solidFill>
              <a:srgbClr val="F88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s-CO" sz="1875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58" name="Más 157"/>
            <p:cNvSpPr/>
            <p:nvPr/>
          </p:nvSpPr>
          <p:spPr>
            <a:xfrm>
              <a:off x="5531639" y="1608611"/>
              <a:ext cx="290608" cy="290608"/>
            </a:xfrm>
            <a:prstGeom prst="mathPlus">
              <a:avLst/>
            </a:prstGeom>
            <a:solidFill>
              <a:srgbClr val="F88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s-CO" sz="1875" kern="0">
                <a:solidFill>
                  <a:prstClr val="white"/>
                </a:solidFill>
                <a:sym typeface="Helvetica Light"/>
              </a:endParaRPr>
            </a:p>
          </p:txBody>
        </p:sp>
        <p:sp>
          <p:nvSpPr>
            <p:cNvPr id="159" name="Igual que 158"/>
            <p:cNvSpPr/>
            <p:nvPr/>
          </p:nvSpPr>
          <p:spPr>
            <a:xfrm>
              <a:off x="7044264" y="1592272"/>
              <a:ext cx="323286" cy="323286"/>
            </a:xfrm>
            <a:prstGeom prst="mathEqual">
              <a:avLst/>
            </a:prstGeom>
            <a:solidFill>
              <a:srgbClr val="F88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9563"/>
              <a:endParaRPr lang="es-CO" sz="1875" kern="0">
                <a:solidFill>
                  <a:prstClr val="black"/>
                </a:solidFill>
                <a:sym typeface="Helvetica Light"/>
              </a:endParaRPr>
            </a:p>
          </p:txBody>
        </p:sp>
      </p:grpSp>
      <p:sp>
        <p:nvSpPr>
          <p:cNvPr id="160" name="Más 159"/>
          <p:cNvSpPr/>
          <p:nvPr/>
        </p:nvSpPr>
        <p:spPr>
          <a:xfrm>
            <a:off x="1115578" y="4128247"/>
            <a:ext cx="290608" cy="290608"/>
          </a:xfrm>
          <a:prstGeom prst="mathPlus">
            <a:avLst/>
          </a:prstGeom>
          <a:solidFill>
            <a:srgbClr val="F88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/>
            <a:endParaRPr lang="es-CO" sz="280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61" name="Más 160"/>
          <p:cNvSpPr/>
          <p:nvPr/>
        </p:nvSpPr>
        <p:spPr>
          <a:xfrm>
            <a:off x="4170205" y="4147705"/>
            <a:ext cx="290608" cy="290608"/>
          </a:xfrm>
          <a:prstGeom prst="mathPlus">
            <a:avLst/>
          </a:prstGeom>
          <a:solidFill>
            <a:srgbClr val="F88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/>
            <a:endParaRPr lang="es-CO" sz="280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62" name="Igual que 161"/>
          <p:cNvSpPr/>
          <p:nvPr/>
        </p:nvSpPr>
        <p:spPr>
          <a:xfrm>
            <a:off x="7737359" y="4142910"/>
            <a:ext cx="323286" cy="323286"/>
          </a:xfrm>
          <a:prstGeom prst="mathEqual">
            <a:avLst/>
          </a:prstGeom>
          <a:solidFill>
            <a:srgbClr val="F88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/>
            <a:endParaRPr lang="es-CO" sz="2800" kern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81" name="Rectángulo redondeado 80"/>
          <p:cNvSpPr/>
          <p:nvPr/>
        </p:nvSpPr>
        <p:spPr>
          <a:xfrm>
            <a:off x="8195164" y="2353422"/>
            <a:ext cx="1437152" cy="33814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CONCEPTUALIZACIÓN</a:t>
            </a:r>
          </a:p>
        </p:txBody>
      </p:sp>
      <p:sp>
        <p:nvSpPr>
          <p:cNvPr id="83" name="Rectángulo redondeado 82"/>
          <p:cNvSpPr/>
          <p:nvPr/>
        </p:nvSpPr>
        <p:spPr>
          <a:xfrm>
            <a:off x="8270531" y="3544411"/>
            <a:ext cx="1321495" cy="36193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DISEÑO 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8264700" y="1749079"/>
            <a:ext cx="1324078" cy="5371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b="1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es-CO" sz="9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264700" y="4172573"/>
            <a:ext cx="1311974" cy="488326"/>
          </a:xfrm>
          <a:prstGeom prst="rect">
            <a:avLst/>
          </a:prstGeom>
          <a:solidFill>
            <a:srgbClr val="5EC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b="1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8256240" y="2954351"/>
            <a:ext cx="1350076" cy="488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b="1" dirty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91" name="Rectángulo redondeado 90"/>
          <p:cNvSpPr/>
          <p:nvPr/>
        </p:nvSpPr>
        <p:spPr>
          <a:xfrm>
            <a:off x="8264700" y="4791241"/>
            <a:ext cx="1321495" cy="36193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IMPLEMENTACIÓN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10042299" y="1725280"/>
            <a:ext cx="1886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¿Qué se quiere?</a:t>
            </a:r>
          </a:p>
        </p:txBody>
      </p:sp>
      <p:sp>
        <p:nvSpPr>
          <p:cNvPr id="93" name="CuadroTexto 92"/>
          <p:cNvSpPr txBox="1"/>
          <p:nvPr/>
        </p:nvSpPr>
        <p:spPr>
          <a:xfrm>
            <a:off x="10069360" y="2192623"/>
            <a:ext cx="210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¿Para qué se quiere?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10009928" y="2898713"/>
            <a:ext cx="1886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¿Cómo lo hacemos?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10022048" y="3327322"/>
            <a:ext cx="216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¿Con quiénes lo hacemos?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10022315" y="4133663"/>
            <a:ext cx="216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¿Qué está sucediendo?</a:t>
            </a:r>
          </a:p>
        </p:txBody>
      </p:sp>
      <p:sp>
        <p:nvSpPr>
          <p:cNvPr id="164" name="CuadroTexto 163"/>
          <p:cNvSpPr txBox="1"/>
          <p:nvPr/>
        </p:nvSpPr>
        <p:spPr>
          <a:xfrm>
            <a:off x="10077512" y="4586171"/>
            <a:ext cx="188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¿Se cumplió con lo propuesto?</a:t>
            </a:r>
          </a:p>
        </p:txBody>
      </p:sp>
      <p:sp>
        <p:nvSpPr>
          <p:cNvPr id="165" name="Cheurón 164"/>
          <p:cNvSpPr/>
          <p:nvPr/>
        </p:nvSpPr>
        <p:spPr>
          <a:xfrm>
            <a:off x="9687512" y="1742459"/>
            <a:ext cx="390000" cy="949109"/>
          </a:xfrm>
          <a:prstGeom prst="chevron">
            <a:avLst>
              <a:gd name="adj" fmla="val 7697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5000">
              <a:solidFill>
                <a:prstClr val="black"/>
              </a:solidFill>
              <a:latin typeface="Uni Sans Book" panose="020B0402020203020204" pitchFamily="34" charset="0"/>
            </a:endParaRPr>
          </a:p>
        </p:txBody>
      </p:sp>
      <p:sp>
        <p:nvSpPr>
          <p:cNvPr id="166" name="Cheurón 165"/>
          <p:cNvSpPr/>
          <p:nvPr/>
        </p:nvSpPr>
        <p:spPr>
          <a:xfrm>
            <a:off x="9648064" y="2941708"/>
            <a:ext cx="390000" cy="949109"/>
          </a:xfrm>
          <a:prstGeom prst="chevron">
            <a:avLst>
              <a:gd name="adj" fmla="val 7697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5000">
              <a:solidFill>
                <a:prstClr val="black"/>
              </a:solidFill>
              <a:latin typeface="Uni Sans Book" panose="020B0402020203020204" pitchFamily="34" charset="0"/>
            </a:endParaRPr>
          </a:p>
        </p:txBody>
      </p:sp>
      <p:sp>
        <p:nvSpPr>
          <p:cNvPr id="167" name="Cheurón 166"/>
          <p:cNvSpPr/>
          <p:nvPr/>
        </p:nvSpPr>
        <p:spPr>
          <a:xfrm>
            <a:off x="9632315" y="4190535"/>
            <a:ext cx="390000" cy="949109"/>
          </a:xfrm>
          <a:prstGeom prst="chevron">
            <a:avLst>
              <a:gd name="adj" fmla="val 7697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5000">
              <a:solidFill>
                <a:prstClr val="black"/>
              </a:solidFill>
              <a:latin typeface="Uni Sans Book" panose="020B0402020203020204" pitchFamily="34" charset="0"/>
            </a:endParaRPr>
          </a:p>
        </p:txBody>
      </p:sp>
      <p:sp>
        <p:nvSpPr>
          <p:cNvPr id="168" name="Rectángulo 167"/>
          <p:cNvSpPr/>
          <p:nvPr/>
        </p:nvSpPr>
        <p:spPr>
          <a:xfrm>
            <a:off x="8256240" y="5432713"/>
            <a:ext cx="1311974" cy="488326"/>
          </a:xfrm>
          <a:prstGeom prst="rect">
            <a:avLst/>
          </a:prstGeom>
          <a:solidFill>
            <a:srgbClr val="F26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b="1" dirty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69" name="Rectángulo redondeado 168"/>
          <p:cNvSpPr/>
          <p:nvPr/>
        </p:nvSpPr>
        <p:spPr>
          <a:xfrm>
            <a:off x="8256241" y="6051381"/>
            <a:ext cx="1321495" cy="36193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prstClr val="black"/>
                </a:solidFill>
                <a:latin typeface="Arial Narrow" panose="020B0606020202030204" pitchFamily="34" charset="0"/>
                <a:cs typeface="Arial"/>
              </a:rPr>
              <a:t>EVALUACIÓN</a:t>
            </a:r>
          </a:p>
        </p:txBody>
      </p:sp>
      <p:sp>
        <p:nvSpPr>
          <p:cNvPr id="170" name="CuadroTexto 169"/>
          <p:cNvSpPr txBox="1"/>
          <p:nvPr/>
        </p:nvSpPr>
        <p:spPr>
          <a:xfrm>
            <a:off x="10083128" y="5332785"/>
            <a:ext cx="191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¿Cuáles son los indicadores a medir?</a:t>
            </a:r>
          </a:p>
        </p:txBody>
      </p:sp>
      <p:sp>
        <p:nvSpPr>
          <p:cNvPr id="171" name="CuadroTexto 170"/>
          <p:cNvSpPr txBox="1"/>
          <p:nvPr/>
        </p:nvSpPr>
        <p:spPr>
          <a:xfrm>
            <a:off x="10069052" y="5935332"/>
            <a:ext cx="212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Narrow" panose="020B0606020202030204" pitchFamily="34" charset="0"/>
              </a:rPr>
              <a:t>Sistematización e impacto</a:t>
            </a:r>
          </a:p>
        </p:txBody>
      </p:sp>
      <p:sp>
        <p:nvSpPr>
          <p:cNvPr id="172" name="Cheurón 171"/>
          <p:cNvSpPr/>
          <p:nvPr/>
        </p:nvSpPr>
        <p:spPr>
          <a:xfrm>
            <a:off x="9623856" y="5450675"/>
            <a:ext cx="390000" cy="949109"/>
          </a:xfrm>
          <a:prstGeom prst="chevron">
            <a:avLst>
              <a:gd name="adj" fmla="val 76977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5000">
              <a:solidFill>
                <a:prstClr val="black"/>
              </a:solidFill>
              <a:latin typeface="Uni Sans Book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D85B15414558419656BF4A31B4C921" ma:contentTypeVersion="1" ma:contentTypeDescription="Crear nuevo documento." ma:contentTypeScope="" ma:versionID="fdfebaa4764217f373b90a67ea603ab3">
  <xsd:schema xmlns:xsd="http://www.w3.org/2001/XMLSchema" xmlns:xs="http://www.w3.org/2001/XMLSchema" xmlns:p="http://schemas.microsoft.com/office/2006/metadata/properties" xmlns:ns2="aa233856-28bd-407c-94d3-afbfdebde5cc" targetNamespace="http://schemas.microsoft.com/office/2006/metadata/properties" ma:root="true" ma:fieldsID="c7151a6c048108f23302d622f12d752f" ns2:_="">
    <xsd:import namespace="aa233856-28bd-407c-94d3-afbfdebde5cc"/>
    <xsd:element name="properties">
      <xsd:complexType>
        <xsd:sequence>
          <xsd:element name="documentManagement">
            <xsd:complexType>
              <xsd:all>
                <xsd:element ref="ns2:congreso_x002d_tall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3856-28bd-407c-94d3-afbfdebde5cc" elementFormDefault="qualified">
    <xsd:import namespace="http://schemas.microsoft.com/office/2006/documentManagement/types"/>
    <xsd:import namespace="http://schemas.microsoft.com/office/infopath/2007/PartnerControls"/>
    <xsd:element name="congreso_x002d_taller" ma:index="8" nillable="true" ma:displayName="congreso-taller" ma:list="{e99ec46f-68c0-45d6-9130-ae7ce1fd6cd7}" ma:internalName="congreso_x002d_taller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greso_x002d_taller xmlns="aa233856-28bd-407c-94d3-afbfdebde5cc" xsi:nil="true"/>
  </documentManagement>
</p:properties>
</file>

<file path=customXml/itemProps1.xml><?xml version="1.0" encoding="utf-8"?>
<ds:datastoreItem xmlns:ds="http://schemas.openxmlformats.org/officeDocument/2006/customXml" ds:itemID="{7E4276EE-E093-415D-8D58-4A625FC4FB9E}"/>
</file>

<file path=customXml/itemProps2.xml><?xml version="1.0" encoding="utf-8"?>
<ds:datastoreItem xmlns:ds="http://schemas.openxmlformats.org/officeDocument/2006/customXml" ds:itemID="{4433062D-71B3-4B61-A90D-627F6DBADE3D}"/>
</file>

<file path=customXml/itemProps3.xml><?xml version="1.0" encoding="utf-8"?>
<ds:datastoreItem xmlns:ds="http://schemas.openxmlformats.org/officeDocument/2006/customXml" ds:itemID="{6B0E6801-EAE6-4866-B248-B997CF0B1766}"/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3451</Words>
  <Application>Microsoft Office PowerPoint</Application>
  <PresentationFormat>Panorámica</PresentationFormat>
  <Paragraphs>651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MS PGothic</vt:lpstr>
      <vt:lpstr>Arial</vt:lpstr>
      <vt:lpstr>Arial Narrow</vt:lpstr>
      <vt:lpstr>Calibri</vt:lpstr>
      <vt:lpstr>Calibri Light</vt:lpstr>
      <vt:lpstr>Helvetica Light</vt:lpstr>
      <vt:lpstr>Impact</vt:lpstr>
      <vt:lpstr>Source Sans Pro</vt:lpstr>
      <vt:lpstr>Source Sans Pro Black</vt:lpstr>
      <vt:lpstr>Trebuchet MS</vt:lpstr>
      <vt:lpstr>Uni Sans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PATRICIA BONILLA RAMIREZ</dc:creator>
  <cp:lastModifiedBy>Audiovisuales</cp:lastModifiedBy>
  <cp:revision>118</cp:revision>
  <dcterms:created xsi:type="dcterms:W3CDTF">2015-10-13T23:36:30Z</dcterms:created>
  <dcterms:modified xsi:type="dcterms:W3CDTF">2016-09-30T19:12:12Z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0x0101000DD85B15414558419656BF4A31B4C921</vt:lpwstr>
  </property>
</Properties>
</file>