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Override PartName="/ppt/presentation.xml" ContentType="application/vnd.openxmlformats-officedocument.presentationml.presentation.main+xml"/>
  <Override PartName="/ppt/slides/slide5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354" r:id="rId4"/>
    <p:sldId id="363" r:id="rId5"/>
    <p:sldId id="362" r:id="rId6"/>
    <p:sldId id="372" r:id="rId7"/>
    <p:sldId id="262" r:id="rId8"/>
    <p:sldId id="364" r:id="rId9"/>
    <p:sldId id="365" r:id="rId10"/>
    <p:sldId id="281" r:id="rId11"/>
    <p:sldId id="284" r:id="rId12"/>
    <p:sldId id="285" r:id="rId13"/>
    <p:sldId id="286" r:id="rId14"/>
    <p:sldId id="288" r:id="rId15"/>
    <p:sldId id="344" r:id="rId16"/>
    <p:sldId id="347" r:id="rId17"/>
    <p:sldId id="278" r:id="rId18"/>
    <p:sldId id="297" r:id="rId19"/>
    <p:sldId id="298" r:id="rId20"/>
    <p:sldId id="300" r:id="rId21"/>
    <p:sldId id="302" r:id="rId22"/>
    <p:sldId id="303" r:id="rId23"/>
    <p:sldId id="342" r:id="rId24"/>
    <p:sldId id="304" r:id="rId25"/>
    <p:sldId id="366" r:id="rId26"/>
    <p:sldId id="305" r:id="rId27"/>
    <p:sldId id="367" r:id="rId28"/>
    <p:sldId id="306" r:id="rId29"/>
    <p:sldId id="307" r:id="rId30"/>
    <p:sldId id="308" r:id="rId31"/>
    <p:sldId id="309" r:id="rId32"/>
    <p:sldId id="312" r:id="rId33"/>
    <p:sldId id="310" r:id="rId34"/>
    <p:sldId id="311" r:id="rId35"/>
    <p:sldId id="348" r:id="rId36"/>
    <p:sldId id="313" r:id="rId37"/>
    <p:sldId id="314" r:id="rId38"/>
    <p:sldId id="349" r:id="rId39"/>
    <p:sldId id="317" r:id="rId40"/>
    <p:sldId id="318" r:id="rId41"/>
    <p:sldId id="319" r:id="rId42"/>
    <p:sldId id="350" r:id="rId43"/>
    <p:sldId id="327" r:id="rId44"/>
    <p:sldId id="326" r:id="rId45"/>
    <p:sldId id="328" r:id="rId46"/>
    <p:sldId id="329" r:id="rId47"/>
    <p:sldId id="330" r:id="rId48"/>
    <p:sldId id="331" r:id="rId49"/>
    <p:sldId id="336" r:id="rId50"/>
    <p:sldId id="339" r:id="rId51"/>
    <p:sldId id="371" r:id="rId52"/>
    <p:sldId id="340" r:id="rId53"/>
    <p:sldId id="341" r:id="rId54"/>
    <p:sldId id="351" r:id="rId5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8" autoAdjust="0"/>
    <p:restoredTop sz="99750" autoAdjust="0"/>
  </p:normalViewPr>
  <p:slideViewPr>
    <p:cSldViewPr snapToGrid="0" snapToObjects="1">
      <p:cViewPr>
        <p:scale>
          <a:sx n="63" d="100"/>
          <a:sy n="63" d="100"/>
        </p:scale>
        <p:origin x="-2176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" Type="http://schemas.openxmlformats.org/officeDocument/2006/relationships/slide" Target="slides/slide25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34" Type="http://schemas.openxmlformats.org/officeDocument/2006/relationships/slide" Target="slides/slide33.xml"/><Relationship Id="rId21" Type="http://schemas.openxmlformats.org/officeDocument/2006/relationships/slide" Target="slides/slide20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56" Type="http://schemas.openxmlformats.org/officeDocument/2006/relationships/notesMaster" Target="notesMasters/notesMaster1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64" Type="http://schemas.openxmlformats.org/officeDocument/2006/relationships/customXml" Target="../customXml/item3.xml"/><Relationship Id="rId51" Type="http://schemas.openxmlformats.org/officeDocument/2006/relationships/slide" Target="slides/slide50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7" Type="http://schemas.openxmlformats.org/officeDocument/2006/relationships/slide" Target="slides/slide16.xml"/><Relationship Id="rId59" Type="http://schemas.openxmlformats.org/officeDocument/2006/relationships/viewProps" Target="viewProps.xml"/><Relationship Id="rId46" Type="http://schemas.openxmlformats.org/officeDocument/2006/relationships/slide" Target="slides/slide45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54" Type="http://schemas.openxmlformats.org/officeDocument/2006/relationships/slide" Target="slides/slide53.xml"/><Relationship Id="rId41" Type="http://schemas.openxmlformats.org/officeDocument/2006/relationships/slide" Target="slides/slide40.xml"/><Relationship Id="rId20" Type="http://schemas.openxmlformats.org/officeDocument/2006/relationships/slide" Target="slides/slide19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57" Type="http://schemas.openxmlformats.org/officeDocument/2006/relationships/printerSettings" Target="printerSettings/printerSettings1.bin"/><Relationship Id="rId49" Type="http://schemas.openxmlformats.org/officeDocument/2006/relationships/slide" Target="slides/slide48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2" Type="http://schemas.openxmlformats.org/officeDocument/2006/relationships/slide" Target="slides/slide51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60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12BC0-1109-44F8-BA92-4238B9187E05}" type="datetimeFigureOut">
              <a:rPr lang="es-ES" smtClean="0"/>
              <a:t>9/29/16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8AD68-4A36-4989-BC6B-A103C0B3818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13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779C53B-794F-4D57-82D1-4B94B04F1FF5}" type="slidenum">
              <a:rPr lang="en-US" altLang="es-ES" sz="1200"/>
              <a:pPr algn="r" eaLnBrk="1" hangingPunct="1"/>
              <a:t>16</a:t>
            </a:fld>
            <a:endParaRPr lang="en-US" altLang="es-ES" sz="1200"/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7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8AD68-4A36-4989-BC6B-A103C0B38189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54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9DF0-BAC9-4C77-A4ED-123C74CB7FA3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85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EB300-6EE8-4E34-8018-99AD3AB67673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321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24B2-297A-431F-94BD-00C2E088A9B2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03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9C38-D0E2-41BD-AE3F-48A203AE28D2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54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6498-FAB4-41D8-A9AB-0EFFE02DBF79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98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2924-888B-48EE-B930-37803F37DD7C}" type="datetime1">
              <a:rPr lang="es-ES" smtClean="0"/>
              <a:t>9/29/16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24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FED8-7A17-4FCF-8A89-29FBC18C0E47}" type="datetime1">
              <a:rPr lang="es-ES" smtClean="0"/>
              <a:t>9/29/16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73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5BEA-C456-47CE-93E9-8BB0F0A328A8}" type="datetime1">
              <a:rPr lang="es-ES" smtClean="0"/>
              <a:t>9/29/16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77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DA69-2277-49DA-A8D8-05723F37B64A}" type="datetime1">
              <a:rPr lang="es-ES" smtClean="0"/>
              <a:t>9/29/16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47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32C0-90EE-4535-BD3C-4511AA01D6C2}" type="datetime1">
              <a:rPr lang="es-ES" smtClean="0"/>
              <a:t>9/29/16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45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DF37-5B68-405E-93D1-3B3B8F76D371}" type="datetime1">
              <a:rPr lang="es-ES" smtClean="0"/>
              <a:t>9/29/16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17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6094B-4FB1-4914-A27F-FCF0637F0917}" type="datetime1">
              <a:rPr lang="es-ES" smtClean="0"/>
              <a:t>9/29/16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81B66-6B87-624F-8974-6AD236D07A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95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91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630035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Oscar Yandy Romero G</a:t>
            </a:r>
            <a:r>
              <a:rPr lang="es-ES" b="1" dirty="0" smtClean="0">
                <a:solidFill>
                  <a:schemeClr val="tx1"/>
                </a:solidFill>
              </a:rPr>
              <a:t>.</a:t>
            </a:r>
          </a:p>
          <a:p>
            <a:endParaRPr lang="es-ES" b="1" dirty="0" smtClean="0">
              <a:solidFill>
                <a:schemeClr val="tx1"/>
              </a:solidFill>
            </a:endParaRPr>
          </a:p>
          <a:p>
            <a:r>
              <a:rPr lang="es-ES" sz="2400" dirty="0" smtClean="0">
                <a:solidFill>
                  <a:schemeClr val="tx1"/>
                </a:solidFill>
              </a:rPr>
              <a:t>Grupo de investigaci</a:t>
            </a:r>
            <a:r>
              <a:rPr lang="es-ES" sz="2400" dirty="0" smtClean="0">
                <a:solidFill>
                  <a:schemeClr val="tx1"/>
                </a:solidFill>
              </a:rPr>
              <a:t>ón: </a:t>
            </a:r>
            <a:r>
              <a:rPr lang="es-ES" sz="2400" dirty="0" err="1" smtClean="0">
                <a:solidFill>
                  <a:schemeClr val="tx1"/>
                </a:solidFill>
              </a:rPr>
              <a:t>Sociofísica</a:t>
            </a:r>
            <a:r>
              <a:rPr lang="es-ES" sz="2400" dirty="0" smtClean="0">
                <a:solidFill>
                  <a:schemeClr val="tx1"/>
                </a:solidFill>
              </a:rPr>
              <a:t> y </a:t>
            </a:r>
            <a:r>
              <a:rPr lang="es-ES" sz="2400" dirty="0" err="1">
                <a:solidFill>
                  <a:schemeClr val="tx1"/>
                </a:solidFill>
              </a:rPr>
              <a:t>E</a:t>
            </a:r>
            <a:r>
              <a:rPr lang="es-ES" sz="2400" dirty="0" err="1" smtClean="0">
                <a:solidFill>
                  <a:schemeClr val="tx1"/>
                </a:solidFill>
              </a:rPr>
              <a:t>conofísica</a:t>
            </a:r>
            <a:r>
              <a:rPr lang="es-ES" sz="2400" dirty="0" smtClean="0">
                <a:solidFill>
                  <a:schemeClr val="tx1"/>
                </a:solidFill>
              </a:rPr>
              <a:t> del departamento de Física de la Universidad Nacional de Colombia</a:t>
            </a:r>
            <a:endParaRPr lang="es-ES" sz="2400" dirty="0" smtClean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CO" b="1" dirty="0" smtClean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2 Rectángulo"/>
          <p:cNvSpPr/>
          <p:nvPr/>
        </p:nvSpPr>
        <p:spPr>
          <a:xfrm>
            <a:off x="0" y="0"/>
            <a:ext cx="9144000" cy="1641663"/>
          </a:xfrm>
          <a:prstGeom prst="rect">
            <a:avLst/>
          </a:prstGeom>
          <a:solidFill>
            <a:srgbClr val="11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Picture 11" descr="C:\Users\usuario\Downloads\LOGO_CENTRAL_IDEA_ALT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26" y="44624"/>
            <a:ext cx="3877949" cy="15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Rectángulo"/>
          <p:cNvSpPr/>
          <p:nvPr/>
        </p:nvSpPr>
        <p:spPr>
          <a:xfrm>
            <a:off x="4980" y="6337242"/>
            <a:ext cx="9144000" cy="548142"/>
          </a:xfrm>
          <a:prstGeom prst="rect">
            <a:avLst/>
          </a:prstGeom>
          <a:solidFill>
            <a:srgbClr val="11A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_tradnl" sz="2700" b="1" dirty="0"/>
              <a:t>Estructura y </a:t>
            </a:r>
            <a:r>
              <a:rPr lang="uz-Cyrl-UZ" sz="2700" b="1" dirty="0"/>
              <a:t>d</a:t>
            </a:r>
            <a:r>
              <a:rPr lang="es-ES_tradnl" sz="2700" b="1" dirty="0" err="1"/>
              <a:t>inámica</a:t>
            </a:r>
            <a:r>
              <a:rPr lang="es-ES_tradnl" sz="2700" b="1" dirty="0"/>
              <a:t> de la </a:t>
            </a:r>
            <a:r>
              <a:rPr lang="uz-Cyrl-UZ" sz="2700" b="1" dirty="0"/>
              <a:t>r</a:t>
            </a:r>
            <a:r>
              <a:rPr lang="es-ES_tradnl" sz="2700" b="1" dirty="0"/>
              <a:t>elación entre </a:t>
            </a:r>
            <a:r>
              <a:rPr lang="uz-Cyrl-UZ" sz="2700" b="1" dirty="0"/>
              <a:t>a</a:t>
            </a:r>
            <a:r>
              <a:rPr lang="es-ES_tradnl" sz="2700" b="1" dirty="0" err="1"/>
              <a:t>ctores</a:t>
            </a:r>
            <a:r>
              <a:rPr lang="es-ES_tradnl" sz="2700" b="1" dirty="0"/>
              <a:t> </a:t>
            </a:r>
            <a:r>
              <a:rPr lang="uz-Cyrl-UZ" sz="2700" b="1" dirty="0" smtClean="0"/>
              <a:t>i</a:t>
            </a:r>
            <a:r>
              <a:rPr lang="es-ES_tradnl" sz="2700" b="1" dirty="0" err="1" smtClean="0"/>
              <a:t>nvolucrados</a:t>
            </a:r>
            <a:r>
              <a:rPr lang="es-ES_tradnl" sz="2700" b="1" dirty="0" smtClean="0"/>
              <a:t> </a:t>
            </a:r>
            <a:r>
              <a:rPr lang="es-ES_tradnl" sz="2700" b="1" dirty="0"/>
              <a:t>en la </a:t>
            </a:r>
            <a:r>
              <a:rPr lang="uz-Cyrl-UZ" sz="2700" b="1" dirty="0"/>
              <a:t>g</a:t>
            </a:r>
            <a:r>
              <a:rPr lang="es-ES_tradnl" sz="2700" b="1" dirty="0" err="1"/>
              <a:t>eneración</a:t>
            </a:r>
            <a:r>
              <a:rPr lang="es-ES_tradnl" sz="2700" b="1" dirty="0"/>
              <a:t>, </a:t>
            </a:r>
            <a:r>
              <a:rPr lang="uz-Cyrl-UZ" sz="2700" b="1" dirty="0"/>
              <a:t>p</a:t>
            </a:r>
            <a:r>
              <a:rPr lang="es-ES_tradnl" sz="2700" b="1" dirty="0" err="1"/>
              <a:t>roducción</a:t>
            </a:r>
            <a:r>
              <a:rPr lang="es-ES_tradnl" sz="2700" b="1" dirty="0"/>
              <a:t> y </a:t>
            </a:r>
            <a:r>
              <a:rPr lang="uz-Cyrl-UZ" sz="2700" b="1" dirty="0"/>
              <a:t>d</a:t>
            </a:r>
            <a:r>
              <a:rPr lang="es-ES_tradnl" sz="2700" b="1" dirty="0" err="1"/>
              <a:t>ifusión</a:t>
            </a:r>
            <a:r>
              <a:rPr lang="es-ES_tradnl" sz="2700" b="1" dirty="0"/>
              <a:t> de </a:t>
            </a:r>
            <a:r>
              <a:rPr lang="uz-Cyrl-UZ" sz="2700" b="1" dirty="0"/>
              <a:t>v</a:t>
            </a:r>
            <a:r>
              <a:rPr lang="es-ES_tradnl" sz="2700" b="1" dirty="0" err="1"/>
              <a:t>ariedades</a:t>
            </a:r>
            <a:r>
              <a:rPr lang="es-ES_tradnl" sz="2700" b="1" dirty="0"/>
              <a:t> de </a:t>
            </a:r>
            <a:r>
              <a:rPr lang="uz-Cyrl-UZ" sz="2700" b="1" dirty="0"/>
              <a:t>m</a:t>
            </a:r>
            <a:r>
              <a:rPr lang="es-ES_tradnl" sz="2700" b="1" dirty="0" err="1"/>
              <a:t>aíz</a:t>
            </a:r>
            <a:r>
              <a:rPr lang="es-ES_tradnl" sz="2700" b="1" dirty="0"/>
              <a:t> en Colombia</a:t>
            </a:r>
            <a:r>
              <a:rPr lang="es-US" sz="2700" dirty="0"/>
              <a:t/>
            </a:r>
            <a:br>
              <a:rPr lang="es-US" sz="2700" dirty="0"/>
            </a:br>
            <a:r>
              <a:rPr lang="es-ES_tradnl" dirty="0"/>
              <a:t> </a:t>
            </a:r>
            <a:r>
              <a:rPr lang="es-US" dirty="0"/>
              <a:t/>
            </a:r>
            <a:br>
              <a:rPr lang="es-U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740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07504" y="116632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/>
              <a:t>ANÁLISIS </a:t>
            </a:r>
            <a:r>
              <a:rPr lang="es-CO" sz="3600" b="1" dirty="0" smtClean="0"/>
              <a:t>DE REDES SOCIALES</a:t>
            </a:r>
            <a:r>
              <a:rPr lang="x-none" sz="3600" b="1" dirty="0" smtClean="0"/>
              <a:t> - ARS</a:t>
            </a:r>
            <a:endParaRPr lang="es-CO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5496" y="6654552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/>
              <a:t>5</a:t>
            </a:r>
            <a:r>
              <a:rPr lang="es-CO" sz="900" dirty="0" smtClean="0"/>
              <a:t>) . </a:t>
            </a:r>
            <a:r>
              <a:rPr lang="en-US" sz="900" dirty="0" smtClean="0"/>
              <a:t>Freeman </a:t>
            </a:r>
            <a:r>
              <a:rPr lang="en-US" sz="900" dirty="0"/>
              <a:t>L C. 1979</a:t>
            </a:r>
            <a:r>
              <a:rPr lang="en-US" sz="900" dirty="0" smtClean="0"/>
              <a:t>. 'Centrality </a:t>
            </a:r>
            <a:r>
              <a:rPr lang="en-US" sz="900" dirty="0"/>
              <a:t>in Social Networks: Conceptual Clarification</a:t>
            </a:r>
            <a:r>
              <a:rPr lang="en-US" sz="900" dirty="0" smtClean="0"/>
              <a:t>'. Social </a:t>
            </a:r>
            <a:r>
              <a:rPr lang="en-US" sz="900" dirty="0"/>
              <a:t>Networks 1, 215-239</a:t>
            </a:r>
            <a:r>
              <a:rPr lang="en-US" sz="900" dirty="0" smtClean="0"/>
              <a:t>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579417" y="1404374"/>
            <a:ext cx="5992092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000" dirty="0"/>
              <a:t>La Red </a:t>
            </a:r>
            <a:r>
              <a:rPr lang="es-CO" sz="2000" dirty="0" smtClean="0"/>
              <a:t>social </a:t>
            </a:r>
            <a:r>
              <a:rPr lang="x-none" sz="2000" dirty="0" smtClean="0"/>
              <a:t>es </a:t>
            </a:r>
            <a:r>
              <a:rPr lang="x-none" sz="2000" dirty="0"/>
              <a:t>el espacio estructural de la </a:t>
            </a:r>
            <a:r>
              <a:rPr lang="x-none" sz="2000" dirty="0" smtClean="0"/>
              <a:t>acción.</a:t>
            </a:r>
            <a:endParaRPr lang="es-CO" sz="2000" dirty="0"/>
          </a:p>
          <a:p>
            <a:endParaRPr lang="x-none" sz="2000" dirty="0" smtClean="0"/>
          </a:p>
          <a:p>
            <a:endParaRPr lang="es-CO" sz="2000" dirty="0" smtClean="0"/>
          </a:p>
          <a:p>
            <a:r>
              <a:rPr lang="es-CO" sz="2000" dirty="0" smtClean="0"/>
              <a:t>E</a:t>
            </a:r>
            <a:r>
              <a:rPr lang="x-none" sz="2000" dirty="0" smtClean="0"/>
              <a:t>stablece que el </a:t>
            </a:r>
            <a:r>
              <a:rPr lang="x-none" sz="2000" b="1" dirty="0" smtClean="0"/>
              <a:t>poder</a:t>
            </a:r>
            <a:r>
              <a:rPr lang="x-none" sz="2000" dirty="0" smtClean="0"/>
              <a:t> de un actor social depende de su posición (centralidad) y su papel (rol) en la sociedad.</a:t>
            </a:r>
          </a:p>
          <a:p>
            <a:endParaRPr lang="x-none" sz="2000" dirty="0" smtClean="0"/>
          </a:p>
          <a:p>
            <a:endParaRPr lang="x-none" sz="2000" dirty="0" smtClean="0"/>
          </a:p>
          <a:p>
            <a:r>
              <a:rPr lang="x-none" sz="2000" dirty="0" smtClean="0"/>
              <a:t>Según el ARS, la posición y el papel del actor social resultan de la manera como resuelve sus </a:t>
            </a:r>
            <a:r>
              <a:rPr lang="x-none" sz="2000" b="1" dirty="0" smtClean="0"/>
              <a:t>propósitos</a:t>
            </a:r>
            <a:r>
              <a:rPr lang="x-none" sz="2000" dirty="0" smtClean="0"/>
              <a:t> a través de la interacción social</a:t>
            </a:r>
            <a:r>
              <a:rPr lang="es-CO" sz="2000" dirty="0"/>
              <a:t> </a:t>
            </a:r>
            <a:r>
              <a:rPr lang="x-none" sz="2000" dirty="0" smtClean="0"/>
              <a:t>(</a:t>
            </a:r>
            <a:r>
              <a:rPr lang="es-CO" sz="2000" dirty="0" smtClean="0"/>
              <a:t>5)</a:t>
            </a:r>
            <a:r>
              <a:rPr lang="x-none" sz="2000" dirty="0" smtClean="0"/>
              <a:t>.</a:t>
            </a:r>
            <a:endParaRPr lang="es-CO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21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34781" y="2257708"/>
            <a:ext cx="3082413" cy="2166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8" y="1538362"/>
            <a:ext cx="4559229" cy="44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139952" y="1028389"/>
            <a:ext cx="4860540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s-CO" dirty="0" smtClean="0"/>
              <a:t>Permite </a:t>
            </a:r>
            <a:r>
              <a:rPr lang="x-none" dirty="0" smtClean="0"/>
              <a:t>representar</a:t>
            </a:r>
            <a:r>
              <a:rPr lang="es-CO" dirty="0" smtClean="0"/>
              <a:t> relaciones entre los componentes del sistema</a:t>
            </a:r>
            <a:r>
              <a:rPr lang="x-none" dirty="0" smtClean="0"/>
              <a:t>. La </a:t>
            </a:r>
            <a:r>
              <a:rPr lang="es-CO" dirty="0" smtClean="0"/>
              <a:t>topología </a:t>
            </a:r>
            <a:r>
              <a:rPr lang="x-none" dirty="0" smtClean="0"/>
              <a:t>de los grafos da información sobre la estructura y la dinámica del sistema</a:t>
            </a:r>
            <a:r>
              <a:rPr lang="es-ES_tradnl" dirty="0"/>
              <a:t> </a:t>
            </a:r>
            <a:r>
              <a:rPr lang="es-ES_tradnl" dirty="0" smtClean="0"/>
              <a:t>(</a:t>
            </a:r>
            <a:r>
              <a:rPr lang="es-ES_tradnl" dirty="0"/>
              <a:t>6</a:t>
            </a:r>
            <a:r>
              <a:rPr lang="es-ES_tradnl" dirty="0" smtClean="0"/>
              <a:t>)</a:t>
            </a:r>
            <a:endParaRPr lang="es-CO" dirty="0"/>
          </a:p>
        </p:txBody>
      </p:sp>
      <p:sp>
        <p:nvSpPr>
          <p:cNvPr id="5" name="4 Elipse"/>
          <p:cNvSpPr/>
          <p:nvPr/>
        </p:nvSpPr>
        <p:spPr>
          <a:xfrm>
            <a:off x="5878204" y="4688969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Elipse"/>
          <p:cNvSpPr/>
          <p:nvPr/>
        </p:nvSpPr>
        <p:spPr>
          <a:xfrm>
            <a:off x="7462380" y="4688969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8 Conector recto de flecha"/>
          <p:cNvCxnSpPr>
            <a:stCxn id="5" idx="6"/>
            <a:endCxn id="8" idx="2"/>
          </p:cNvCxnSpPr>
          <p:nvPr/>
        </p:nvCxnSpPr>
        <p:spPr>
          <a:xfrm>
            <a:off x="6310252" y="4904993"/>
            <a:ext cx="1152128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621704" y="51732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1</a:t>
            </a:r>
            <a:endParaRPr lang="es-CO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82260" y="456138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Vínculo</a:t>
            </a:r>
            <a:endParaRPr lang="es-CO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5963313" y="2257708"/>
                <a:ext cx="19182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800" i="1" smtClean="0">
                          <a:latin typeface="Cambria Math"/>
                          <a:ea typeface="Calibri"/>
                          <a:cs typeface="Arial"/>
                        </a:rPr>
                        <m:t>ℊ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(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𝑁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,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ℒ</m:t>
                      </m:r>
                      <m:r>
                        <a:rPr lang="x-none" sz="2800" b="0" i="1" smtClean="0">
                          <a:effectLst/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, </m:t>
                      </m:r>
                      <m:r>
                        <a:rPr lang="es-CO" sz="2800" b="0" i="1" smtClean="0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𝑊</m:t>
                      </m:r>
                      <m:r>
                        <a:rPr lang="es-CO" sz="2800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313" y="2257708"/>
                <a:ext cx="1918282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CuadroTexto"/>
          <p:cNvSpPr txBox="1"/>
          <p:nvPr/>
        </p:nvSpPr>
        <p:spPr>
          <a:xfrm>
            <a:off x="7246356" y="51732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2</a:t>
            </a:r>
            <a:endParaRPr lang="es-CO" sz="1400" dirty="0"/>
          </a:p>
        </p:txBody>
      </p:sp>
      <p:sp>
        <p:nvSpPr>
          <p:cNvPr id="16" name="15 Elipse"/>
          <p:cNvSpPr/>
          <p:nvPr/>
        </p:nvSpPr>
        <p:spPr>
          <a:xfrm>
            <a:off x="5878204" y="5949280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Elipse"/>
          <p:cNvSpPr/>
          <p:nvPr/>
        </p:nvSpPr>
        <p:spPr>
          <a:xfrm>
            <a:off x="7462380" y="5949280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17 Conector recto de flecha"/>
          <p:cNvCxnSpPr>
            <a:stCxn id="16" idx="6"/>
            <a:endCxn id="17" idx="2"/>
          </p:cNvCxnSpPr>
          <p:nvPr/>
        </p:nvCxnSpPr>
        <p:spPr>
          <a:xfrm>
            <a:off x="6310252" y="6165304"/>
            <a:ext cx="11521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6382260" y="5866239"/>
                <a:ext cx="1080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1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sz="1400" i="1">
                              <a:latin typeface="Cambria Math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s-CO" sz="1400" dirty="0"/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260" y="5866239"/>
                <a:ext cx="1080120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CuadroTexto"/>
          <p:cNvSpPr txBox="1"/>
          <p:nvPr/>
        </p:nvSpPr>
        <p:spPr>
          <a:xfrm>
            <a:off x="5657708" y="643359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1</a:t>
            </a:r>
            <a:endParaRPr lang="es-CO" sz="1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282360" y="643359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/>
              <a:t>Nodo 2</a:t>
            </a:r>
            <a:endParaRPr lang="es-CO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5566464" y="2782676"/>
                <a:ext cx="2320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={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,..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464" y="2782676"/>
                <a:ext cx="232044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CuadroTexto"/>
              <p:cNvSpPr txBox="1"/>
              <p:nvPr/>
            </p:nvSpPr>
            <p:spPr>
              <a:xfrm>
                <a:off x="5576368" y="3200534"/>
                <a:ext cx="250645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i="1" smtClean="0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s-CO" i="1">
                          <a:latin typeface="Cambria Math"/>
                        </a:rPr>
                        <m:t>={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1</m:t>
                          </m:r>
                          <m:r>
                            <a:rPr lang="es-CO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,..</m:t>
                      </m:r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s-CO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2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368" y="3200534"/>
                <a:ext cx="2506455" cy="391646"/>
              </a:xfrm>
              <a:prstGeom prst="rect">
                <a:avLst/>
              </a:prstGeom>
              <a:blipFill rotWithShape="0"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22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6). </a:t>
            </a:r>
            <a:r>
              <a:rPr lang="en-US" sz="900" dirty="0" smtClean="0"/>
              <a:t>Newman </a:t>
            </a:r>
            <a:r>
              <a:rPr lang="en-US" sz="900" dirty="0"/>
              <a:t>M. Networks: an introduction. </a:t>
            </a:r>
            <a:r>
              <a:rPr lang="es-CO" sz="900" dirty="0"/>
              <a:t>2010. </a:t>
            </a:r>
            <a:r>
              <a:rPr lang="en-US" sz="900" dirty="0"/>
              <a:t>Oxford University Press. Oxford, New York</a:t>
            </a:r>
            <a:r>
              <a:rPr lang="en-US" sz="900" dirty="0" smtClean="0"/>
              <a:t>; p</a:t>
            </a:r>
            <a:r>
              <a:rPr lang="en-US" sz="900" dirty="0"/>
              <a:t>. </a:t>
            </a:r>
            <a:r>
              <a:rPr lang="en-US" sz="900" dirty="0" smtClean="0"/>
              <a:t>19-178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21 CuadroTexto"/>
              <p:cNvSpPr txBox="1"/>
              <p:nvPr/>
            </p:nvSpPr>
            <p:spPr>
              <a:xfrm>
                <a:off x="5580112" y="3685426"/>
                <a:ext cx="279448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s-CO" i="1">
                          <a:latin typeface="Cambria Math"/>
                        </a:rPr>
                        <m:t>={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1</m:t>
                          </m:r>
                          <m:r>
                            <a:rPr lang="es-CO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,</m:t>
                      </m:r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s-C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x-non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O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CO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x-none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s-CO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4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685426"/>
                <a:ext cx="2794483" cy="391646"/>
              </a:xfrm>
              <a:prstGeom prst="rect">
                <a:avLst/>
              </a:prstGeom>
              <a:blipFill rotWithShape="0"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24 CuadroTexto"/>
          <p:cNvSpPr txBox="1"/>
          <p:nvPr/>
        </p:nvSpPr>
        <p:spPr>
          <a:xfrm>
            <a:off x="107504" y="47526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(1)</a:t>
            </a:r>
          </a:p>
          <a:p>
            <a:pPr algn="ctr"/>
            <a:r>
              <a:rPr lang="x-none" sz="2800" b="1" dirty="0" smtClean="0"/>
              <a:t>Definiciones</a:t>
            </a:r>
            <a:endParaRPr lang="es-CO" sz="2800" b="1" dirty="0" smtClean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95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932040" y="1463293"/>
            <a:ext cx="396044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CENTRALIDAD GRADO</a:t>
            </a:r>
          </a:p>
          <a:p>
            <a:endParaRPr lang="es-CO" sz="2000" b="1" dirty="0"/>
          </a:p>
          <a:p>
            <a:r>
              <a:rPr lang="es-CO" sz="2000" dirty="0" smtClean="0"/>
              <a:t>Es la cantidad de nodos adyacentes a un nodo.</a:t>
            </a:r>
          </a:p>
          <a:p>
            <a:endParaRPr lang="es-CO" sz="2000" dirty="0" smtClean="0"/>
          </a:p>
          <a:p>
            <a:r>
              <a:rPr lang="es-CO" sz="2000" dirty="0" smtClean="0"/>
              <a:t>Da cuenta del nivel de visibilidad, importancia o potencial de actividad de un nodo (</a:t>
            </a:r>
            <a:r>
              <a:rPr lang="es-CO" sz="2000" dirty="0"/>
              <a:t>5</a:t>
            </a:r>
            <a:r>
              <a:rPr lang="es-CO" sz="2000" dirty="0" smtClean="0"/>
              <a:t>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CuadroTexto"/>
              <p:cNvSpPr txBox="1"/>
              <p:nvPr/>
            </p:nvSpPr>
            <p:spPr>
              <a:xfrm>
                <a:off x="5652120" y="4348682"/>
                <a:ext cx="2165080" cy="1317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28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s-CO" sz="2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s-CO" sz="2800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s-CO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CO" sz="28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s-CO" sz="28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s-CO" sz="28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s-CO" sz="28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CO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800" b="0" i="1" smtClean="0"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s-CO" sz="28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O" sz="2800" b="0" i="1" smtClean="0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s-CO" sz="2800" dirty="0"/>
              </a:p>
            </p:txBody>
          </p:sp>
        </mc:Choice>
        <mc:Fallback xmlns="">
          <p:sp>
            <p:nvSpPr>
              <p:cNvPr id="12" name="1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348682"/>
                <a:ext cx="2165080" cy="131734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5) </a:t>
            </a:r>
            <a:r>
              <a:rPr lang="en-US" sz="900" dirty="0"/>
              <a:t>Freeman L C. 1979</a:t>
            </a:r>
            <a:r>
              <a:rPr lang="en-US" sz="900" dirty="0" smtClean="0"/>
              <a:t>. 'Centrality </a:t>
            </a:r>
            <a:r>
              <a:rPr lang="en-US" sz="900" dirty="0"/>
              <a:t>in Social Networks: Conceptual Clarification</a:t>
            </a:r>
            <a:r>
              <a:rPr lang="en-US" sz="900" dirty="0" smtClean="0"/>
              <a:t>'. Social </a:t>
            </a:r>
            <a:r>
              <a:rPr lang="en-US" sz="900" dirty="0"/>
              <a:t>Networks 1, 215-239.</a:t>
            </a:r>
            <a:endParaRPr lang="en-US" sz="900" dirty="0" smtClean="0"/>
          </a:p>
        </p:txBody>
      </p:sp>
      <p:sp>
        <p:nvSpPr>
          <p:cNvPr id="11" name="10 CuadroTexto"/>
          <p:cNvSpPr txBox="1"/>
          <p:nvPr/>
        </p:nvSpPr>
        <p:spPr>
          <a:xfrm>
            <a:off x="107504" y="4752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(2</a:t>
            </a:r>
            <a:r>
              <a:rPr lang="x-none" sz="3600" b="1" dirty="0" smtClean="0"/>
              <a:t>)</a:t>
            </a:r>
            <a:endParaRPr lang="es-CO" sz="3600" b="1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8" y="1538362"/>
            <a:ext cx="4559229" cy="44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721077" y="27405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 smtClean="0"/>
              <a:t>5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89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843597" y="1536957"/>
            <a:ext cx="417548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CENTRALIDAD DE INTERMEDIACIÓN</a:t>
            </a:r>
          </a:p>
          <a:p>
            <a:endParaRPr lang="es-CO" sz="2000" b="1" dirty="0"/>
          </a:p>
          <a:p>
            <a:r>
              <a:rPr lang="x-none" sz="2000" dirty="0" smtClean="0"/>
              <a:t>Número</a:t>
            </a:r>
            <a:r>
              <a:rPr lang="es-CO" sz="2000" dirty="0" smtClean="0"/>
              <a:t> geodésicas (caminos </a:t>
            </a:r>
            <a:r>
              <a:rPr lang="x-none" sz="2000" dirty="0" smtClean="0"/>
              <a:t>más </a:t>
            </a:r>
            <a:r>
              <a:rPr lang="es-CO" sz="2000" dirty="0" smtClean="0"/>
              <a:t>cortos entre pares de nodos) </a:t>
            </a:r>
            <a:r>
              <a:rPr lang="x-none" sz="2000" dirty="0" smtClean="0"/>
              <a:t>que </a:t>
            </a:r>
            <a:r>
              <a:rPr lang="es-CO" sz="2000" dirty="0" smtClean="0"/>
              <a:t>pasan por </a:t>
            </a:r>
            <a:r>
              <a:rPr lang="x-none" sz="2000" dirty="0" smtClean="0"/>
              <a:t>el</a:t>
            </a:r>
            <a:r>
              <a:rPr lang="es-CO" sz="2000" dirty="0" smtClean="0"/>
              <a:t> nodo .</a:t>
            </a:r>
          </a:p>
          <a:p>
            <a:endParaRPr lang="es-CO" sz="2000" dirty="0"/>
          </a:p>
          <a:p>
            <a:r>
              <a:rPr lang="es-CO" sz="2000" dirty="0" smtClean="0"/>
              <a:t>Refleja la importancia de</a:t>
            </a:r>
            <a:r>
              <a:rPr lang="x-none" sz="2000" dirty="0" smtClean="0"/>
              <a:t>l</a:t>
            </a:r>
            <a:r>
              <a:rPr lang="es-CO" sz="2000" dirty="0" smtClean="0"/>
              <a:t> nodo de acuerdo a </a:t>
            </a:r>
            <a:r>
              <a:rPr lang="x-none" sz="2000" dirty="0" smtClean="0"/>
              <a:t>los flujos de información a través de él</a:t>
            </a:r>
            <a:r>
              <a:rPr lang="es-CO" sz="2000" dirty="0" smtClean="0"/>
              <a:t>. (</a:t>
            </a:r>
            <a:r>
              <a:rPr lang="es-CO" sz="2000" dirty="0"/>
              <a:t>6</a:t>
            </a:r>
            <a:r>
              <a:rPr lang="es-CO" sz="2000" dirty="0" smtClean="0"/>
              <a:t>)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6) Wasserman </a:t>
            </a:r>
            <a:r>
              <a:rPr lang="es-CO" sz="900" dirty="0"/>
              <a:t>S, Faust K. Social </a:t>
            </a:r>
            <a:r>
              <a:rPr lang="es-CO" sz="900" dirty="0" err="1"/>
              <a:t>network</a:t>
            </a:r>
            <a:r>
              <a:rPr lang="es-CO" sz="900" dirty="0"/>
              <a:t> </a:t>
            </a:r>
            <a:r>
              <a:rPr lang="es-CO" sz="900" dirty="0" err="1"/>
              <a:t>analysis</a:t>
            </a:r>
            <a:r>
              <a:rPr lang="es-CO" sz="900" dirty="0"/>
              <a:t>: </a:t>
            </a:r>
            <a:r>
              <a:rPr lang="es-CO" sz="900" dirty="0" err="1"/>
              <a:t>Methods</a:t>
            </a:r>
            <a:r>
              <a:rPr lang="es-CO" sz="900" dirty="0"/>
              <a:t> and </a:t>
            </a:r>
            <a:r>
              <a:rPr lang="es-CO" sz="900" dirty="0" err="1"/>
              <a:t>applications</a:t>
            </a:r>
            <a:r>
              <a:rPr lang="es-CO" sz="900" dirty="0"/>
              <a:t> (Vol. 8). Cambridge </a:t>
            </a:r>
            <a:r>
              <a:rPr lang="es-CO" sz="900" dirty="0" err="1"/>
              <a:t>University</a:t>
            </a:r>
            <a:r>
              <a:rPr lang="es-CO" sz="900" dirty="0"/>
              <a:t> </a:t>
            </a:r>
            <a:r>
              <a:rPr lang="es-CO" sz="900" dirty="0" err="1"/>
              <a:t>press</a:t>
            </a:r>
            <a:r>
              <a:rPr lang="es-CO" sz="900" dirty="0"/>
              <a:t>; 1994. p. 101-247.</a:t>
            </a:r>
            <a:endParaRPr lang="en-US" sz="9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8" y="1538362"/>
            <a:ext cx="4559229" cy="448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07504" y="4752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(3</a:t>
            </a:r>
            <a:r>
              <a:rPr lang="x-none" sz="3600" b="1" dirty="0" smtClean="0"/>
              <a:t>)</a:t>
            </a:r>
            <a:endParaRPr lang="es-CO" sz="3600" b="1" dirty="0" smtClean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13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150" y="4596161"/>
            <a:ext cx="23336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2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42988" y="1654330"/>
            <a:ext cx="4178760" cy="138669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dirty="0" smtClean="0"/>
              <a:t>Centralidad de </a:t>
            </a:r>
            <a:r>
              <a:rPr lang="es-ES" sz="2400" b="1" dirty="0" err="1" smtClean="0"/>
              <a:t>Autovector</a:t>
            </a:r>
            <a:endParaRPr lang="es-ES" sz="2400" b="1" dirty="0" smtClean="0"/>
          </a:p>
          <a:p>
            <a:pPr marL="0" indent="0">
              <a:buNone/>
            </a:pPr>
            <a:r>
              <a:rPr lang="x-none" sz="2400" dirty="0" smtClean="0"/>
              <a:t>Da la participación de un nodo en la tendencia de la Red </a:t>
            </a:r>
            <a:r>
              <a:rPr lang="es-ES_tradnl" sz="2400" dirty="0" smtClean="0"/>
              <a:t>(</a:t>
            </a:r>
            <a:r>
              <a:rPr lang="es-ES_tradnl" sz="2400" dirty="0"/>
              <a:t>7</a:t>
            </a:r>
            <a:r>
              <a:rPr lang="es-ES_tradnl" sz="2400" dirty="0" smtClean="0"/>
              <a:t>)</a:t>
            </a:r>
            <a:r>
              <a:rPr lang="x-none" sz="2400" dirty="0" smtClean="0"/>
              <a:t>.</a:t>
            </a:r>
            <a:endParaRPr lang="es-ES" sz="2400" dirty="0"/>
          </a:p>
        </p:txBody>
      </p:sp>
      <p:sp>
        <p:nvSpPr>
          <p:cNvPr id="4" name="15 CuadroTexto"/>
          <p:cNvSpPr txBox="1"/>
          <p:nvPr/>
        </p:nvSpPr>
        <p:spPr>
          <a:xfrm>
            <a:off x="107504" y="4752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 smtClean="0"/>
              <a:t>TEORÍA DE GRAFOS (4</a:t>
            </a:r>
            <a:r>
              <a:rPr lang="x-none" sz="3600" b="1" dirty="0" smtClean="0"/>
              <a:t>)</a:t>
            </a:r>
            <a:endParaRPr lang="es-CO" sz="36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998" r="21290" b="18399"/>
          <a:stretch/>
        </p:blipFill>
        <p:spPr bwMode="auto">
          <a:xfrm>
            <a:off x="323529" y="1538362"/>
            <a:ext cx="4002698" cy="393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1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7) </a:t>
            </a:r>
            <a:r>
              <a:rPr lang="es-CO" sz="900" dirty="0"/>
              <a:t>Wasserman S, Faust K. Social </a:t>
            </a:r>
            <a:r>
              <a:rPr lang="es-CO" sz="900" dirty="0" err="1"/>
              <a:t>network</a:t>
            </a:r>
            <a:r>
              <a:rPr lang="es-CO" sz="900" dirty="0"/>
              <a:t> </a:t>
            </a:r>
            <a:r>
              <a:rPr lang="es-CO" sz="900" dirty="0" err="1"/>
              <a:t>analysis</a:t>
            </a:r>
            <a:r>
              <a:rPr lang="es-CO" sz="900" dirty="0"/>
              <a:t>: </a:t>
            </a:r>
            <a:r>
              <a:rPr lang="es-CO" sz="900" dirty="0" err="1"/>
              <a:t>Methods</a:t>
            </a:r>
            <a:r>
              <a:rPr lang="es-CO" sz="900" dirty="0"/>
              <a:t> and </a:t>
            </a:r>
            <a:r>
              <a:rPr lang="es-CO" sz="900" dirty="0" err="1"/>
              <a:t>applications</a:t>
            </a:r>
            <a:r>
              <a:rPr lang="es-CO" sz="900" dirty="0"/>
              <a:t> (Vol. 8). Cambridge </a:t>
            </a:r>
            <a:r>
              <a:rPr lang="es-CO" sz="900" dirty="0" err="1"/>
              <a:t>University</a:t>
            </a:r>
            <a:r>
              <a:rPr lang="es-CO" sz="900" dirty="0"/>
              <a:t> </a:t>
            </a:r>
            <a:r>
              <a:rPr lang="es-CO" sz="900" dirty="0" err="1"/>
              <a:t>press</a:t>
            </a:r>
            <a:r>
              <a:rPr lang="es-CO" sz="900" dirty="0"/>
              <a:t>; 1994. p. 101-247.</a:t>
            </a:r>
            <a:endParaRPr lang="en-US" sz="900" dirty="0" smtClean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12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 b="5684"/>
          <a:stretch/>
        </p:blipFill>
        <p:spPr bwMode="auto">
          <a:xfrm>
            <a:off x="87114" y="1146431"/>
            <a:ext cx="5222304" cy="51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493356" y="1669619"/>
            <a:ext cx="356933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2200" dirty="0" smtClean="0"/>
              <a:t>Las p</a:t>
            </a:r>
            <a:r>
              <a:rPr lang="x-none" sz="2200" dirty="0" smtClean="0"/>
              <a:t>ropiedades</a:t>
            </a:r>
            <a:r>
              <a:rPr lang="es-CO" sz="2200" dirty="0" smtClean="0"/>
              <a:t> emergentes</a:t>
            </a:r>
            <a:r>
              <a:rPr lang="x-none" sz="2200" dirty="0" smtClean="0"/>
              <a:t> del sistema como un todo no son la suma de aquellas de las partes (ej. </a:t>
            </a:r>
            <a:r>
              <a:rPr lang="x-none" sz="2200" dirty="0"/>
              <a:t>t</a:t>
            </a:r>
            <a:r>
              <a:rPr lang="x-none" sz="2200" dirty="0" smtClean="0"/>
              <a:t>emperatura, entropía, fenómenos</a:t>
            </a:r>
            <a:r>
              <a:rPr lang="es-CO" sz="2200" dirty="0" smtClean="0"/>
              <a:t> colectivo</a:t>
            </a:r>
            <a:r>
              <a:rPr lang="x-none" sz="2200" dirty="0" smtClean="0"/>
              <a:t>s) (</a:t>
            </a:r>
            <a:r>
              <a:rPr lang="es-CO" sz="2200" dirty="0" smtClean="0"/>
              <a:t>14</a:t>
            </a:r>
            <a:r>
              <a:rPr lang="x-none" sz="2200" dirty="0" smtClean="0"/>
              <a:t>)</a:t>
            </a:r>
            <a:r>
              <a:rPr lang="es-CO" sz="2200" dirty="0" smtClean="0"/>
              <a:t>. </a:t>
            </a:r>
          </a:p>
          <a:p>
            <a:endParaRPr lang="es-CO" sz="2200" dirty="0"/>
          </a:p>
          <a:p>
            <a:r>
              <a:rPr lang="es-CO" sz="2200" dirty="0" smtClean="0"/>
              <a:t>Se preocupa por cómo </a:t>
            </a:r>
            <a:r>
              <a:rPr lang="x-none" sz="2200" dirty="0" smtClean="0"/>
              <a:t>las </a:t>
            </a:r>
            <a:r>
              <a:rPr lang="es-CO" sz="2200" dirty="0" smtClean="0"/>
              <a:t>reglas formativas dan lugar a propiedades del colectivo. </a:t>
            </a:r>
            <a:endParaRPr lang="x-none" sz="2200" dirty="0" smtClean="0"/>
          </a:p>
          <a:p>
            <a:endParaRPr lang="x-none" sz="2200" dirty="0"/>
          </a:p>
          <a:p>
            <a:r>
              <a:rPr lang="es-CO" sz="2200" dirty="0" smtClean="0"/>
              <a:t>Naturaleza estadística.</a:t>
            </a:r>
            <a:endParaRPr lang="es-CO" sz="2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598712" y="206690"/>
            <a:ext cx="5958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 smtClean="0"/>
              <a:t>4. </a:t>
            </a:r>
            <a:r>
              <a:rPr lang="es-CO" sz="4000" dirty="0" smtClean="0"/>
              <a:t>REDES COMPLEJAS</a:t>
            </a:r>
            <a:r>
              <a:rPr lang="x-none" sz="4000" dirty="0" smtClean="0"/>
              <a:t> (1)</a:t>
            </a:r>
            <a:endParaRPr lang="es-CO" sz="4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496" y="6640894"/>
            <a:ext cx="8640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/>
              <a:t>14 </a:t>
            </a:r>
            <a:r>
              <a:rPr lang="en-US" sz="900" dirty="0"/>
              <a:t>Newman M. Networks: an introduction. </a:t>
            </a:r>
            <a:r>
              <a:rPr lang="es-CO" sz="900" dirty="0"/>
              <a:t>2010. </a:t>
            </a:r>
            <a:r>
              <a:rPr lang="en-US" sz="900" dirty="0"/>
              <a:t>Oxford University Press. Oxford, New York</a:t>
            </a:r>
            <a:r>
              <a:rPr lang="en-US" sz="900" dirty="0" smtClean="0"/>
              <a:t>; p</a:t>
            </a:r>
            <a:r>
              <a:rPr lang="en-US" sz="900" dirty="0"/>
              <a:t>. </a:t>
            </a:r>
            <a:r>
              <a:rPr lang="en-US" sz="900" dirty="0" smtClean="0"/>
              <a:t>19-178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50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5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r="46611" b="21251"/>
          <a:stretch>
            <a:fillRect/>
          </a:stretch>
        </p:blipFill>
        <p:spPr bwMode="auto">
          <a:xfrm>
            <a:off x="152400" y="1752600"/>
            <a:ext cx="67056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3796" name="Picture 10" descr="Comparing Random and Scale-Free Distrib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1905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7" name="Text Box 12"/>
          <p:cNvSpPr txBox="1">
            <a:spLocks noChangeArrowheads="1"/>
          </p:cNvSpPr>
          <p:nvPr/>
        </p:nvSpPr>
        <p:spPr bwMode="auto">
          <a:xfrm>
            <a:off x="510254" y="3770313"/>
            <a:ext cx="845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dirty="0"/>
              <a:t>Regular		</a:t>
            </a:r>
            <a:r>
              <a:rPr lang="x-none" altLang="es-ES" dirty="0" smtClean="0"/>
              <a:t>        </a:t>
            </a:r>
            <a:r>
              <a:rPr lang="es-ES_tradnl" altLang="es-ES" dirty="0" smtClean="0"/>
              <a:t>Mundo </a:t>
            </a:r>
            <a:r>
              <a:rPr lang="es-ES_tradnl" altLang="es-ES" dirty="0"/>
              <a:t>pequeño	           Aleatoria	</a:t>
            </a:r>
            <a:r>
              <a:rPr lang="x-none" altLang="es-ES" dirty="0" smtClean="0"/>
              <a:t>        </a:t>
            </a:r>
            <a:r>
              <a:rPr lang="es-ES_tradnl" altLang="es-ES" dirty="0"/>
              <a:t>	Libre de escala</a:t>
            </a:r>
            <a:endParaRPr lang="en-US" altLang="es-ES" dirty="0"/>
          </a:p>
        </p:txBody>
      </p:sp>
      <p:pic>
        <p:nvPicPr>
          <p:cNvPr id="673798" name="Picture 3" descr="gaussia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06900"/>
            <a:ext cx="23145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9" name="Text Box 4"/>
          <p:cNvSpPr txBox="1">
            <a:spLocks noChangeArrowheads="1"/>
          </p:cNvSpPr>
          <p:nvPr/>
        </p:nvSpPr>
        <p:spPr bwMode="auto">
          <a:xfrm>
            <a:off x="2630488" y="6524625"/>
            <a:ext cx="64373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s-ES" sz="2400">
                <a:ea typeface="MS PGothic" panose="020B0600070205080204" pitchFamily="34" charset="-128"/>
              </a:rPr>
              <a:t> Distribución de Poisson        Ley de potencias</a:t>
            </a:r>
          </a:p>
        </p:txBody>
      </p:sp>
      <p:pic>
        <p:nvPicPr>
          <p:cNvPr id="673800" name="Picture 9" descr="power_p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5908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6769514" y="1614948"/>
            <a:ext cx="2074606" cy="2155366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16</a:t>
            </a:fld>
            <a:endParaRPr lang="es-ES"/>
          </a:p>
        </p:txBody>
      </p:sp>
      <p:sp>
        <p:nvSpPr>
          <p:cNvPr id="11" name="5 CuadroTexto"/>
          <p:cNvSpPr txBox="1"/>
          <p:nvPr/>
        </p:nvSpPr>
        <p:spPr>
          <a:xfrm>
            <a:off x="1598712" y="206690"/>
            <a:ext cx="5958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 smtClean="0"/>
              <a:t>4. </a:t>
            </a:r>
            <a:r>
              <a:rPr lang="es-CO" sz="4000" dirty="0" smtClean="0"/>
              <a:t>REDES COMPLEJAS</a:t>
            </a:r>
            <a:r>
              <a:rPr lang="x-none" sz="4000" dirty="0" smtClean="0"/>
              <a:t> (2)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72916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Fuentes de i</a:t>
            </a:r>
            <a:r>
              <a:rPr lang="x-none" dirty="0" smtClean="0"/>
              <a:t>N</a:t>
            </a:r>
            <a:r>
              <a:rPr lang="es-ES" dirty="0" smtClean="0"/>
              <a:t>formación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48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46039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Búsqueda bibliometría</a:t>
            </a:r>
            <a:endParaRPr lang="es-ES" sz="40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199" y="1600200"/>
            <a:ext cx="8481819" cy="51176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x-none" sz="2400" b="1" dirty="0"/>
              <a:t>Fuente:</a:t>
            </a:r>
            <a:r>
              <a:rPr lang="es-ES_tradnl" sz="2400" b="1" dirty="0"/>
              <a:t> </a:t>
            </a:r>
            <a:r>
              <a:rPr lang="es-ES_tradnl" sz="2400" dirty="0"/>
              <a:t>Web of </a:t>
            </a:r>
            <a:r>
              <a:rPr lang="es-ES_tradnl" sz="2400" dirty="0" err="1"/>
              <a:t>Science</a:t>
            </a:r>
            <a:r>
              <a:rPr lang="es-ES_tradnl" sz="2400" dirty="0"/>
              <a:t> </a:t>
            </a:r>
            <a:r>
              <a:rPr lang="x-none" sz="2400" dirty="0"/>
              <a:t>(disponible </a:t>
            </a:r>
            <a:r>
              <a:rPr lang="es-ES_tradnl" sz="2400" dirty="0"/>
              <a:t>desde 2001 hasta 2015</a:t>
            </a:r>
            <a:r>
              <a:rPr lang="x-none" sz="2400" dirty="0"/>
              <a:t>)</a:t>
            </a:r>
            <a:r>
              <a:rPr lang="es-ES_tradnl" sz="2400" dirty="0"/>
              <a:t>. </a:t>
            </a:r>
            <a:endParaRPr lang="x-none" sz="2400" dirty="0"/>
          </a:p>
          <a:p>
            <a:pPr marL="0" indent="0" algn="just">
              <a:buNone/>
            </a:pPr>
            <a:endParaRPr lang="x-none" sz="2400" dirty="0" smtClean="0"/>
          </a:p>
          <a:p>
            <a:pPr marL="0" indent="0" algn="just">
              <a:buNone/>
            </a:pPr>
            <a:r>
              <a:rPr lang="x-none" sz="2400" b="1" dirty="0" smtClean="0"/>
              <a:t>Datos: </a:t>
            </a:r>
            <a:r>
              <a:rPr lang="x-none" sz="2400" dirty="0"/>
              <a:t>A</a:t>
            </a:r>
            <a:r>
              <a:rPr lang="es-ES_tradnl" sz="2400" dirty="0" err="1"/>
              <a:t>rtículos</a:t>
            </a:r>
            <a:r>
              <a:rPr lang="es-ES_tradnl" sz="2400" dirty="0"/>
              <a:t> publicados </a:t>
            </a:r>
            <a:r>
              <a:rPr lang="es-ES_tradnl" sz="2400" dirty="0" smtClean="0"/>
              <a:t>sobre </a:t>
            </a:r>
            <a:r>
              <a:rPr lang="es-ES_tradnl" sz="2400" dirty="0"/>
              <a:t>cuatro tipos de </a:t>
            </a:r>
            <a:r>
              <a:rPr lang="x-none" sz="2400" dirty="0" smtClean="0"/>
              <a:t>variedades</a:t>
            </a:r>
            <a:r>
              <a:rPr lang="es-ES_tradnl" sz="2400" dirty="0" smtClean="0"/>
              <a:t> </a:t>
            </a:r>
            <a:r>
              <a:rPr lang="es-ES_tradnl" sz="2400" dirty="0"/>
              <a:t>transgénicas</a:t>
            </a:r>
            <a:r>
              <a:rPr lang="x-none" sz="2400" dirty="0"/>
              <a:t>:</a:t>
            </a:r>
            <a:r>
              <a:rPr lang="es-ES_tradnl" sz="2400" dirty="0"/>
              <a:t> RR, </a:t>
            </a:r>
            <a:r>
              <a:rPr lang="es-ES_tradnl" sz="2400" dirty="0" err="1"/>
              <a:t>bt</a:t>
            </a:r>
            <a:r>
              <a:rPr lang="es-ES_tradnl" sz="2400" dirty="0"/>
              <a:t>, </a:t>
            </a:r>
            <a:r>
              <a:rPr lang="es-ES_tradnl" sz="2400" dirty="0" err="1"/>
              <a:t>Herculex</a:t>
            </a:r>
            <a:r>
              <a:rPr lang="es-ES_tradnl" sz="2400" dirty="0"/>
              <a:t>, </a:t>
            </a:r>
            <a:r>
              <a:rPr lang="es-ES_tradnl" sz="2400" dirty="0" err="1"/>
              <a:t>YieldGard</a:t>
            </a:r>
            <a:r>
              <a:rPr lang="es-ES_tradnl" sz="2400" dirty="0"/>
              <a:t>. </a:t>
            </a:r>
            <a:r>
              <a:rPr lang="es-ES_tradnl" sz="2400" dirty="0" smtClean="0"/>
              <a:t>Autoría</a:t>
            </a:r>
            <a:r>
              <a:rPr lang="es-ES_tradnl" sz="2400" dirty="0"/>
              <a:t>, </a:t>
            </a:r>
            <a:r>
              <a:rPr lang="es-ES_tradnl" sz="2400" dirty="0" smtClean="0"/>
              <a:t>instituciones</a:t>
            </a:r>
            <a:r>
              <a:rPr lang="x-none" sz="2400" dirty="0" smtClean="0"/>
              <a:t> de investigación</a:t>
            </a:r>
            <a:r>
              <a:rPr lang="es-ES_tradnl" sz="2400" dirty="0" smtClean="0"/>
              <a:t>, </a:t>
            </a:r>
            <a:r>
              <a:rPr lang="es-ES_tradnl" sz="2400" dirty="0"/>
              <a:t>financiadores, palabras claves y países involucrados. </a:t>
            </a:r>
            <a:endParaRPr lang="x-none" sz="2400" dirty="0" smtClean="0"/>
          </a:p>
          <a:p>
            <a:pPr marL="0" indent="0" algn="just">
              <a:buNone/>
            </a:pPr>
            <a:endParaRPr lang="x-none" sz="2400" dirty="0"/>
          </a:p>
          <a:p>
            <a:pPr marL="0" indent="0" algn="just">
              <a:buNone/>
            </a:pPr>
            <a:r>
              <a:rPr lang="uz-Cyrl-UZ" sz="2400" dirty="0" smtClean="0"/>
              <a:t>La </a:t>
            </a:r>
            <a:r>
              <a:rPr lang="uz-Cyrl-UZ" sz="2400" dirty="0"/>
              <a:t>fórmula de búsqueda </a:t>
            </a:r>
            <a:r>
              <a:rPr lang="uz-Cyrl-UZ" sz="2400" dirty="0" smtClean="0"/>
              <a:t>usada</a:t>
            </a:r>
            <a:r>
              <a:rPr lang="es-ES_tradnl" sz="2400" dirty="0" smtClean="0"/>
              <a:t>.</a:t>
            </a:r>
            <a:endParaRPr lang="x-none" sz="2400" dirty="0" smtClean="0"/>
          </a:p>
          <a:p>
            <a:pPr marL="0" indent="0" algn="just">
              <a:buNone/>
            </a:pPr>
            <a:endParaRPr lang="x-none" sz="2400" dirty="0" smtClean="0"/>
          </a:p>
          <a:p>
            <a:pPr marL="0" indent="0" algn="just">
              <a:buNone/>
            </a:pPr>
            <a:endParaRPr lang="x-none" sz="2400" dirty="0"/>
          </a:p>
          <a:p>
            <a:pPr marL="0" indent="0" algn="just">
              <a:buNone/>
            </a:pPr>
            <a:endParaRPr lang="uz-Cyrl-UZ" sz="2400" dirty="0" smtClean="0"/>
          </a:p>
          <a:p>
            <a:pPr marL="0" indent="0" algn="just">
              <a:buNone/>
            </a:pPr>
            <a:r>
              <a:rPr lang="x-none" sz="2400" dirty="0" smtClean="0"/>
              <a:t>Número de</a:t>
            </a:r>
            <a:r>
              <a:rPr lang="es-CO" sz="2400" dirty="0" smtClean="0"/>
              <a:t> artículos</a:t>
            </a:r>
            <a:r>
              <a:rPr lang="x-none" sz="2400" dirty="0"/>
              <a:t>:</a:t>
            </a:r>
            <a:r>
              <a:rPr lang="es-CO" sz="2400" dirty="0" smtClean="0"/>
              <a:t> 1967 </a:t>
            </a:r>
            <a:endParaRPr lang="es-US" sz="2400" dirty="0"/>
          </a:p>
        </p:txBody>
      </p:sp>
      <p:sp>
        <p:nvSpPr>
          <p:cNvPr id="6" name="Rectángulo 5"/>
          <p:cNvSpPr/>
          <p:nvPr/>
        </p:nvSpPr>
        <p:spPr>
          <a:xfrm>
            <a:off x="531166" y="4589754"/>
            <a:ext cx="8686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b="1" dirty="0"/>
              <a:t> </a:t>
            </a:r>
            <a:endParaRPr lang="es-US" dirty="0"/>
          </a:p>
          <a:p>
            <a:r>
              <a:rPr lang="uz-Cyrl-UZ" b="1" dirty="0"/>
              <a:t>TS=((Maiz*) OR ( corn*)) AND (TS=(RR) OR TS=(bt) OR TS=(Herculex) OR TS=(YieldGard))</a:t>
            </a:r>
            <a:endParaRPr lang="es-U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2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182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Comercio internacional de maíz 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8653" y="1600201"/>
            <a:ext cx="8494149" cy="1939636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x-none" sz="2400" b="1" dirty="0" smtClean="0"/>
              <a:t>Fuente: </a:t>
            </a:r>
            <a:r>
              <a:rPr lang="es-ES_tradnl" sz="2400" dirty="0" smtClean="0"/>
              <a:t>Organización </a:t>
            </a:r>
            <a:r>
              <a:rPr lang="es-ES_tradnl" sz="2400" dirty="0"/>
              <a:t>para los alimentos y la agricultura de la </a:t>
            </a:r>
            <a:r>
              <a:rPr lang="uz-Cyrl-UZ" sz="2400" dirty="0"/>
              <a:t>N</a:t>
            </a:r>
            <a:r>
              <a:rPr lang="es-ES_tradnl" sz="2400" dirty="0" err="1"/>
              <a:t>aciones</a:t>
            </a:r>
            <a:r>
              <a:rPr lang="es-ES_tradnl" sz="2400" dirty="0"/>
              <a:t> </a:t>
            </a:r>
            <a:r>
              <a:rPr lang="uz-Cyrl-UZ" sz="2400" dirty="0"/>
              <a:t>U</a:t>
            </a:r>
            <a:r>
              <a:rPr lang="es-ES_tradnl" sz="2400" dirty="0" err="1"/>
              <a:t>nidas</a:t>
            </a:r>
            <a:r>
              <a:rPr lang="es-ES_tradnl" sz="2400" dirty="0"/>
              <a:t> (FAO</a:t>
            </a:r>
            <a:r>
              <a:rPr lang="es-ES_tradnl" sz="2400" dirty="0" smtClean="0"/>
              <a:t>)</a:t>
            </a:r>
            <a:r>
              <a:rPr lang="x-none" sz="2400" dirty="0" smtClean="0"/>
              <a:t>. </a:t>
            </a:r>
            <a:endParaRPr lang="es-ES_tradnl" sz="2400" dirty="0" smtClean="0"/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x-none" sz="2400" b="1" dirty="0" smtClean="0"/>
              <a:t>Datos:</a:t>
            </a:r>
            <a:r>
              <a:rPr lang="x-none" sz="2400" dirty="0" smtClean="0"/>
              <a:t> Exportación e importación entre los países (2010).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54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6822"/>
            <a:ext cx="8229600" cy="1143000"/>
          </a:xfrm>
        </p:spPr>
        <p:txBody>
          <a:bodyPr/>
          <a:lstStyle/>
          <a:p>
            <a:r>
              <a:rPr lang="es-ES" sz="4000" dirty="0" smtClean="0"/>
              <a:t>Contenido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65886" y="1600200"/>
            <a:ext cx="4225859" cy="3061855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x-none" sz="2400" dirty="0" smtClean="0"/>
          </a:p>
          <a:p>
            <a:r>
              <a:rPr lang="es-ES" sz="2400" dirty="0" smtClean="0"/>
              <a:t>Planteamiento del </a:t>
            </a:r>
            <a:r>
              <a:rPr lang="x-none" sz="2400" dirty="0"/>
              <a:t>p</a:t>
            </a:r>
            <a:r>
              <a:rPr lang="es-ES" sz="2400" dirty="0" err="1" smtClean="0"/>
              <a:t>roblema</a:t>
            </a:r>
            <a:endParaRPr lang="es-ES" sz="2400" dirty="0" smtClean="0"/>
          </a:p>
          <a:p>
            <a:r>
              <a:rPr lang="es-ES" sz="2400" dirty="0" smtClean="0"/>
              <a:t>Marco </a:t>
            </a:r>
            <a:r>
              <a:rPr lang="es-ES" sz="2400" dirty="0" smtClean="0"/>
              <a:t>teórico</a:t>
            </a:r>
          </a:p>
          <a:p>
            <a:r>
              <a:rPr lang="es-ES" sz="2400" dirty="0" smtClean="0"/>
              <a:t>Resultados </a:t>
            </a:r>
            <a:endParaRPr lang="es-ES" sz="2400" dirty="0" smtClean="0"/>
          </a:p>
          <a:p>
            <a:r>
              <a:rPr lang="es-ES" sz="2400" dirty="0" smtClean="0"/>
              <a:t>Conclusiones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38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Departamento del Meta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301336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x-none" sz="2400" b="1" dirty="0" smtClean="0"/>
          </a:p>
          <a:p>
            <a:pPr marL="0" indent="0" algn="just">
              <a:buNone/>
            </a:pPr>
            <a:r>
              <a:rPr lang="es-ES_tradnl" sz="2400" b="1" dirty="0" smtClean="0"/>
              <a:t>Fuente:  </a:t>
            </a:r>
            <a:r>
              <a:rPr lang="es-ES_tradnl" sz="2400" dirty="0" smtClean="0"/>
              <a:t>ICA</a:t>
            </a:r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b="1" dirty="0" smtClean="0"/>
              <a:t>Datos: </a:t>
            </a:r>
            <a:r>
              <a:rPr lang="es-ES_tradnl" sz="2400" dirty="0"/>
              <a:t>agricultores que sembraron maíz transgénico en el Departamento del Meta durante el primer Semestre de 2014. </a:t>
            </a:r>
            <a:endParaRPr lang="x-none" sz="2400" dirty="0" smtClean="0"/>
          </a:p>
          <a:p>
            <a:pPr marL="0" indent="0" algn="just">
              <a:buNone/>
            </a:pPr>
            <a:endParaRPr lang="x-none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Municipio</a:t>
            </a:r>
            <a:r>
              <a:rPr lang="es-ES_tradnl" sz="2400" dirty="0"/>
              <a:t>, </a:t>
            </a:r>
            <a:r>
              <a:rPr lang="es-ES_tradnl" sz="2400" dirty="0" smtClean="0"/>
              <a:t>vereda</a:t>
            </a:r>
            <a:r>
              <a:rPr lang="es-ES_tradnl" sz="2400" dirty="0"/>
              <a:t>, </a:t>
            </a:r>
            <a:r>
              <a:rPr lang="es-ES_tradnl" sz="2400" dirty="0" smtClean="0"/>
              <a:t>variedad y área sembrada</a:t>
            </a:r>
            <a:endParaRPr lang="es-E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65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es-ES_tradnl" dirty="0" smtClean="0"/>
              <a:t>Análisis Global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60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1025013"/>
            <a:ext cx="9144000" cy="58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9513" y="29745"/>
            <a:ext cx="8229600" cy="871958"/>
          </a:xfrm>
        </p:spPr>
        <p:txBody>
          <a:bodyPr/>
          <a:lstStyle/>
          <a:p>
            <a:r>
              <a:rPr lang="es-ES" dirty="0" err="1" smtClean="0"/>
              <a:t>Instituci</a:t>
            </a:r>
            <a:r>
              <a:rPr lang="x-none" dirty="0" err="1" smtClean="0"/>
              <a:t>ón</a:t>
            </a:r>
            <a:r>
              <a:rPr lang="x-none" dirty="0" smtClean="0"/>
              <a:t>-Artículo-Institución</a:t>
            </a:r>
            <a:endParaRPr lang="es-ES" dirty="0"/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4" y="2021307"/>
            <a:ext cx="4313362" cy="415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37" y="1405754"/>
            <a:ext cx="3974120" cy="54522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ángulo 13"/>
          <p:cNvSpPr/>
          <p:nvPr/>
        </p:nvSpPr>
        <p:spPr>
          <a:xfrm>
            <a:off x="83954" y="1116041"/>
            <a:ext cx="4524994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sz="1600" dirty="0"/>
              <a:t>Se encontró un total de 992 instituciones involucradas en la investigación, las cuales están segmentadas en diferentes </a:t>
            </a:r>
            <a:r>
              <a:rPr lang="es-ES_tradnl" sz="1600" dirty="0" smtClean="0"/>
              <a:t>módulos.</a:t>
            </a:r>
          </a:p>
          <a:p>
            <a:pPr algn="just"/>
            <a:endParaRPr lang="es-ES_tradnl" sz="1400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0" y="6210925"/>
            <a:ext cx="50961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100" dirty="0"/>
              <a:t>Red de instituciones vinculadas en la elaboración de </a:t>
            </a:r>
            <a:r>
              <a:rPr lang="es-ES_tradnl" sz="1100" dirty="0" smtClean="0"/>
              <a:t>variedades </a:t>
            </a:r>
            <a:r>
              <a:rPr lang="es-ES_tradnl" sz="1100" dirty="0"/>
              <a:t>transgénicas que colaboran en un mismo artículo. </a:t>
            </a:r>
            <a:r>
              <a:rPr lang="es-US" sz="1100" dirty="0" smtClean="0"/>
              <a:t>Elaboración propia</a:t>
            </a:r>
            <a:endParaRPr lang="es-ES" sz="1100" dirty="0"/>
          </a:p>
        </p:txBody>
      </p:sp>
      <p:sp>
        <p:nvSpPr>
          <p:cNvPr id="6" name="Rectángulo 5"/>
          <p:cNvSpPr/>
          <p:nvPr/>
        </p:nvSpPr>
        <p:spPr>
          <a:xfrm>
            <a:off x="4734866" y="97486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100" dirty="0"/>
              <a:t>Instituciones </a:t>
            </a:r>
            <a:r>
              <a:rPr lang="es-ES_tradnl" sz="1100" dirty="0" smtClean="0"/>
              <a:t>con </a:t>
            </a:r>
            <a:r>
              <a:rPr lang="es-ES_tradnl" sz="1100" dirty="0"/>
              <a:t>mayores valores de Centralidad</a:t>
            </a:r>
            <a:r>
              <a:rPr lang="uz-Cyrl-UZ" sz="1100" dirty="0"/>
              <a:t>.</a:t>
            </a:r>
            <a:endParaRPr lang="es-US" sz="11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66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Distribución de probabilidad de grado para</a:t>
            </a:r>
            <a:r>
              <a:rPr lang="x-none" dirty="0" smtClean="0"/>
              <a:t> </a:t>
            </a:r>
            <a:r>
              <a:rPr lang="es-ES" dirty="0" smtClean="0"/>
              <a:t>las instituciones</a:t>
            </a:r>
            <a:endParaRPr lang="es-ES" dirty="0"/>
          </a:p>
        </p:txBody>
      </p:sp>
      <p:grpSp>
        <p:nvGrpSpPr>
          <p:cNvPr id="8" name="Grupo 7"/>
          <p:cNvGrpSpPr/>
          <p:nvPr/>
        </p:nvGrpSpPr>
        <p:grpSpPr>
          <a:xfrm>
            <a:off x="872833" y="1962607"/>
            <a:ext cx="7421994" cy="4285793"/>
            <a:chOff x="457200" y="1484625"/>
            <a:chExt cx="7228030" cy="402126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515207"/>
              <a:ext cx="3615315" cy="360879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" name="CuadroTexto 5"/>
            <p:cNvSpPr txBox="1"/>
            <p:nvPr/>
          </p:nvSpPr>
          <p:spPr>
            <a:xfrm>
              <a:off x="2960058" y="1515207"/>
              <a:ext cx="1112458" cy="34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R</a:t>
              </a:r>
              <a:r>
                <a:rPr lang="es-ES" baseline="30000" dirty="0" smtClean="0"/>
                <a:t>2</a:t>
              </a:r>
              <a:r>
                <a:rPr lang="es-ES" dirty="0" smtClean="0"/>
                <a:t>=0.92</a:t>
              </a:r>
              <a:endParaRPr lang="es-ES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2515" y="1515207"/>
              <a:ext cx="3612715" cy="355647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Rectángulo 6"/>
            <p:cNvSpPr/>
            <p:nvPr/>
          </p:nvSpPr>
          <p:spPr>
            <a:xfrm>
              <a:off x="6592241" y="1484625"/>
              <a:ext cx="912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R</a:t>
              </a:r>
              <a:r>
                <a:rPr lang="es-ES" baseline="30000" dirty="0"/>
                <a:t>2</a:t>
              </a:r>
              <a:r>
                <a:rPr lang="es-ES" dirty="0"/>
                <a:t>=</a:t>
              </a:r>
              <a:r>
                <a:rPr lang="es-ES" dirty="0" smtClean="0"/>
                <a:t>0.92</a:t>
              </a:r>
              <a:endParaRPr lang="es-ES" dirty="0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63748" y="5075004"/>
              <a:ext cx="722148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ES_tradnl" sz="1100" dirty="0"/>
                <a:t>Distribuciones de </a:t>
              </a:r>
              <a:r>
                <a:rPr lang="es-ES_tradnl" sz="1100" dirty="0" smtClean="0"/>
                <a:t>probabilidad de grado. En </a:t>
              </a:r>
              <a:r>
                <a:rPr lang="es-ES_tradnl" sz="1100" dirty="0"/>
                <a:t>negro distribución y en rojo distribución acumulativa complementaria. Escala </a:t>
              </a:r>
              <a:r>
                <a:rPr lang="es-ES_tradnl" sz="1100" i="1" dirty="0"/>
                <a:t>log-log </a:t>
              </a:r>
              <a:r>
                <a:rPr lang="es-ES_tradnl" sz="1100" dirty="0"/>
                <a:t>para los ejes de todas las gráficas</a:t>
              </a:r>
              <a:r>
                <a:rPr lang="es-ES_tradnl" sz="1100" i="1" dirty="0"/>
                <a:t>.</a:t>
              </a:r>
              <a:r>
                <a:rPr lang="es-US" sz="1100" dirty="0"/>
                <a:t> </a:t>
              </a:r>
              <a:r>
                <a:rPr lang="es-US" sz="1100" dirty="0" smtClean="0"/>
                <a:t>Elaboración propia</a:t>
              </a:r>
              <a:endParaRPr lang="es-ES" sz="1100" dirty="0"/>
            </a:p>
          </p:txBody>
        </p:sp>
        <p:sp>
          <p:nvSpPr>
            <p:cNvPr id="3" name="Rectángulo 2"/>
            <p:cNvSpPr/>
            <p:nvPr/>
          </p:nvSpPr>
          <p:spPr>
            <a:xfrm>
              <a:off x="2209800" y="1662545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727424" y="1707121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3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1025013"/>
            <a:ext cx="9144000" cy="58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6242" y="31108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Financiador</a:t>
            </a:r>
            <a:r>
              <a:rPr lang="x-none" sz="4000" dirty="0" smtClean="0"/>
              <a:t>-Artículo-Financiador</a:t>
            </a:r>
            <a:endParaRPr lang="es-ES" sz="4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96" y="1045311"/>
            <a:ext cx="4031258" cy="57730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ángulo 8"/>
          <p:cNvSpPr/>
          <p:nvPr/>
        </p:nvSpPr>
        <p:spPr>
          <a:xfrm>
            <a:off x="199099" y="1257361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x-none" dirty="0" smtClean="0"/>
              <a:t>S</a:t>
            </a:r>
            <a:r>
              <a:rPr lang="es-ES_tradnl" dirty="0" smtClean="0"/>
              <a:t>e </a:t>
            </a:r>
            <a:r>
              <a:rPr lang="es-ES_tradnl" dirty="0"/>
              <a:t>encontraron </a:t>
            </a:r>
            <a:r>
              <a:rPr lang="es-ES_tradnl" dirty="0" smtClean="0"/>
              <a:t>543</a:t>
            </a:r>
            <a:r>
              <a:rPr lang="x-none" dirty="0" smtClean="0"/>
              <a:t> </a:t>
            </a:r>
            <a:r>
              <a:rPr lang="es-ES_tradnl" dirty="0" smtClean="0"/>
              <a:t>financiadores </a:t>
            </a:r>
            <a:r>
              <a:rPr lang="x-none" dirty="0" smtClean="0"/>
              <a:t>(</a:t>
            </a:r>
            <a:r>
              <a:rPr lang="es-ES_tradnl" dirty="0" smtClean="0"/>
              <a:t>empresas</a:t>
            </a:r>
            <a:r>
              <a:rPr lang="es-ES_tradnl" dirty="0"/>
              <a:t>, organizaciones o instituciones </a:t>
            </a:r>
            <a:r>
              <a:rPr lang="es-ES_tradnl" dirty="0" smtClean="0"/>
              <a:t>estales</a:t>
            </a:r>
            <a:r>
              <a:rPr lang="x-none" dirty="0" smtClean="0"/>
              <a:t>)</a:t>
            </a:r>
            <a:r>
              <a:rPr lang="es-ES_tradnl" dirty="0" smtClean="0"/>
              <a:t> </a:t>
            </a:r>
            <a:r>
              <a:rPr lang="es-ES_tradnl" dirty="0"/>
              <a:t>que han apoyado las investigaciones en la generación de las variedades transgénicas del maíz.</a:t>
            </a:r>
            <a:r>
              <a:rPr lang="es-US" dirty="0"/>
              <a:t>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677" t="28831" r="17510" b="10536"/>
          <a:stretch/>
        </p:blipFill>
        <p:spPr>
          <a:xfrm>
            <a:off x="0" y="2734689"/>
            <a:ext cx="4895991" cy="31539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9099" y="5888669"/>
            <a:ext cx="3318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Empresas con un autor en común. Elaboración propia</a:t>
            </a:r>
            <a:endParaRPr lang="es-E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2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Distribución de probabilidad de grado para </a:t>
            </a:r>
            <a:r>
              <a:rPr lang="x-none" dirty="0" smtClean="0"/>
              <a:t>los </a:t>
            </a:r>
            <a:r>
              <a:rPr lang="es-ES" dirty="0" smtClean="0"/>
              <a:t>financiadores</a:t>
            </a:r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766363" y="2000216"/>
            <a:ext cx="7663338" cy="4289154"/>
            <a:chOff x="766363" y="2000216"/>
            <a:chExt cx="7663338" cy="428915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363" y="2025701"/>
              <a:ext cx="3831668" cy="382475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" name="CuadroTexto 5"/>
            <p:cNvSpPr txBox="1"/>
            <p:nvPr/>
          </p:nvSpPr>
          <p:spPr>
            <a:xfrm>
              <a:off x="3516064" y="2022506"/>
              <a:ext cx="912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R</a:t>
              </a:r>
              <a:r>
                <a:rPr lang="es-ES" baseline="30000" dirty="0" smtClean="0"/>
                <a:t>2</a:t>
              </a:r>
              <a:r>
                <a:rPr lang="es-ES" dirty="0" smtClean="0"/>
                <a:t>=0.93</a:t>
              </a:r>
              <a:endParaRPr lang="es-ES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8031" y="2025702"/>
              <a:ext cx="3831670" cy="3824754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Rectángulo 6"/>
            <p:cNvSpPr/>
            <p:nvPr/>
          </p:nvSpPr>
          <p:spPr>
            <a:xfrm>
              <a:off x="7418753" y="2000216"/>
              <a:ext cx="9122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R</a:t>
              </a:r>
              <a:r>
                <a:rPr lang="es-ES" baseline="30000" dirty="0"/>
                <a:t>2</a:t>
              </a:r>
              <a:r>
                <a:rPr lang="es-ES" dirty="0"/>
                <a:t>=</a:t>
              </a:r>
              <a:r>
                <a:rPr lang="es-ES" dirty="0" smtClean="0"/>
                <a:t>0.93</a:t>
              </a:r>
              <a:endParaRPr lang="es-ES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766363" y="5858483"/>
              <a:ext cx="766333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ES_tradnl" sz="1100" dirty="0"/>
                <a:t>Distribuciones de </a:t>
              </a:r>
              <a:r>
                <a:rPr lang="es-ES_tradnl" sz="1100" dirty="0" smtClean="0"/>
                <a:t>probabilidad de grado. En </a:t>
              </a:r>
              <a:r>
                <a:rPr lang="es-ES_tradnl" sz="1100" dirty="0"/>
                <a:t>negro distribución y en rojo distribución acumulativa complementaria. Escala </a:t>
              </a:r>
              <a:r>
                <a:rPr lang="es-ES_tradnl" sz="1100" i="1" dirty="0"/>
                <a:t>log-log </a:t>
              </a:r>
              <a:r>
                <a:rPr lang="es-ES_tradnl" sz="1100" dirty="0"/>
                <a:t>para los ejes de todas las gráficas</a:t>
              </a:r>
              <a:r>
                <a:rPr lang="es-ES_tradnl" sz="1100" i="1" dirty="0"/>
                <a:t>.</a:t>
              </a:r>
              <a:r>
                <a:rPr lang="es-US" sz="1100" dirty="0"/>
                <a:t> </a:t>
              </a:r>
              <a:r>
                <a:rPr lang="es-US" sz="1100" dirty="0" smtClean="0"/>
                <a:t>Elaboración propia</a:t>
              </a:r>
              <a:endParaRPr lang="es-ES" sz="1100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632365" y="2175165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417617" y="2202873"/>
              <a:ext cx="408709" cy="2219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41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910595"/>
            <a:ext cx="9144000" cy="594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385" y="34635"/>
            <a:ext cx="7877665" cy="9105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 </a:t>
            </a:r>
            <a:r>
              <a:rPr lang="x-none" dirty="0" smtClean="0"/>
              <a:t>c</a:t>
            </a:r>
            <a:r>
              <a:rPr lang="es-ES" dirty="0" smtClean="0"/>
              <a:t>lave</a:t>
            </a:r>
            <a:r>
              <a:rPr lang="x-none" dirty="0" smtClean="0"/>
              <a:t>-Artículo-Palabra clave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014" y="1302445"/>
            <a:ext cx="3877741" cy="5518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5301385" y="894252"/>
            <a:ext cx="38426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Medidas de centralidad de las principales palabras claves utilizadas en los artículos</a:t>
            </a:r>
            <a:endParaRPr lang="es-US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0594"/>
            <a:ext cx="4388781" cy="541283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2161" y="63234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/>
              <a:t>Red de palabras clave vinculados por estar en un mismo artículo. Los colores representan los módulos dentro de la red. </a:t>
            </a:r>
            <a:r>
              <a:rPr lang="uz-Cyrl-UZ" sz="1100" dirty="0"/>
              <a:t>Elaboración propia.</a:t>
            </a:r>
            <a:endParaRPr lang="es-U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60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910594"/>
            <a:ext cx="9144000" cy="594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382" y="34635"/>
            <a:ext cx="7877665" cy="9105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 </a:t>
            </a:r>
            <a:r>
              <a:rPr lang="x-none" dirty="0" smtClean="0"/>
              <a:t>c</a:t>
            </a:r>
            <a:r>
              <a:rPr lang="es-ES" dirty="0" smtClean="0"/>
              <a:t>lave</a:t>
            </a:r>
            <a:r>
              <a:rPr lang="x-none" dirty="0" smtClean="0"/>
              <a:t>-Artículo-Palabra clave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014" y="1302445"/>
            <a:ext cx="3877741" cy="5518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5301385" y="894252"/>
            <a:ext cx="38426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Medidas de centralidad de las principales palabras claves utilizadas en los artículos</a:t>
            </a:r>
            <a:endParaRPr lang="es-US" sz="1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5325" t="16451" r="10447" b="3512"/>
          <a:stretch/>
        </p:blipFill>
        <p:spPr>
          <a:xfrm>
            <a:off x="109476" y="1325139"/>
            <a:ext cx="4996940" cy="49046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9476" y="622981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/>
              <a:t>Red de palabras clave con mayor número de vínculos. Dos palabras se encuentran vinculadas por encontrarse en un mismo </a:t>
            </a:r>
            <a:r>
              <a:rPr lang="es-ES_tradnl" sz="1100" dirty="0" smtClean="0"/>
              <a:t>artículo. Elaboración propia. </a:t>
            </a:r>
            <a:endParaRPr lang="es-US" sz="11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52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837" y="15729"/>
            <a:ext cx="8037950" cy="73633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 clave-Fina</a:t>
            </a:r>
            <a:r>
              <a:rPr lang="x-none" dirty="0" smtClean="0"/>
              <a:t>n</a:t>
            </a:r>
            <a:r>
              <a:rPr lang="es-ES" dirty="0" smtClean="0"/>
              <a:t>ciado</a:t>
            </a:r>
            <a:r>
              <a:rPr lang="x-none" dirty="0" smtClean="0"/>
              <a:t>r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98637" y="839892"/>
            <a:ext cx="9045363" cy="1477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b="1" dirty="0" smtClean="0"/>
              <a:t>Componente 1: </a:t>
            </a:r>
            <a:r>
              <a:rPr lang="es-ES_tradnl" dirty="0" smtClean="0"/>
              <a:t>(</a:t>
            </a:r>
            <a:r>
              <a:rPr lang="es-ES_tradnl" dirty="0"/>
              <a:t>Monsanto, </a:t>
            </a:r>
            <a:r>
              <a:rPr lang="es-ES_tradnl" dirty="0" smtClean="0"/>
              <a:t>Dupont-Pioneer, </a:t>
            </a:r>
            <a:r>
              <a:rPr lang="es-ES_tradnl" dirty="0"/>
              <a:t>y Dow </a:t>
            </a:r>
            <a:r>
              <a:rPr lang="es-ES_tradnl" dirty="0" err="1"/>
              <a:t>agroscience</a:t>
            </a:r>
            <a:r>
              <a:rPr lang="es-ES_tradnl" dirty="0"/>
              <a:t>) y junto a ellas la estación experimental en </a:t>
            </a:r>
            <a:r>
              <a:rPr lang="es-ES_tradnl" dirty="0" smtClean="0"/>
              <a:t>Iowa. Interesado en biología molecular, casos como el del algodón y el </a:t>
            </a:r>
            <a:r>
              <a:rPr lang="es-ES_tradnl" dirty="0" err="1" smtClean="0"/>
              <a:t>salmon</a:t>
            </a:r>
            <a:r>
              <a:rPr lang="es-ES_tradnl" dirty="0" smtClean="0"/>
              <a:t> </a:t>
            </a:r>
            <a:r>
              <a:rPr lang="es-ES_tradnl" dirty="0"/>
              <a:t>y algunos grupos de herbívoros de las </a:t>
            </a:r>
            <a:r>
              <a:rPr lang="es-ES_tradnl" dirty="0" smtClean="0"/>
              <a:t>plantas</a:t>
            </a:r>
          </a:p>
          <a:p>
            <a:pPr algn="just"/>
            <a:r>
              <a:rPr lang="es-ES_tradnl" b="1" dirty="0" smtClean="0"/>
              <a:t>Componente 2:  </a:t>
            </a:r>
            <a:r>
              <a:rPr lang="es-ES_tradnl" dirty="0"/>
              <a:t>E</a:t>
            </a:r>
            <a:r>
              <a:rPr lang="es-ES_tradnl" dirty="0" smtClean="0"/>
              <a:t>ntidades </a:t>
            </a:r>
            <a:r>
              <a:rPr lang="es-ES_tradnl" dirty="0"/>
              <a:t>estatales, </a:t>
            </a:r>
            <a:r>
              <a:rPr lang="es-ES_tradnl" dirty="0" smtClean="0"/>
              <a:t>programas </a:t>
            </a:r>
            <a:r>
              <a:rPr lang="es-ES_tradnl" dirty="0"/>
              <a:t>agrícolas de la </a:t>
            </a:r>
            <a:r>
              <a:rPr lang="x-none" dirty="0" smtClean="0"/>
              <a:t>C</a:t>
            </a:r>
            <a:r>
              <a:rPr lang="es-ES_tradnl" dirty="0" err="1" smtClean="0"/>
              <a:t>hin</a:t>
            </a:r>
            <a:r>
              <a:rPr lang="es-ES_tradnl" dirty="0" err="1"/>
              <a:t>a</a:t>
            </a:r>
            <a:r>
              <a:rPr lang="es-ES_tradnl" dirty="0" smtClean="0"/>
              <a:t> y Estados </a:t>
            </a:r>
            <a:r>
              <a:rPr lang="es-ES_tradnl" dirty="0"/>
              <a:t>U</a:t>
            </a:r>
            <a:r>
              <a:rPr lang="es-ES_tradnl" dirty="0" smtClean="0"/>
              <a:t>nidos y</a:t>
            </a:r>
            <a:r>
              <a:rPr lang="uz-Cyrl-UZ" dirty="0" smtClean="0"/>
              <a:t> S</a:t>
            </a:r>
            <a:r>
              <a:rPr lang="es-ES_tradnl" dirty="0" err="1" smtClean="0"/>
              <a:t>yngenta</a:t>
            </a:r>
            <a:r>
              <a:rPr lang="es-ES_tradnl" dirty="0" smtClean="0"/>
              <a:t>. Interesados en toxinas que presentan resistencia a diferentes grupos de artrópodos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078" t="16238" r="6017" b="6066"/>
          <a:stretch/>
        </p:blipFill>
        <p:spPr>
          <a:xfrm>
            <a:off x="555837" y="2317219"/>
            <a:ext cx="8399317" cy="42815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5837" y="6596390"/>
            <a:ext cx="839931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 smtClean="0"/>
              <a:t>Red </a:t>
            </a:r>
            <a:r>
              <a:rPr lang="es-ES_tradnl" sz="1100" dirty="0"/>
              <a:t>de palabras clave </a:t>
            </a:r>
            <a:r>
              <a:rPr lang="uz-Cyrl-UZ" sz="1100" dirty="0"/>
              <a:t>vinculadas </a:t>
            </a:r>
            <a:r>
              <a:rPr lang="es-ES_tradnl" sz="1100" dirty="0"/>
              <a:t>con actores que financiaron los artículos en lo</a:t>
            </a:r>
            <a:r>
              <a:rPr lang="uz-Cyrl-UZ" sz="1100" dirty="0"/>
              <a:t>s</a:t>
            </a:r>
            <a:r>
              <a:rPr lang="es-ES_tradnl" sz="1100" dirty="0"/>
              <a:t> cuales </a:t>
            </a:r>
            <a:r>
              <a:rPr lang="uz-Cyrl-UZ" sz="1100" dirty="0"/>
              <a:t>é</a:t>
            </a:r>
            <a:r>
              <a:rPr lang="es-ES_tradnl" sz="1100" dirty="0" err="1"/>
              <a:t>stas</a:t>
            </a:r>
            <a:r>
              <a:rPr lang="es-ES_tradnl" sz="1100" dirty="0"/>
              <a:t> aparecen</a:t>
            </a:r>
            <a:r>
              <a:rPr lang="es-US" sz="1100" dirty="0"/>
              <a:t> </a:t>
            </a:r>
            <a:endParaRPr lang="es-ES" sz="11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03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1062424"/>
            <a:ext cx="9144000" cy="583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77" y="48491"/>
            <a:ext cx="7742038" cy="922935"/>
          </a:xfrm>
        </p:spPr>
        <p:txBody>
          <a:bodyPr>
            <a:normAutofit/>
          </a:bodyPr>
          <a:lstStyle/>
          <a:p>
            <a:r>
              <a:rPr lang="es-ES" dirty="0" smtClean="0"/>
              <a:t>País</a:t>
            </a:r>
            <a:r>
              <a:rPr lang="x-none" dirty="0" smtClean="0"/>
              <a:t>-Artículo-País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0" y="1292826"/>
            <a:ext cx="4241410" cy="4956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579" y="1402313"/>
            <a:ext cx="5073421" cy="5130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3"/>
          <p:cNvSpPr/>
          <p:nvPr/>
        </p:nvSpPr>
        <p:spPr>
          <a:xfrm>
            <a:off x="1" y="6117240"/>
            <a:ext cx="4241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200" dirty="0"/>
              <a:t>Alianzas entre países para investigar sobre variedades transgénicas. El grosor de las líneas indica la cantidad de artículos compartidos y el color el módulo al que </a:t>
            </a:r>
            <a:r>
              <a:rPr lang="es-ES_tradnl" sz="1200" dirty="0" smtClean="0"/>
              <a:t>pertenecen</a:t>
            </a:r>
            <a:r>
              <a:rPr lang="es-US" sz="1200" dirty="0" smtClean="0"/>
              <a:t>. Elaboración propia</a:t>
            </a:r>
            <a:endParaRPr lang="es-ES" sz="1200" dirty="0"/>
          </a:p>
        </p:txBody>
      </p:sp>
      <p:sp>
        <p:nvSpPr>
          <p:cNvPr id="7" name="Rectángulo 6"/>
          <p:cNvSpPr/>
          <p:nvPr/>
        </p:nvSpPr>
        <p:spPr>
          <a:xfrm>
            <a:off x="4241410" y="9714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sz="1100" dirty="0"/>
              <a:t>Países con valores más altos </a:t>
            </a:r>
            <a:r>
              <a:rPr lang="es-ES_tradnl" sz="1100" dirty="0" smtClean="0"/>
              <a:t>de </a:t>
            </a:r>
            <a:r>
              <a:rPr lang="es-ES_tradnl" sz="1100" dirty="0"/>
              <a:t>centralidad. </a:t>
            </a:r>
            <a:endParaRPr lang="es-US" sz="1100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19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/>
              <a:t>Planteamiento del Problema (</a:t>
            </a:r>
            <a:r>
              <a:rPr lang="x-none" sz="4000" dirty="0"/>
              <a:t>1</a:t>
            </a:r>
            <a:r>
              <a:rPr lang="es-ES" sz="4000" dirty="0"/>
              <a:t>)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779571" y="1399771"/>
            <a:ext cx="4038600" cy="4341686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s-ES" sz="3200" dirty="0" smtClean="0"/>
          </a:p>
          <a:p>
            <a:r>
              <a:rPr lang="es-ES_tradnl" sz="4000" dirty="0"/>
              <a:t>E</a:t>
            </a:r>
            <a:r>
              <a:rPr lang="es-ES_tradnl" sz="4000" dirty="0" smtClean="0"/>
              <a:t>s </a:t>
            </a:r>
            <a:r>
              <a:rPr lang="es-ES_tradnl" sz="4000" dirty="0"/>
              <a:t>la tercera cosecha en importancia </a:t>
            </a:r>
            <a:r>
              <a:rPr lang="es-ES_tradnl" sz="4000" dirty="0" smtClean="0"/>
              <a:t>en el mundo después </a:t>
            </a:r>
            <a:r>
              <a:rPr lang="es-ES_tradnl" sz="4000" dirty="0"/>
              <a:t>del trigo y el </a:t>
            </a:r>
            <a:r>
              <a:rPr lang="es-ES_tradnl" sz="4000" dirty="0" smtClean="0"/>
              <a:t>arroz</a:t>
            </a:r>
            <a:r>
              <a:rPr lang="x-none" sz="4000" dirty="0"/>
              <a:t>.</a:t>
            </a:r>
            <a:endParaRPr lang="es-ES_tradnl" sz="4000" dirty="0" smtClean="0"/>
          </a:p>
          <a:p>
            <a:pPr marL="0" indent="0">
              <a:buNone/>
            </a:pPr>
            <a:r>
              <a:rPr lang="es-US" sz="4000" dirty="0" smtClean="0"/>
              <a:t> </a:t>
            </a:r>
            <a:endParaRPr lang="es-ES" sz="4000" dirty="0"/>
          </a:p>
          <a:p>
            <a:r>
              <a:rPr lang="es-ES" sz="4000" dirty="0" smtClean="0"/>
              <a:t>Se cultivan </a:t>
            </a:r>
            <a:r>
              <a:rPr lang="x-none" sz="4000" dirty="0" smtClean="0"/>
              <a:t>variedades</a:t>
            </a:r>
            <a:r>
              <a:rPr lang="es-ES" sz="4000" dirty="0" smtClean="0"/>
              <a:t> tradicionales, hibridas </a:t>
            </a:r>
            <a:r>
              <a:rPr lang="x-none" sz="4000" dirty="0" smtClean="0"/>
              <a:t>y</a:t>
            </a:r>
            <a:r>
              <a:rPr lang="es-ES" sz="4000" dirty="0" smtClean="0"/>
              <a:t> transgénicas</a:t>
            </a:r>
            <a:r>
              <a:rPr lang="x-none" sz="4000" dirty="0" smtClean="0"/>
              <a:t> (OVM)</a:t>
            </a:r>
            <a:r>
              <a:rPr lang="es-ES" sz="4000" dirty="0" smtClean="0"/>
              <a:t>.</a:t>
            </a:r>
            <a:endParaRPr lang="x-none" sz="4000" dirty="0" smtClean="0"/>
          </a:p>
          <a:p>
            <a:pPr marL="0" indent="0">
              <a:buNone/>
            </a:pPr>
            <a:r>
              <a:rPr lang="es-ES" sz="4000" dirty="0" smtClean="0"/>
              <a:t> </a:t>
            </a:r>
            <a:endParaRPr lang="x-none" sz="4000" dirty="0" smtClean="0"/>
          </a:p>
          <a:p>
            <a:r>
              <a:rPr lang="es-ES" sz="4000" dirty="0"/>
              <a:t>Se </a:t>
            </a:r>
            <a:r>
              <a:rPr lang="es-ES" sz="4000" dirty="0" smtClean="0"/>
              <a:t>cultiva principalmente de </a:t>
            </a:r>
            <a:r>
              <a:rPr lang="es-ES" sz="4000" dirty="0"/>
              <a:t>forma </a:t>
            </a:r>
            <a:r>
              <a:rPr lang="es-ES" sz="4000" dirty="0" smtClean="0"/>
              <a:t>tradicional o tecnificad</a:t>
            </a:r>
            <a:r>
              <a:rPr lang="es-ES_tradnl" sz="4000" dirty="0" smtClean="0"/>
              <a:t>o</a:t>
            </a:r>
            <a:endParaRPr lang="es-ES" sz="4000" dirty="0" smtClean="0"/>
          </a:p>
          <a:p>
            <a:endParaRPr lang="es-ES" sz="4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57" y="1399771"/>
            <a:ext cx="3485678" cy="3710820"/>
          </a:xfrm>
          <a:prstGeom prst="rect">
            <a:avLst/>
          </a:prstGeom>
        </p:spPr>
      </p:pic>
      <p:sp>
        <p:nvSpPr>
          <p:cNvPr id="10" name="12 CuadroTexto"/>
          <p:cNvSpPr txBox="1"/>
          <p:nvPr/>
        </p:nvSpPr>
        <p:spPr>
          <a:xfrm>
            <a:off x="35496" y="6525344"/>
            <a:ext cx="8640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/>
              <a:t>Tomado</a:t>
            </a:r>
            <a:r>
              <a:rPr lang="en-US" sz="800" dirty="0" smtClean="0"/>
              <a:t> </a:t>
            </a:r>
            <a:r>
              <a:rPr lang="en-US" sz="800" dirty="0"/>
              <a:t>de http://</a:t>
            </a:r>
            <a:r>
              <a:rPr lang="en-US" sz="800" dirty="0" err="1"/>
              <a:t>www.elnuevodiario.com.ni</a:t>
            </a:r>
            <a:r>
              <a:rPr lang="en-US" sz="800" dirty="0"/>
              <a:t>/</a:t>
            </a:r>
            <a:r>
              <a:rPr lang="en-US" sz="800" dirty="0" err="1"/>
              <a:t>infografia</a:t>
            </a:r>
            <a:r>
              <a:rPr lang="en-US" sz="800" dirty="0"/>
              <a:t>/2858/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89201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406" y="102032"/>
            <a:ext cx="7651107" cy="687023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Pa</a:t>
            </a:r>
            <a:r>
              <a:rPr lang="x-none" dirty="0" smtClean="0"/>
              <a:t>í</a:t>
            </a:r>
            <a:r>
              <a:rPr lang="es-ES" dirty="0" smtClean="0"/>
              <a:t>s-</a:t>
            </a:r>
            <a:r>
              <a:rPr lang="es-ES" dirty="0" err="1" smtClean="0"/>
              <a:t>Finaciador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5922664" y="4230309"/>
            <a:ext cx="3089966" cy="224676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ES_tradnl" sz="1400" dirty="0"/>
              <a:t>L</a:t>
            </a:r>
            <a:r>
              <a:rPr lang="es-ES_tradnl" sz="1400" dirty="0" smtClean="0"/>
              <a:t>as </a:t>
            </a:r>
            <a:r>
              <a:rPr lang="es-ES_tradnl" sz="1400" dirty="0"/>
              <a:t>publicaciones de China y Estados Unidos son apoyadas por sus empresas e instituciones </a:t>
            </a:r>
            <a:r>
              <a:rPr lang="es-ES_tradnl" sz="1400" dirty="0" smtClean="0"/>
              <a:t>a </a:t>
            </a:r>
            <a:r>
              <a:rPr lang="es-ES_tradnl" sz="1400" dirty="0"/>
              <a:t>partir de estas se empiezan a vincular los diferentes países que colaboran con estos </a:t>
            </a:r>
            <a:r>
              <a:rPr lang="es-ES_tradnl" sz="1400" dirty="0" smtClean="0"/>
              <a:t>países.</a:t>
            </a:r>
          </a:p>
          <a:p>
            <a:endParaRPr lang="es-ES_tradnl" sz="1400" dirty="0"/>
          </a:p>
          <a:p>
            <a:r>
              <a:rPr lang="es-ES_tradnl" sz="1400" dirty="0" smtClean="0"/>
              <a:t>Esto </a:t>
            </a:r>
            <a:r>
              <a:rPr lang="es-ES_tradnl" sz="1400" dirty="0"/>
              <a:t>muestra como los actores económicos interesados en diferentes desarrollos van permeando las relaciones y las investigaciones. 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1143" r="9688" b="39775"/>
          <a:stretch/>
        </p:blipFill>
        <p:spPr>
          <a:xfrm>
            <a:off x="5860322" y="1249373"/>
            <a:ext cx="3221336" cy="298093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98527" y="6144197"/>
            <a:ext cx="569276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Red </a:t>
            </a:r>
            <a:r>
              <a:rPr lang="uz-Cyrl-UZ" sz="1100" dirty="0"/>
              <a:t>entre</a:t>
            </a:r>
            <a:r>
              <a:rPr lang="es-ES_tradnl" sz="1100" dirty="0"/>
              <a:t> países y empresas que han financian los artículos científicos producidos en estos países. Los cuadrados representan los países y los círculos sus financiadores. </a:t>
            </a:r>
            <a:r>
              <a:rPr lang="es-ES_tradnl" sz="1100" dirty="0" smtClean="0"/>
              <a:t>Elaboración propia. </a:t>
            </a:r>
            <a:endParaRPr lang="es-US" sz="1100" dirty="0"/>
          </a:p>
        </p:txBody>
      </p:sp>
      <p:sp>
        <p:nvSpPr>
          <p:cNvPr id="7" name="Rectángulo 6"/>
          <p:cNvSpPr/>
          <p:nvPr/>
        </p:nvSpPr>
        <p:spPr>
          <a:xfrm>
            <a:off x="5860322" y="799193"/>
            <a:ext cx="322133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20 países con valores más altos valores de centralidad. Red Financiadores países</a:t>
            </a:r>
            <a:r>
              <a:rPr lang="es-US" sz="1100" dirty="0"/>
              <a:t> </a:t>
            </a:r>
            <a:endParaRPr lang="es-ES" sz="11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3944" t="13897" r="19187" b="2661"/>
          <a:stretch/>
        </p:blipFill>
        <p:spPr>
          <a:xfrm>
            <a:off x="98527" y="997281"/>
            <a:ext cx="5692764" cy="514691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98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Palabras </a:t>
            </a:r>
            <a:r>
              <a:rPr lang="x-none" dirty="0" smtClean="0"/>
              <a:t>c</a:t>
            </a:r>
            <a:r>
              <a:rPr lang="es-ES" dirty="0" smtClean="0"/>
              <a:t>lave en los </a:t>
            </a:r>
            <a:r>
              <a:rPr lang="es-ES" dirty="0"/>
              <a:t>módulos (1)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rojo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75218" y="2269097"/>
            <a:ext cx="3512957" cy="3772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194" y="2269097"/>
            <a:ext cx="5617562" cy="3772671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3632419" y="2269097"/>
            <a:ext cx="0" cy="37726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3862457" y="6071906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_tradnl" sz="1100" dirty="0"/>
              <a:t>Palabras claves 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82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Palabras </a:t>
            </a:r>
            <a:r>
              <a:rPr lang="x-none" dirty="0" smtClean="0"/>
              <a:t>c</a:t>
            </a:r>
            <a:r>
              <a:rPr lang="es-ES" dirty="0" smtClean="0"/>
              <a:t>lave en los </a:t>
            </a:r>
            <a:r>
              <a:rPr lang="es-ES" dirty="0"/>
              <a:t>módulos (2)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</a:t>
            </a:r>
            <a:r>
              <a:rPr lang="x-none" dirty="0"/>
              <a:t>a</a:t>
            </a:r>
            <a:r>
              <a:rPr lang="es-ES" dirty="0" err="1" smtClean="0"/>
              <a:t>zul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66368" y="1787703"/>
            <a:ext cx="3619253" cy="3883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621" y="1787704"/>
            <a:ext cx="5416195" cy="3865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10404" y="5688474"/>
            <a:ext cx="471796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Palabras claves 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artículos.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3661535" y="1787704"/>
            <a:ext cx="24086" cy="386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282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795589"/>
            <a:ext cx="9143999" cy="4246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17" y="2490456"/>
            <a:ext cx="5654881" cy="3052087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3059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</a:t>
            </a:r>
            <a:r>
              <a:rPr lang="x-none" dirty="0" smtClean="0"/>
              <a:t>s</a:t>
            </a:r>
            <a:r>
              <a:rPr lang="es-ES" dirty="0" smtClean="0"/>
              <a:t> </a:t>
            </a:r>
            <a:r>
              <a:rPr lang="x-none" dirty="0"/>
              <a:t>c</a:t>
            </a:r>
            <a:r>
              <a:rPr lang="es-ES" dirty="0" smtClean="0"/>
              <a:t>lave en los módulos</a:t>
            </a:r>
            <a:r>
              <a:rPr lang="x-none" dirty="0" smtClean="0"/>
              <a:t> </a:t>
            </a:r>
            <a:r>
              <a:rPr lang="es-ES" dirty="0"/>
              <a:t>(3</a:t>
            </a:r>
            <a:r>
              <a:rPr lang="es-ES" dirty="0" smtClean="0"/>
              <a:t>)</a:t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verde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218951" y="1992665"/>
            <a:ext cx="3689667" cy="3888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114800" y="6069477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_tradnl" sz="1100" dirty="0"/>
              <a:t>Palabras claves 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3807581" y="1795589"/>
            <a:ext cx="0" cy="42461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94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Palabras </a:t>
            </a:r>
            <a:r>
              <a:rPr lang="x-none" dirty="0" smtClean="0"/>
              <a:t>c</a:t>
            </a:r>
            <a:r>
              <a:rPr lang="es-ES" dirty="0" smtClean="0"/>
              <a:t>laves en los módulos</a:t>
            </a:r>
            <a:r>
              <a:rPr lang="x-none" dirty="0" smtClean="0"/>
              <a:t> </a:t>
            </a:r>
            <a:r>
              <a:rPr lang="es-ES" dirty="0" smtClean="0"/>
              <a:t>(</a:t>
            </a:r>
            <a:r>
              <a:rPr lang="es-ES" dirty="0"/>
              <a:t>4)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</a:t>
            </a:r>
            <a:r>
              <a:rPr lang="x-none" dirty="0" err="1" smtClean="0"/>
              <a:t>ó</a:t>
            </a:r>
            <a:r>
              <a:rPr lang="es-ES" dirty="0" err="1" smtClean="0"/>
              <a:t>dulo</a:t>
            </a:r>
            <a:r>
              <a:rPr lang="es-ES" dirty="0" smtClean="0"/>
              <a:t> morado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148959" y="1787703"/>
            <a:ext cx="3500628" cy="3809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239562" y="5631996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s-ES_tradnl" sz="1100" dirty="0"/>
              <a:t>Palabras </a:t>
            </a:r>
            <a:r>
              <a:rPr lang="es-ES_tradnl" sz="1100" dirty="0" smtClean="0"/>
              <a:t>clave </a:t>
            </a:r>
            <a:r>
              <a:rPr lang="es-ES_tradnl" sz="1100" dirty="0"/>
              <a:t>vinculadas por estar en </a:t>
            </a:r>
            <a:r>
              <a:rPr lang="x-none" sz="1100" dirty="0" smtClean="0"/>
              <a:t>el </a:t>
            </a:r>
            <a:r>
              <a:rPr lang="es-ES_tradnl" sz="1100" dirty="0" smtClean="0"/>
              <a:t>mismo artículo. Elaboración propia</a:t>
            </a:r>
            <a:r>
              <a:rPr lang="x-none" sz="1100" dirty="0" smtClean="0"/>
              <a:t>.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3632419" y="1896084"/>
            <a:ext cx="17168" cy="370127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237" y="1787703"/>
            <a:ext cx="5571145" cy="3809657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H="1">
            <a:off x="3558237" y="1787703"/>
            <a:ext cx="19704" cy="38096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7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x-none" dirty="0" smtClean="0"/>
              <a:t>comercio internacional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9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Red </a:t>
            </a:r>
            <a:r>
              <a:rPr lang="x-none" dirty="0" smtClean="0"/>
              <a:t>g</a:t>
            </a:r>
            <a:r>
              <a:rPr lang="es-ES" dirty="0" err="1" smtClean="0"/>
              <a:t>lobal</a:t>
            </a:r>
            <a:r>
              <a:rPr lang="es-ES" dirty="0" smtClean="0"/>
              <a:t> de </a:t>
            </a:r>
            <a:r>
              <a:rPr lang="x-none" dirty="0" smtClean="0"/>
              <a:t>c</a:t>
            </a:r>
            <a:r>
              <a:rPr lang="es-ES" dirty="0" err="1" smtClean="0"/>
              <a:t>omercio</a:t>
            </a:r>
            <a:r>
              <a:rPr lang="es-ES" dirty="0" smtClean="0"/>
              <a:t> del </a:t>
            </a:r>
            <a:r>
              <a:rPr lang="x-none" dirty="0" smtClean="0"/>
              <a:t>m</a:t>
            </a:r>
            <a:r>
              <a:rPr lang="es-ES" dirty="0" err="1" smtClean="0"/>
              <a:t>aíz</a:t>
            </a:r>
            <a:r>
              <a:rPr lang="es-ES_tradnl" dirty="0"/>
              <a:t> </a:t>
            </a:r>
            <a:r>
              <a:rPr lang="es-ES_tradnl" dirty="0" smtClean="0"/>
              <a:t>(1)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x-none" dirty="0" err="1" smtClean="0"/>
              <a:t>Clusters</a:t>
            </a:r>
            <a:r>
              <a:rPr lang="x-none" dirty="0" smtClean="0"/>
              <a:t> de países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 b="15751"/>
          <a:stretch/>
        </p:blipFill>
        <p:spPr bwMode="auto">
          <a:xfrm>
            <a:off x="0" y="1633051"/>
            <a:ext cx="4751419" cy="4708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751419" y="1633052"/>
            <a:ext cx="4392581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x-none" sz="2000" dirty="0" smtClean="0"/>
              <a:t>Rojo: C</a:t>
            </a:r>
            <a:r>
              <a:rPr lang="es-ES_tradnl" sz="2000" dirty="0" err="1" smtClean="0"/>
              <a:t>ontinente</a:t>
            </a:r>
            <a:r>
              <a:rPr lang="es-ES_tradnl" sz="2000" dirty="0" smtClean="0"/>
              <a:t> </a:t>
            </a:r>
            <a:r>
              <a:rPr lang="es-ES_tradnl" sz="2000" dirty="0"/>
              <a:t>americano a excepción de </a:t>
            </a:r>
            <a:r>
              <a:rPr lang="es-ES_tradnl" sz="2000" dirty="0" smtClean="0"/>
              <a:t>Argentina</a:t>
            </a:r>
            <a:r>
              <a:rPr lang="es-ES_tradnl" sz="2000" dirty="0"/>
              <a:t>, Brasil y </a:t>
            </a:r>
            <a:r>
              <a:rPr lang="es-ES_tradnl" sz="2000" dirty="0" smtClean="0"/>
              <a:t>Cuba</a:t>
            </a:r>
            <a:r>
              <a:rPr lang="x-none" sz="2000" dirty="0" smtClean="0"/>
              <a:t>.</a:t>
            </a:r>
          </a:p>
          <a:p>
            <a:pPr algn="just"/>
            <a:endParaRPr lang="x-none" sz="2000" dirty="0"/>
          </a:p>
          <a:p>
            <a:pPr algn="just"/>
            <a:r>
              <a:rPr lang="x-none" sz="2000" dirty="0" smtClean="0"/>
              <a:t>Verde:</a:t>
            </a:r>
            <a:r>
              <a:rPr lang="es-ES_tradnl" sz="2000" dirty="0" smtClean="0"/>
              <a:t> </a:t>
            </a:r>
            <a:r>
              <a:rPr lang="es-ES_tradnl" sz="2000" dirty="0"/>
              <a:t>Brasil, Uruguay, Argentina, la región noroccidental de África, Egipto Siria, Jordania, Yemen, entre </a:t>
            </a:r>
            <a:r>
              <a:rPr lang="es-ES_tradnl" sz="2000" dirty="0" smtClean="0"/>
              <a:t>otros</a:t>
            </a:r>
            <a:r>
              <a:rPr lang="x-none" sz="2000" dirty="0"/>
              <a:t>.</a:t>
            </a:r>
            <a:endParaRPr lang="x-none" sz="2000" dirty="0" smtClean="0"/>
          </a:p>
          <a:p>
            <a:pPr algn="just"/>
            <a:endParaRPr lang="x-none" sz="2000" dirty="0"/>
          </a:p>
          <a:p>
            <a:pPr algn="just"/>
            <a:r>
              <a:rPr lang="es-ES_tradnl" sz="2000" dirty="0" smtClean="0">
                <a:solidFill>
                  <a:srgbClr val="000000"/>
                </a:solidFill>
              </a:rPr>
              <a:t>Azul: </a:t>
            </a:r>
            <a:r>
              <a:rPr lang="es-ES_tradnl" sz="2000" dirty="0">
                <a:solidFill>
                  <a:srgbClr val="000000"/>
                </a:solidFill>
              </a:rPr>
              <a:t>A</a:t>
            </a:r>
            <a:r>
              <a:rPr lang="es-ES_tradnl" sz="2000" dirty="0" smtClean="0">
                <a:solidFill>
                  <a:srgbClr val="000000"/>
                </a:solidFill>
              </a:rPr>
              <a:t>lemania, Rusia, </a:t>
            </a:r>
            <a:r>
              <a:rPr lang="es-ES_tradnl" sz="2000" dirty="0">
                <a:solidFill>
                  <a:srgbClr val="000000"/>
                </a:solidFill>
              </a:rPr>
              <a:t>e</a:t>
            </a:r>
            <a:r>
              <a:rPr lang="es-ES_tradnl" sz="2000" dirty="0" smtClean="0">
                <a:solidFill>
                  <a:srgbClr val="000000"/>
                </a:solidFill>
              </a:rPr>
              <a:t>l </a:t>
            </a:r>
            <a:r>
              <a:rPr lang="es-ES_tradnl" sz="2000" dirty="0">
                <a:solidFill>
                  <a:srgbClr val="000000"/>
                </a:solidFill>
              </a:rPr>
              <a:t>centro y sur de </a:t>
            </a:r>
            <a:r>
              <a:rPr lang="es-ES_tradnl" sz="2000" dirty="0" smtClean="0">
                <a:solidFill>
                  <a:srgbClr val="000000"/>
                </a:solidFill>
              </a:rPr>
              <a:t>África, los </a:t>
            </a:r>
            <a:r>
              <a:rPr lang="es-ES_tradnl" sz="2000" dirty="0">
                <a:solidFill>
                  <a:srgbClr val="000000"/>
                </a:solidFill>
              </a:rPr>
              <a:t>Emiratos Árabes </a:t>
            </a:r>
            <a:r>
              <a:rPr lang="es-ES_tradnl" sz="2000" dirty="0" smtClean="0">
                <a:solidFill>
                  <a:srgbClr val="000000"/>
                </a:solidFill>
              </a:rPr>
              <a:t>Unidos</a:t>
            </a:r>
          </a:p>
          <a:p>
            <a:pPr algn="just"/>
            <a:endParaRPr lang="x-none" sz="2000" dirty="0">
              <a:solidFill>
                <a:srgbClr val="000000"/>
              </a:solidFill>
            </a:endParaRPr>
          </a:p>
          <a:p>
            <a:pPr algn="just"/>
            <a:r>
              <a:rPr lang="es-ES_tradnl" sz="2000" dirty="0" smtClean="0">
                <a:solidFill>
                  <a:srgbClr val="000000"/>
                </a:solidFill>
              </a:rPr>
              <a:t>Morado: el </a:t>
            </a:r>
            <a:r>
              <a:rPr lang="es-ES_tradnl" sz="2000" dirty="0">
                <a:solidFill>
                  <a:srgbClr val="000000"/>
                </a:solidFill>
              </a:rPr>
              <a:t>sudeste asiático, el oriente de Asia y Oceanía. </a:t>
            </a:r>
            <a:endParaRPr lang="es-ES_tradnl" sz="2000" dirty="0" smtClean="0">
              <a:solidFill>
                <a:srgbClr val="000000"/>
              </a:solidFill>
            </a:endParaRPr>
          </a:p>
          <a:p>
            <a:pPr algn="just"/>
            <a:endParaRPr lang="es-ES_tradnl" sz="2000" dirty="0">
              <a:solidFill>
                <a:srgbClr val="000000"/>
              </a:solidFill>
            </a:endParaRPr>
          </a:p>
          <a:p>
            <a:pPr algn="just"/>
            <a:endParaRPr lang="es-ES_tradnl" sz="2000" dirty="0" smtClean="0">
              <a:solidFill>
                <a:srgbClr val="000000"/>
              </a:solidFill>
            </a:endParaRPr>
          </a:p>
          <a:p>
            <a:pPr algn="just"/>
            <a:endParaRPr lang="es-ES_tradnl" sz="2000" dirty="0" smtClean="0"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393265"/>
            <a:ext cx="475141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Comercio internacional del Maíz. Cada coloración de líneas representa un grupo comercial diferente en el mercado. El sistema se representa en forma de </a:t>
            </a:r>
            <a:r>
              <a:rPr lang="es-ES_tradnl" sz="1100" dirty="0" smtClean="0"/>
              <a:t>grafo</a:t>
            </a:r>
            <a:endParaRPr lang="es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2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Red </a:t>
            </a:r>
            <a:r>
              <a:rPr lang="x-none" dirty="0" smtClean="0"/>
              <a:t>g</a:t>
            </a:r>
            <a:r>
              <a:rPr lang="es-ES" dirty="0" err="1" smtClean="0"/>
              <a:t>lobal</a:t>
            </a:r>
            <a:r>
              <a:rPr lang="es-ES" dirty="0" smtClean="0"/>
              <a:t> de </a:t>
            </a:r>
            <a:r>
              <a:rPr lang="x-none" dirty="0" smtClean="0"/>
              <a:t>c</a:t>
            </a:r>
            <a:r>
              <a:rPr lang="es-ES" dirty="0" err="1" smtClean="0"/>
              <a:t>omercio</a:t>
            </a:r>
            <a:r>
              <a:rPr lang="es-ES" dirty="0" smtClean="0"/>
              <a:t> del </a:t>
            </a:r>
            <a:r>
              <a:rPr lang="x-none" dirty="0" smtClean="0"/>
              <a:t>m</a:t>
            </a:r>
            <a:r>
              <a:rPr lang="es-ES" dirty="0" err="1" smtClean="0"/>
              <a:t>aíz</a:t>
            </a:r>
            <a:r>
              <a:rPr lang="es-ES_tradnl" dirty="0" smtClean="0"/>
              <a:t>(2)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s-ES_tradnl" dirty="0" smtClean="0"/>
              <a:t>Grado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751418" y="2114386"/>
            <a:ext cx="4392581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x-none" sz="1600" dirty="0" smtClean="0"/>
          </a:p>
          <a:p>
            <a:pPr algn="just"/>
            <a:r>
              <a:rPr lang="es-ES_tradnl" sz="1600" dirty="0" smtClean="0"/>
              <a:t>Los </a:t>
            </a:r>
            <a:r>
              <a:rPr lang="es-ES_tradnl" sz="1600" dirty="0"/>
              <a:t>países </a:t>
            </a:r>
            <a:r>
              <a:rPr lang="x-none" sz="1600" dirty="0" smtClean="0"/>
              <a:t>con</a:t>
            </a:r>
            <a:r>
              <a:rPr lang="es-ES_tradnl" sz="1600" dirty="0" smtClean="0"/>
              <a:t> </a:t>
            </a:r>
            <a:r>
              <a:rPr lang="es-ES_tradnl" sz="1600" dirty="0"/>
              <a:t>más interacciones (grado) presentan son Estados Unidos, Argentina, Francia, China, Alemania, Italia, Hungría, Países Bajos, España, Romania, Sudáfrica, Brasil, Austria, Reino Unido y Ucrania: los cuales acumulan cerca del </a:t>
            </a:r>
            <a:r>
              <a:rPr lang="es-ES_tradnl" sz="1600" b="1" dirty="0"/>
              <a:t>37%</a:t>
            </a:r>
            <a:r>
              <a:rPr lang="es-ES_tradnl" sz="1600" dirty="0"/>
              <a:t> de todas las operaciones comerciales bilaterales de maíz en el mundo. </a:t>
            </a:r>
            <a:endParaRPr lang="x-none" sz="1600" dirty="0" smtClean="0"/>
          </a:p>
          <a:p>
            <a:pPr algn="just"/>
            <a:endParaRPr lang="x-none" sz="1600" dirty="0"/>
          </a:p>
          <a:p>
            <a:pPr algn="just"/>
            <a:r>
              <a:rPr lang="es-ES_tradnl" sz="1600" dirty="0" smtClean="0"/>
              <a:t>Dicha </a:t>
            </a:r>
            <a:r>
              <a:rPr lang="es-ES_tradnl" sz="1600" dirty="0"/>
              <a:t>condición de acumulación se relaciona con la tendencia en distribución en ley de potencias, que muestra la distribución de grado de las transacciones comerciales de maíz (R</a:t>
            </a:r>
            <a:r>
              <a:rPr lang="es-ES_tradnl" sz="1600" baseline="30000" dirty="0"/>
              <a:t>2</a:t>
            </a:r>
            <a:r>
              <a:rPr lang="es-ES_tradnl" sz="1600" dirty="0"/>
              <a:t>=0.814</a:t>
            </a:r>
            <a:r>
              <a:rPr lang="es-US" sz="1600" dirty="0"/>
              <a:t> </a:t>
            </a:r>
            <a:r>
              <a:rPr lang="es-US" sz="1600" dirty="0" smtClean="0"/>
              <a:t>)</a:t>
            </a:r>
          </a:p>
          <a:p>
            <a:pPr algn="just"/>
            <a:endParaRPr lang="es-US" sz="1600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6" b="15751"/>
          <a:stretch/>
        </p:blipFill>
        <p:spPr bwMode="auto">
          <a:xfrm>
            <a:off x="0" y="1625453"/>
            <a:ext cx="4751419" cy="4600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37</a:t>
            </a:fld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6275502"/>
            <a:ext cx="475141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Comercio internacional del Maíz. Cada coloración de líneas representa un grupo comercial diferente en el mercado. El sistema se representa en forma de </a:t>
            </a:r>
            <a:r>
              <a:rPr lang="es-ES_tradnl" sz="1100" dirty="0" smtClean="0"/>
              <a:t>grafo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01032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x-none" dirty="0" smtClean="0"/>
              <a:t>variedaDes de maíz en colombia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22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833" y="92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4000" dirty="0" smtClean="0"/>
              <a:t>Variedad-Municipio (1) </a:t>
            </a:r>
            <a:endParaRPr lang="es-ES" sz="4000" dirty="0"/>
          </a:p>
        </p:txBody>
      </p:sp>
      <p:sp>
        <p:nvSpPr>
          <p:cNvPr id="3" name="Rectángulo 2"/>
          <p:cNvSpPr/>
          <p:nvPr/>
        </p:nvSpPr>
        <p:spPr>
          <a:xfrm>
            <a:off x="1327487" y="6418060"/>
            <a:ext cx="691596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sz="1100" dirty="0"/>
              <a:t>Grafo de la red de municipios y variedades de maíz estudiadas por Vélez y García (2011). Los círculos negros corresponden a los municipios. Los cuadrados blancos corresponden a las variedades. Elaboración propia.</a:t>
            </a:r>
            <a:r>
              <a:rPr lang="es-US" sz="1100" dirty="0"/>
              <a:t> </a:t>
            </a:r>
            <a:endParaRPr lang="es-ES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641" t="16238" r="15235" b="6918"/>
          <a:stretch/>
        </p:blipFill>
        <p:spPr>
          <a:xfrm>
            <a:off x="457200" y="955715"/>
            <a:ext cx="8552692" cy="54267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7724" y="1038839"/>
            <a:ext cx="223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“</a:t>
            </a:r>
            <a:r>
              <a:rPr lang="x-none" dirty="0" smtClean="0"/>
              <a:t>S</a:t>
            </a:r>
            <a:r>
              <a:rPr lang="es-ES" dirty="0" err="1" smtClean="0"/>
              <a:t>ociedad</a:t>
            </a:r>
            <a:r>
              <a:rPr lang="es-ES" dirty="0" smtClean="0"/>
              <a:t> del maíz”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21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08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/>
              <a:t>Planteamiento del Problema </a:t>
            </a:r>
            <a:r>
              <a:rPr lang="es-ES" sz="4000" dirty="0" smtClean="0"/>
              <a:t>(</a:t>
            </a:r>
            <a:r>
              <a:rPr lang="x-none" sz="4000" dirty="0" smtClean="0"/>
              <a:t>2</a:t>
            </a:r>
            <a:r>
              <a:rPr lang="es-ES" sz="4000" dirty="0" smtClean="0"/>
              <a:t>)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8005" y="1012275"/>
            <a:ext cx="8593882" cy="5659597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000" b="1" dirty="0" smtClean="0">
                <a:cs typeface="Arial"/>
              </a:rPr>
              <a:t>En Colombia</a:t>
            </a:r>
            <a:r>
              <a:rPr lang="x-none" sz="2000" b="1" dirty="0" smtClean="0">
                <a:cs typeface="Arial"/>
              </a:rPr>
              <a:t>:</a:t>
            </a:r>
            <a:endParaRPr lang="es-ES_tradnl" sz="2000" b="1" dirty="0" smtClean="0">
              <a:cs typeface="Arial"/>
            </a:endParaRPr>
          </a:p>
          <a:p>
            <a:pPr marL="0" indent="0">
              <a:buNone/>
            </a:pPr>
            <a:endParaRPr lang="es-ES_tradnl" sz="2000" b="1" dirty="0" smtClean="0">
              <a:cs typeface="Arial"/>
            </a:endParaRPr>
          </a:p>
          <a:p>
            <a:r>
              <a:rPr lang="es-ES_tradnl" sz="2000" dirty="0" smtClean="0">
                <a:cs typeface="Arial"/>
              </a:rPr>
              <a:t>ICA</a:t>
            </a:r>
            <a:r>
              <a:rPr lang="x-none" sz="2000" dirty="0">
                <a:cs typeface="Arial"/>
              </a:rPr>
              <a:t>,</a:t>
            </a:r>
            <a:r>
              <a:rPr lang="x-none" sz="2000" dirty="0" smtClean="0">
                <a:cs typeface="Arial"/>
              </a:rPr>
              <a:t> 1957:</a:t>
            </a:r>
            <a:r>
              <a:rPr lang="es-ES_tradnl" sz="2000" dirty="0" smtClean="0">
                <a:cs typeface="Arial"/>
              </a:rPr>
              <a:t> 23 razas</a:t>
            </a:r>
            <a:r>
              <a:rPr lang="x-none" sz="2000" dirty="0" smtClean="0">
                <a:cs typeface="Arial"/>
              </a:rPr>
              <a:t>: </a:t>
            </a:r>
            <a:r>
              <a:rPr lang="es-ES_tradnl" sz="2000" dirty="0" smtClean="0">
                <a:cs typeface="Arial"/>
              </a:rPr>
              <a:t>2 primitivas</a:t>
            </a:r>
            <a:r>
              <a:rPr lang="x-none" sz="2000" dirty="0" smtClean="0">
                <a:cs typeface="Arial"/>
              </a:rPr>
              <a:t> +</a:t>
            </a:r>
            <a:r>
              <a:rPr lang="es-ES_tradnl" sz="2000" dirty="0" smtClean="0">
                <a:cs typeface="Arial"/>
              </a:rPr>
              <a:t> </a:t>
            </a:r>
            <a:r>
              <a:rPr lang="es-ES_tradnl" sz="2000" dirty="0">
                <a:cs typeface="Arial"/>
              </a:rPr>
              <a:t>9 </a:t>
            </a:r>
            <a:r>
              <a:rPr lang="es-ES_tradnl" sz="2000" dirty="0" smtClean="0">
                <a:cs typeface="Arial"/>
              </a:rPr>
              <a:t>introducidas </a:t>
            </a:r>
            <a:r>
              <a:rPr lang="x-none" sz="2000" dirty="0" smtClean="0">
                <a:cs typeface="Arial"/>
              </a:rPr>
              <a:t>+</a:t>
            </a:r>
            <a:r>
              <a:rPr lang="es-ES_tradnl" sz="2000" dirty="0" smtClean="0">
                <a:cs typeface="Arial"/>
              </a:rPr>
              <a:t> </a:t>
            </a:r>
            <a:r>
              <a:rPr lang="es-ES_tradnl" sz="2000" dirty="0">
                <a:cs typeface="Arial"/>
              </a:rPr>
              <a:t>12 </a:t>
            </a:r>
            <a:r>
              <a:rPr lang="es-ES_tradnl" sz="2000" dirty="0" smtClean="0">
                <a:cs typeface="Arial"/>
              </a:rPr>
              <a:t>híbridas (remotas </a:t>
            </a:r>
            <a:r>
              <a:rPr lang="es-ES_tradnl" sz="2000" dirty="0">
                <a:cs typeface="Arial"/>
              </a:rPr>
              <a:t>y recientes). </a:t>
            </a:r>
            <a:endParaRPr lang="es-ES_tradnl" sz="2000" dirty="0">
              <a:cs typeface="Arial"/>
            </a:endParaRPr>
          </a:p>
          <a:p>
            <a:endParaRPr lang="es-ES_tradnl" sz="2000" dirty="0" smtClean="0">
              <a:cs typeface="Arial"/>
            </a:endParaRPr>
          </a:p>
          <a:p>
            <a:pPr marL="0" indent="0">
              <a:buNone/>
            </a:pPr>
            <a:endParaRPr lang="es-ES_tradnl" sz="2000" dirty="0" smtClean="0">
              <a:cs typeface="Arial"/>
            </a:endParaRPr>
          </a:p>
          <a:p>
            <a:r>
              <a:rPr lang="es-ES_tradnl" sz="2000" dirty="0" smtClean="0">
                <a:cs typeface="Arial"/>
              </a:rPr>
              <a:t>Colombia en el año 2000 firma el Protocolo de Cartagena reglamentando el uso de variedades transgénicas. En el 2005 el INVIMA da licencias para su comercialización y consumo y en el 2007 </a:t>
            </a:r>
            <a:r>
              <a:rPr lang="x-none" sz="2000" dirty="0" smtClean="0">
                <a:cs typeface="Arial"/>
              </a:rPr>
              <a:t>el ICA </a:t>
            </a:r>
            <a:r>
              <a:rPr lang="es-ES_tradnl" sz="2000" dirty="0" smtClean="0">
                <a:cs typeface="Arial"/>
              </a:rPr>
              <a:t>para su producción</a:t>
            </a:r>
          </a:p>
          <a:p>
            <a:pPr marL="0" indent="0">
              <a:buNone/>
            </a:pPr>
            <a:endParaRPr lang="es-ES_tradnl" sz="2000" dirty="0" smtClean="0">
              <a:cs typeface="Arial"/>
            </a:endParaRPr>
          </a:p>
          <a:p>
            <a:pPr marL="0" indent="0">
              <a:buNone/>
            </a:pPr>
            <a:endParaRPr lang="es-ES_tradnl" sz="2000" dirty="0">
              <a:cs typeface="Arial"/>
            </a:endParaRPr>
          </a:p>
          <a:p>
            <a:r>
              <a:rPr lang="es-ES_tradnl" sz="2000" dirty="0"/>
              <a:t>“Programa Nacional de </a:t>
            </a:r>
            <a:r>
              <a:rPr lang="es-ES_tradnl" sz="2000" dirty="0" err="1"/>
              <a:t>Investigación</a:t>
            </a:r>
            <a:r>
              <a:rPr lang="es-ES_tradnl" sz="2000" dirty="0"/>
              <a:t>, Desarrollo y Fomento del Cultivo del </a:t>
            </a:r>
            <a:r>
              <a:rPr lang="es-ES_tradnl" sz="2000" dirty="0" err="1"/>
              <a:t>Maiz</a:t>
            </a:r>
            <a:r>
              <a:rPr lang="es-ES_tradnl" sz="2000" dirty="0"/>
              <a:t> Tecnificado en Colombia (2005-2020</a:t>
            </a:r>
            <a:r>
              <a:rPr lang="es-ES_tradnl" sz="2000" dirty="0" smtClean="0"/>
              <a:t>)”</a:t>
            </a:r>
            <a:r>
              <a:rPr lang="x-none" sz="2000" dirty="0" smtClean="0"/>
              <a:t>: </a:t>
            </a:r>
            <a:r>
              <a:rPr lang="es-ES_tradnl" sz="2000" dirty="0" smtClean="0"/>
              <a:t>FENALCE</a:t>
            </a:r>
            <a:r>
              <a:rPr lang="es-ES_tradnl" sz="2000" dirty="0"/>
              <a:t>, ICA, CIMMYT, </a:t>
            </a:r>
            <a:r>
              <a:rPr lang="es-ES_tradnl" sz="2000" dirty="0" err="1" smtClean="0"/>
              <a:t>Corpoi</a:t>
            </a:r>
            <a:r>
              <a:rPr lang="x-none" sz="2000" dirty="0" smtClean="0"/>
              <a:t>c</a:t>
            </a:r>
            <a:r>
              <a:rPr lang="es-ES_tradnl" sz="2000" dirty="0" smtClean="0"/>
              <a:t>a, </a:t>
            </a:r>
            <a:r>
              <a:rPr lang="es-ES_tradnl" sz="2000" dirty="0" err="1" smtClean="0"/>
              <a:t>Acosemillas</a:t>
            </a:r>
            <a:r>
              <a:rPr lang="es-ES_tradnl" sz="2000" dirty="0" smtClean="0"/>
              <a:t> </a:t>
            </a:r>
            <a:r>
              <a:rPr lang="es-ES_tradnl" sz="2000" dirty="0"/>
              <a:t>y </a:t>
            </a:r>
            <a:r>
              <a:rPr lang="es-ES_tradnl" sz="2000" dirty="0" smtClean="0"/>
              <a:t>Monsanto</a:t>
            </a:r>
            <a:r>
              <a:rPr lang="es-ES_tradnl" sz="2000" dirty="0"/>
              <a:t>, </a:t>
            </a:r>
            <a:r>
              <a:rPr lang="es-ES_tradnl" sz="2000" dirty="0" err="1"/>
              <a:t>Syngenta</a:t>
            </a:r>
            <a:r>
              <a:rPr lang="es-ES_tradnl" sz="2000" dirty="0"/>
              <a:t> y </a:t>
            </a:r>
            <a:r>
              <a:rPr lang="es-ES_tradnl" sz="2000" dirty="0" smtClean="0"/>
              <a:t>Dupont-Pioneer. </a:t>
            </a:r>
          </a:p>
          <a:p>
            <a:pPr marL="0" indent="0">
              <a:buNone/>
            </a:pPr>
            <a:endParaRPr lang="es-US" sz="2000" dirty="0"/>
          </a:p>
          <a:p>
            <a:pPr marL="0" indent="0">
              <a:buNone/>
            </a:pPr>
            <a:endParaRPr lang="es-ES" sz="2000" dirty="0">
              <a:cs typeface="Arial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54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Variedad-Municipio (2)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5" y="1973494"/>
            <a:ext cx="5033307" cy="3993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3"/>
          <p:cNvSpPr/>
          <p:nvPr/>
        </p:nvSpPr>
        <p:spPr>
          <a:xfrm>
            <a:off x="4960430" y="1973494"/>
            <a:ext cx="414547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Las </a:t>
            </a:r>
            <a:r>
              <a:rPr lang="es-ES_tradnl" dirty="0"/>
              <a:t>variedades que se encuentran en el mayor número de municipios tienen coloración en sus granos amarillo y blanco, que son las más comercializadas. </a:t>
            </a:r>
            <a:endParaRPr lang="es-ES_tradnl" dirty="0" smtClean="0"/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Sin </a:t>
            </a:r>
            <a:r>
              <a:rPr lang="es-ES_tradnl" dirty="0"/>
              <a:t>embargo, variedades de color rojo y morado que son usadas ritualmente en la elaboración de chicha y alimentos también presentan valores altos de centralidad, esto muestra que este tipo de prácticas se mantienen en el territorio y se han difundido.</a:t>
            </a:r>
            <a:r>
              <a:rPr lang="es-ES_tradnl" b="1" dirty="0"/>
              <a:t> </a:t>
            </a:r>
            <a:endParaRPr lang="es-ES_tradnl" b="1" dirty="0" smtClean="0"/>
          </a:p>
          <a:p>
            <a:pPr algn="just"/>
            <a:endParaRPr lang="es-US" dirty="0"/>
          </a:p>
        </p:txBody>
      </p:sp>
      <p:sp>
        <p:nvSpPr>
          <p:cNvPr id="5" name="Rectángulo 4"/>
          <p:cNvSpPr/>
          <p:nvPr/>
        </p:nvSpPr>
        <p:spPr>
          <a:xfrm>
            <a:off x="388430" y="1542607"/>
            <a:ext cx="448144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x-none" sz="1100" dirty="0"/>
              <a:t>M</a:t>
            </a:r>
            <a:r>
              <a:rPr lang="es-ES_tradnl" sz="1100" dirty="0" err="1"/>
              <a:t>edidas</a:t>
            </a:r>
            <a:r>
              <a:rPr lang="es-ES_tradnl" sz="1100" dirty="0"/>
              <a:t> de centralidad </a:t>
            </a:r>
            <a:r>
              <a:rPr lang="x-none" sz="1100" dirty="0"/>
              <a:t>para </a:t>
            </a:r>
            <a:r>
              <a:rPr lang="es-ES_tradnl" sz="1100" dirty="0"/>
              <a:t>las 20 variedades más difundidas en el territorio Colombiano.</a:t>
            </a:r>
            <a:endParaRPr lang="x-none" sz="11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71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11657" y="1222238"/>
            <a:ext cx="506830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400" dirty="0"/>
              <a:t>Medidas de centralidad para las variedades de maíz utilizadas en Colombia</a:t>
            </a:r>
            <a:r>
              <a:rPr lang="uz-Cyrl-UZ" sz="1400" dirty="0"/>
              <a:t>. Elaboración propia a partir de datos de Vélez y García (2011).</a:t>
            </a:r>
            <a:endParaRPr lang="es-US" sz="1400" dirty="0"/>
          </a:p>
          <a:p>
            <a:r>
              <a:rPr lang="uz-Cyrl-UZ" dirty="0"/>
              <a:t> </a:t>
            </a:r>
            <a:endParaRPr lang="es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Variedad- </a:t>
            </a:r>
            <a:r>
              <a:rPr lang="es-ES_tradnl" dirty="0"/>
              <a:t>Municipio </a:t>
            </a:r>
            <a:r>
              <a:rPr lang="es-ES_tradnl" dirty="0" smtClean="0"/>
              <a:t>(3)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57" y="1893538"/>
            <a:ext cx="5068305" cy="38261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0" y="574027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x-none" sz="1400" dirty="0" smtClean="0"/>
              <a:t>Los municipios con</a:t>
            </a:r>
            <a:r>
              <a:rPr lang="es-ES_tradnl" sz="1400" dirty="0" smtClean="0"/>
              <a:t> valores </a:t>
            </a:r>
            <a:r>
              <a:rPr lang="es-ES_tradnl" sz="1400" dirty="0"/>
              <a:t>altos centralidad </a:t>
            </a:r>
            <a:r>
              <a:rPr lang="es-ES_tradnl" sz="1400" dirty="0" smtClean="0"/>
              <a:t>se </a:t>
            </a:r>
            <a:r>
              <a:rPr lang="es-ES_tradnl" sz="1400" dirty="0"/>
              <a:t>encuentran principalmente en el </a:t>
            </a:r>
            <a:r>
              <a:rPr lang="es-ES_tradnl" sz="1400" dirty="0" smtClean="0"/>
              <a:t>Cauca</a:t>
            </a:r>
            <a:r>
              <a:rPr lang="x-none" sz="1400" dirty="0" smtClean="0"/>
              <a:t>, e</a:t>
            </a:r>
            <a:r>
              <a:rPr lang="es-ES_tradnl" sz="1400" dirty="0" smtClean="0"/>
              <a:t>s </a:t>
            </a:r>
            <a:r>
              <a:rPr lang="es-ES_tradnl" sz="1400" dirty="0"/>
              <a:t>decir que </a:t>
            </a:r>
            <a:r>
              <a:rPr lang="x-none" sz="1400" dirty="0" smtClean="0"/>
              <a:t>allí</a:t>
            </a:r>
            <a:r>
              <a:rPr lang="es-ES_tradnl" sz="1400" dirty="0" smtClean="0"/>
              <a:t> </a:t>
            </a:r>
            <a:r>
              <a:rPr lang="es-ES_tradnl" sz="1400" dirty="0"/>
              <a:t>se usan </a:t>
            </a:r>
            <a:r>
              <a:rPr lang="es-ES_tradnl" sz="1400" dirty="0" smtClean="0"/>
              <a:t>variedades </a:t>
            </a:r>
            <a:r>
              <a:rPr lang="es-ES_tradnl" sz="1400" dirty="0"/>
              <a:t>que son ampliamente </a:t>
            </a:r>
            <a:r>
              <a:rPr lang="x-none" sz="1400" dirty="0" smtClean="0"/>
              <a:t>difundidas</a:t>
            </a:r>
            <a:r>
              <a:rPr lang="es-ES_tradnl" sz="1400" dirty="0" smtClean="0"/>
              <a:t> </a:t>
            </a:r>
            <a:r>
              <a:rPr lang="es-ES_tradnl" sz="1400" dirty="0"/>
              <a:t>en el territorio </a:t>
            </a:r>
            <a:r>
              <a:rPr lang="es-ES_tradnl" sz="1400" dirty="0" smtClean="0"/>
              <a:t>Colombiano. </a:t>
            </a:r>
            <a:r>
              <a:rPr lang="es-ES_tradnl" sz="1400" dirty="0"/>
              <a:t>Granada y la Uribe en el Meta tienen una amplia conexión con otros </a:t>
            </a:r>
            <a:r>
              <a:rPr lang="es-ES_tradnl" sz="1400" dirty="0" smtClean="0"/>
              <a:t>municipios, esto </a:t>
            </a:r>
            <a:r>
              <a:rPr lang="es-ES_tradnl" sz="1400" dirty="0"/>
              <a:t>se debe a que estos municipios fueron centros de migración de diferentes campesinos que provenían del territorio colombiano en la violencia desatada después del a muerte de Gaitán (Molano, 2000). </a:t>
            </a:r>
            <a:endParaRPr lang="es-US" sz="1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83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</a:t>
            </a:r>
            <a:r>
              <a:rPr lang="x-none" dirty="0" smtClean="0"/>
              <a:t>: </a:t>
            </a:r>
            <a:br>
              <a:rPr lang="x-none" dirty="0" smtClean="0"/>
            </a:br>
            <a:r>
              <a:rPr lang="x-none" dirty="0" smtClean="0"/>
              <a:t>departamento del meta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2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112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Departamento del Meta</a:t>
            </a:r>
            <a:endParaRPr lang="es-ES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04" y="1417638"/>
            <a:ext cx="4638680" cy="36635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5232" y="5319292"/>
            <a:ext cx="848126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_tradnl" dirty="0"/>
              <a:t>El Departamento del Meta representa el 7.5% del territorio nacional y en él se pueden diferenciar tres </a:t>
            </a:r>
            <a:r>
              <a:rPr lang="es-ES_tradnl" dirty="0" err="1"/>
              <a:t>agroregiones</a:t>
            </a:r>
            <a:r>
              <a:rPr lang="es-ES_tradnl" dirty="0"/>
              <a:t>: el </a:t>
            </a:r>
            <a:r>
              <a:rPr lang="uz-Cyrl-UZ" dirty="0"/>
              <a:t>P</a:t>
            </a:r>
            <a:r>
              <a:rPr lang="es-ES_tradnl" dirty="0" err="1"/>
              <a:t>iedemonte</a:t>
            </a:r>
            <a:r>
              <a:rPr lang="es-ES_tradnl" dirty="0"/>
              <a:t> </a:t>
            </a:r>
            <a:r>
              <a:rPr lang="uz-Cyrl-UZ" dirty="0"/>
              <a:t>L</a:t>
            </a:r>
            <a:r>
              <a:rPr lang="es-ES_tradnl" dirty="0"/>
              <a:t>lanero, la Altillanura y la Vega del </a:t>
            </a:r>
            <a:r>
              <a:rPr lang="uz-Cyrl-UZ" dirty="0"/>
              <a:t>R</a:t>
            </a:r>
            <a:r>
              <a:rPr lang="es-ES_tradnl" dirty="0" err="1"/>
              <a:t>ío</a:t>
            </a:r>
            <a:r>
              <a:rPr lang="es-ES_tradnl" dirty="0"/>
              <a:t> </a:t>
            </a:r>
            <a:r>
              <a:rPr lang="es-ES_tradnl" dirty="0" err="1"/>
              <a:t>Ariari</a:t>
            </a:r>
            <a:r>
              <a:rPr lang="es-ES_tradnl" dirty="0"/>
              <a:t>. 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26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019" y="25254"/>
            <a:ext cx="8580456" cy="1426762"/>
          </a:xfrm>
        </p:spPr>
        <p:txBody>
          <a:bodyPr>
            <a:normAutofit/>
          </a:bodyPr>
          <a:lstStyle/>
          <a:p>
            <a:r>
              <a:rPr lang="x-none" sz="4000" dirty="0" smtClean="0"/>
              <a:t>Municipio-Agricultor-Municipio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53" y="1713729"/>
            <a:ext cx="4468447" cy="4699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4" y="1861676"/>
            <a:ext cx="4629909" cy="365012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75553" y="1282842"/>
            <a:ext cx="4362103" cy="4308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100" dirty="0"/>
              <a:t>Número de hectáreas que sembraron </a:t>
            </a:r>
            <a:r>
              <a:rPr lang="es-ES_tradnl" sz="1100" dirty="0" smtClean="0"/>
              <a:t>Dupont-Pioneer, </a:t>
            </a:r>
            <a:r>
              <a:rPr lang="es-ES_tradnl" sz="1100" dirty="0"/>
              <a:t>Monsanto y </a:t>
            </a:r>
            <a:r>
              <a:rPr lang="es-ES_tradnl" sz="1100" dirty="0" err="1"/>
              <a:t>Syngenta</a:t>
            </a:r>
            <a:r>
              <a:rPr lang="es-ES_tradnl" sz="1100" dirty="0"/>
              <a:t> en cada municipio en el 2014.</a:t>
            </a:r>
            <a:r>
              <a:rPr lang="es-US" sz="1100" dirty="0"/>
              <a:t> </a:t>
            </a:r>
            <a:endParaRPr lang="es-ES" sz="1100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4315389" y="3045260"/>
            <a:ext cx="360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4315389" y="5355233"/>
            <a:ext cx="360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324277" y="4447340"/>
            <a:ext cx="3601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0" y="552576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/>
              <a:t>Grafo de los municipios vinculados por tener agricultores en </a:t>
            </a:r>
            <a:r>
              <a:rPr lang="es-ES_tradnl" sz="1100" dirty="0" smtClean="0"/>
              <a:t>común. Elaboración propia. </a:t>
            </a:r>
            <a:r>
              <a:rPr lang="es-US" sz="1100" dirty="0" smtClean="0"/>
              <a:t> </a:t>
            </a:r>
            <a:endParaRPr lang="es-ES" sz="11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57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2048452"/>
            <a:ext cx="9144000" cy="488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381" y="39811"/>
            <a:ext cx="8229600" cy="1143000"/>
          </a:xfrm>
        </p:spPr>
        <p:txBody>
          <a:bodyPr>
            <a:normAutofit/>
          </a:bodyPr>
          <a:lstStyle/>
          <a:p>
            <a:r>
              <a:rPr lang="x-none" sz="4000" dirty="0" smtClean="0"/>
              <a:t>V</a:t>
            </a:r>
            <a:r>
              <a:rPr lang="es-ES_tradnl" sz="4000" dirty="0" err="1" smtClean="0"/>
              <a:t>ereda</a:t>
            </a:r>
            <a:r>
              <a:rPr lang="es-ES_tradnl" sz="4000" dirty="0" smtClean="0"/>
              <a:t>-Empresa-Vereda (1)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89" y="2235154"/>
            <a:ext cx="6887668" cy="37210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24801" y="2048452"/>
            <a:ext cx="132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</a:t>
            </a:r>
            <a:r>
              <a:rPr lang="es-ES" dirty="0" smtClean="0"/>
              <a:t>onsanto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04155" y="2048452"/>
            <a:ext cx="168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Dupont-Pioneer</a:t>
            </a:r>
            <a:r>
              <a:rPr lang="es-US" dirty="0" smtClean="0"/>
              <a:t>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562853" y="5956186"/>
            <a:ext cx="1553540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Syngenta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77235" y="6326056"/>
            <a:ext cx="12628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Elaboración propia </a:t>
            </a:r>
            <a:endParaRPr lang="es-ES" sz="110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87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113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Veredas-Empresa-Vereda (2)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1" y="1729968"/>
            <a:ext cx="7737764" cy="40470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7235" y="6326056"/>
            <a:ext cx="4185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Color: Municipio al cual pertenece la vereda. Elaboración propia </a:t>
            </a:r>
            <a:endParaRPr lang="es-ES" sz="12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61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Veredas-</a:t>
            </a:r>
            <a:r>
              <a:rPr lang="x-none" sz="4000" dirty="0" smtClean="0"/>
              <a:t>Variedad</a:t>
            </a:r>
            <a:r>
              <a:rPr lang="es-ES" sz="4000" dirty="0" smtClean="0"/>
              <a:t> OVM-Vereda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05" y="1877239"/>
            <a:ext cx="7478493" cy="40390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7235" y="6326056"/>
            <a:ext cx="4185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Color: Municipio al cual pertenece la vereda. Elaboración propia </a:t>
            </a:r>
            <a:endParaRPr lang="es-ES" sz="12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21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798" y="50037"/>
            <a:ext cx="8548255" cy="1143000"/>
          </a:xfrm>
        </p:spPr>
        <p:txBody>
          <a:bodyPr>
            <a:noAutofit/>
          </a:bodyPr>
          <a:lstStyle/>
          <a:p>
            <a:r>
              <a:rPr lang="es-CO" sz="3600" dirty="0"/>
              <a:t>Red de actores que participan en la producción y difusión de </a:t>
            </a:r>
            <a:r>
              <a:rPr lang="es-CO" sz="3600" dirty="0" smtClean="0"/>
              <a:t>variedades </a:t>
            </a:r>
            <a:r>
              <a:rPr lang="es-CO" sz="3600" dirty="0"/>
              <a:t>de maíz </a:t>
            </a:r>
            <a:endParaRPr lang="es-ES" sz="3600" dirty="0"/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2727"/>
            <a:ext cx="5030509" cy="37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0" y="5479725"/>
            <a:ext cx="2846277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/>
              <a:t>D</a:t>
            </a:r>
            <a:r>
              <a:rPr lang="es-ES_tradnl" sz="1400" dirty="0" smtClean="0"/>
              <a:t>ensidad </a:t>
            </a:r>
            <a:r>
              <a:rPr lang="es-ES_tradnl" sz="1400" dirty="0"/>
              <a:t>(0,147</a:t>
            </a:r>
            <a:r>
              <a:rPr lang="es-ES_tradnl" sz="1400" dirty="0" smtClean="0"/>
              <a:t>)</a:t>
            </a:r>
          </a:p>
          <a:p>
            <a:r>
              <a:rPr lang="es-ES_tradnl" sz="1400" dirty="0"/>
              <a:t>C</a:t>
            </a:r>
            <a:r>
              <a:rPr lang="es-ES_tradnl" sz="1400" dirty="0" smtClean="0"/>
              <a:t>entralización </a:t>
            </a:r>
            <a:r>
              <a:rPr lang="es-ES_tradnl" sz="1400" dirty="0"/>
              <a:t>de grado (0,286</a:t>
            </a:r>
            <a:r>
              <a:rPr lang="es-ES_tradnl" sz="1400" dirty="0" smtClean="0"/>
              <a:t>)</a:t>
            </a:r>
          </a:p>
          <a:p>
            <a:r>
              <a:rPr lang="es-ES_tradnl" sz="1400" dirty="0" smtClean="0"/>
              <a:t>Centralización intermediación </a:t>
            </a:r>
            <a:r>
              <a:rPr lang="es-ES_tradnl" sz="1400" dirty="0"/>
              <a:t>(0,40</a:t>
            </a:r>
            <a:r>
              <a:rPr lang="es-ES_tradnl" sz="1400" dirty="0" smtClean="0"/>
              <a:t>)</a:t>
            </a:r>
          </a:p>
          <a:p>
            <a:r>
              <a:rPr lang="es-ES_tradnl" sz="1400" dirty="0"/>
              <a:t>Centralización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autovector</a:t>
            </a:r>
            <a:r>
              <a:rPr lang="es-ES_tradnl" sz="1400" dirty="0" smtClean="0"/>
              <a:t> </a:t>
            </a:r>
            <a:r>
              <a:rPr lang="es-ES_tradnl" sz="1400" dirty="0"/>
              <a:t>(</a:t>
            </a:r>
            <a:r>
              <a:rPr lang="es-ES_tradnl" sz="1400" dirty="0" smtClean="0"/>
              <a:t>0,45)</a:t>
            </a:r>
          </a:p>
          <a:p>
            <a:r>
              <a:rPr lang="es-ES_tradnl" sz="1400" dirty="0"/>
              <a:t>C</a:t>
            </a:r>
            <a:r>
              <a:rPr lang="es-ES_tradnl" sz="1400" dirty="0" smtClean="0"/>
              <a:t>oeficiente </a:t>
            </a:r>
            <a:r>
              <a:rPr lang="es-ES_tradnl" sz="1400" dirty="0"/>
              <a:t>de </a:t>
            </a:r>
            <a:r>
              <a:rPr lang="es-ES_tradnl" sz="1400" dirty="0" err="1"/>
              <a:t>clusterización</a:t>
            </a:r>
            <a:r>
              <a:rPr lang="es-ES_tradnl" sz="1400" dirty="0"/>
              <a:t> (0,489</a:t>
            </a:r>
            <a:r>
              <a:rPr lang="es-ES_tradnl" dirty="0"/>
              <a:t>)</a:t>
            </a:r>
            <a:r>
              <a:rPr lang="es-US" dirty="0"/>
              <a:t> </a:t>
            </a:r>
            <a:r>
              <a:rPr lang="es-US" dirty="0" smtClean="0"/>
              <a:t> </a:t>
            </a:r>
            <a:endParaRPr lang="es-ES_tradnl" dirty="0" smtClean="0"/>
          </a:p>
          <a:p>
            <a:r>
              <a:rPr lang="es-US" dirty="0" smtClean="0"/>
              <a:t> </a:t>
            </a: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419" y="1800033"/>
            <a:ext cx="3516868" cy="50579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ángulo 4"/>
          <p:cNvSpPr/>
          <p:nvPr/>
        </p:nvSpPr>
        <p:spPr>
          <a:xfrm>
            <a:off x="276261" y="505512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100" dirty="0" smtClean="0"/>
              <a:t>Grafo </a:t>
            </a:r>
            <a:r>
              <a:rPr lang="es-ES_tradnl" sz="1100" dirty="0"/>
              <a:t>de la red de actores, los vínculos se establecen a partir de las relaciones que se evidenciaron en las </a:t>
            </a:r>
            <a:r>
              <a:rPr lang="es-ES_tradnl" sz="1100" dirty="0" smtClean="0"/>
              <a:t>entrevistas. Elaboración propia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94420" y="1352001"/>
            <a:ext cx="3492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Medidas de centralidad para los actores encontrados en el Departamento del Meta</a:t>
            </a:r>
            <a:endParaRPr lang="es-ES" sz="1100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28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69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357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/>
              <a:t>Planteamiento del </a:t>
            </a:r>
            <a:r>
              <a:rPr lang="es-ES" sz="4000" dirty="0" smtClean="0"/>
              <a:t>Problema </a:t>
            </a:r>
            <a:r>
              <a:rPr lang="es-ES" sz="4000" dirty="0" smtClean="0"/>
              <a:t>(</a:t>
            </a:r>
            <a:r>
              <a:rPr lang="x-none" sz="4000" dirty="0" smtClean="0"/>
              <a:t>4</a:t>
            </a:r>
            <a:r>
              <a:rPr lang="es-ES" sz="4000" dirty="0" smtClean="0"/>
              <a:t>)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171" y="1040665"/>
            <a:ext cx="4262638" cy="5373990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s-ES_tradnl" sz="2000" dirty="0" smtClean="0"/>
          </a:p>
          <a:p>
            <a:r>
              <a:rPr lang="es-ES_tradnl" sz="2000" dirty="0" smtClean="0"/>
              <a:t>La generación </a:t>
            </a:r>
            <a:r>
              <a:rPr lang="es-ES_tradnl" sz="2000" dirty="0"/>
              <a:t>de conocimiento y su difusión </a:t>
            </a:r>
            <a:r>
              <a:rPr lang="x-none" sz="2000" dirty="0" smtClean="0"/>
              <a:t>dependen en general de las políticas, las formas de mercadeo, las prácticas de los agricultores y las preferencias de los consumidores. </a:t>
            </a:r>
          </a:p>
          <a:p>
            <a:endParaRPr lang="x-none" sz="2000" dirty="0"/>
          </a:p>
          <a:p>
            <a:r>
              <a:rPr lang="x-none" sz="2000" dirty="0" smtClean="0"/>
              <a:t>E</a:t>
            </a:r>
            <a:r>
              <a:rPr lang="es-ES_tradnl" sz="2000" dirty="0" smtClean="0"/>
              <a:t>n </a:t>
            </a:r>
            <a:r>
              <a:rPr lang="es-ES_tradnl" sz="2000" dirty="0"/>
              <a:t>el caso de variedades de maíz </a:t>
            </a:r>
            <a:r>
              <a:rPr lang="es-ES_tradnl" sz="2000" dirty="0" smtClean="0"/>
              <a:t>pueden </a:t>
            </a:r>
            <a:r>
              <a:rPr lang="es-ES_tradnl" sz="2000" dirty="0"/>
              <a:t>ser de origen </a:t>
            </a:r>
            <a:r>
              <a:rPr lang="es-ES_tradnl" sz="2000" dirty="0" smtClean="0"/>
              <a:t>ancestral</a:t>
            </a:r>
            <a:r>
              <a:rPr lang="x-none" sz="2000" dirty="0" smtClean="0"/>
              <a:t> </a:t>
            </a:r>
            <a:r>
              <a:rPr lang="es-ES_tradnl" sz="2000" dirty="0" smtClean="0"/>
              <a:t>o </a:t>
            </a:r>
            <a:r>
              <a:rPr lang="es-ES_tradnl" sz="2000" dirty="0"/>
              <a:t>producto de desarrollos </a:t>
            </a:r>
            <a:r>
              <a:rPr lang="x-none" sz="2000" dirty="0" err="1" smtClean="0"/>
              <a:t>bio</a:t>
            </a:r>
            <a:r>
              <a:rPr lang="es-ES_tradnl" sz="2000" dirty="0" smtClean="0"/>
              <a:t>tecnológicos</a:t>
            </a:r>
            <a:r>
              <a:rPr lang="x-none" sz="2000" dirty="0" smtClean="0"/>
              <a:t> (híbridos, OVM)</a:t>
            </a:r>
            <a:r>
              <a:rPr lang="es-ES_tradnl" sz="2000" dirty="0" smtClean="0"/>
              <a:t>.</a:t>
            </a:r>
            <a:r>
              <a:rPr lang="x-none" sz="2000" dirty="0" smtClean="0"/>
              <a:t> </a:t>
            </a:r>
          </a:p>
          <a:p>
            <a:endParaRPr lang="x-none" sz="2000" dirty="0" smtClean="0"/>
          </a:p>
          <a:p>
            <a:r>
              <a:rPr lang="es-ES_tradnl" sz="2000" dirty="0" smtClean="0"/>
              <a:t>Los modelos </a:t>
            </a:r>
            <a:r>
              <a:rPr lang="x-none" sz="2000" dirty="0" smtClean="0"/>
              <a:t>tradicionales de cultivo del maíz </a:t>
            </a:r>
            <a:r>
              <a:rPr lang="es-ES_tradnl" sz="2000" dirty="0" smtClean="0"/>
              <a:t>están en contacto con </a:t>
            </a:r>
            <a:r>
              <a:rPr lang="x-none" sz="2000" dirty="0" smtClean="0"/>
              <a:t>los </a:t>
            </a:r>
            <a:r>
              <a:rPr lang="es-ES_tradnl" sz="2000" dirty="0" smtClean="0"/>
              <a:t>modelos modernos</a:t>
            </a:r>
            <a:r>
              <a:rPr lang="x-none" sz="2000" dirty="0" smtClean="0"/>
              <a:t>. </a:t>
            </a:r>
            <a:endParaRPr lang="es-ES_tradnl" sz="2000" dirty="0" smtClean="0"/>
          </a:p>
        </p:txBody>
      </p:sp>
      <p:sp>
        <p:nvSpPr>
          <p:cNvPr id="8" name="Rectángulo 7"/>
          <p:cNvSpPr/>
          <p:nvPr/>
        </p:nvSpPr>
        <p:spPr>
          <a:xfrm>
            <a:off x="0" y="6100991"/>
            <a:ext cx="7873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 </a:t>
            </a:r>
            <a:r>
              <a:rPr lang="es-ES_tradnl" dirty="0" smtClean="0"/>
              <a:t> </a:t>
            </a:r>
            <a:endParaRPr lang="es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9469692" y="11167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grpSp>
        <p:nvGrpSpPr>
          <p:cNvPr id="5" name="Grupo 4"/>
          <p:cNvGrpSpPr/>
          <p:nvPr/>
        </p:nvGrpSpPr>
        <p:grpSpPr>
          <a:xfrm>
            <a:off x="4590028" y="1040665"/>
            <a:ext cx="4770444" cy="5518701"/>
            <a:chOff x="84981" y="768165"/>
            <a:chExt cx="4770444" cy="5518701"/>
          </a:xfrm>
        </p:grpSpPr>
        <p:pic>
          <p:nvPicPr>
            <p:cNvPr id="10" name="Marcador de contenido 3"/>
            <p:cNvPicPr>
              <a:picLocks noChangeAspect="1"/>
            </p:cNvPicPr>
            <p:nvPr/>
          </p:nvPicPr>
          <p:blipFill rotWithShape="1">
            <a:blip r:embed="rId2"/>
            <a:srcRect l="1828" t="939" b="-144"/>
            <a:stretch/>
          </p:blipFill>
          <p:spPr>
            <a:xfrm>
              <a:off x="84981" y="844270"/>
              <a:ext cx="4770444" cy="5442596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193933" y="768165"/>
              <a:ext cx="4371857" cy="445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62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/>
              <a:t>Conclusiones (1)</a:t>
            </a:r>
            <a:endParaRPr lang="es-ES" sz="4000" b="1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22273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just"/>
            <a:endParaRPr lang="x-none" sz="2000" dirty="0" smtClean="0"/>
          </a:p>
          <a:p>
            <a:pPr marL="0" lvl="0" indent="0" algn="just">
              <a:buNone/>
            </a:pPr>
            <a:r>
              <a:rPr lang="es-ES_tradnl" sz="2000" dirty="0" smtClean="0"/>
              <a:t>El </a:t>
            </a:r>
            <a:r>
              <a:rPr lang="es-ES_tradnl" sz="2000" dirty="0"/>
              <a:t>análisis sobre la estructura del sistema </a:t>
            </a:r>
            <a:r>
              <a:rPr lang="es-ES_tradnl" sz="2000" dirty="0" smtClean="0"/>
              <a:t>m</a:t>
            </a:r>
            <a:r>
              <a:rPr lang="x-none" sz="2000" dirty="0" err="1" smtClean="0"/>
              <a:t>ue</a:t>
            </a:r>
            <a:r>
              <a:rPr lang="es-ES_tradnl" sz="2000" dirty="0" err="1" smtClean="0"/>
              <a:t>str</a:t>
            </a:r>
            <a:r>
              <a:rPr lang="x-none" sz="2000" dirty="0" smtClean="0"/>
              <a:t>a</a:t>
            </a:r>
            <a:r>
              <a:rPr lang="es-ES_tradnl" sz="2000" dirty="0" smtClean="0"/>
              <a:t> </a:t>
            </a:r>
            <a:r>
              <a:rPr lang="es-ES_tradnl" sz="2000" dirty="0"/>
              <a:t>que las investigaciones se encuentran influenciadas por los contexto</a:t>
            </a:r>
            <a:r>
              <a:rPr lang="uz-Cyrl-UZ" sz="2000" dirty="0"/>
              <a:t>s</a:t>
            </a:r>
            <a:r>
              <a:rPr lang="es-ES_tradnl" sz="2000" dirty="0"/>
              <a:t> regionales de cada uno de los países líderes en estas investigaciones. </a:t>
            </a:r>
            <a:r>
              <a:rPr lang="es-ES_tradnl" sz="2000" dirty="0" smtClean="0"/>
              <a:t>Esto </a:t>
            </a:r>
            <a:r>
              <a:rPr lang="x-none" sz="2000" dirty="0" smtClean="0"/>
              <a:t>hace</a:t>
            </a:r>
            <a:r>
              <a:rPr lang="es-ES_tradnl" sz="2000" dirty="0" smtClean="0"/>
              <a:t> </a:t>
            </a:r>
            <a:r>
              <a:rPr lang="es-ES_tradnl" sz="2000" dirty="0"/>
              <a:t>que los intereses de estos países se vean realizados </a:t>
            </a:r>
            <a:r>
              <a:rPr lang="es-MX" sz="2000" dirty="0"/>
              <a:t>a través de </a:t>
            </a:r>
            <a:r>
              <a:rPr lang="uz-Cyrl-UZ" sz="2000" dirty="0"/>
              <a:t>la generación de conocimiento y el comercio </a:t>
            </a:r>
            <a:r>
              <a:rPr lang="x-none" sz="2000" dirty="0" smtClean="0"/>
              <a:t>con</a:t>
            </a:r>
            <a:r>
              <a:rPr lang="es-ES_tradnl" sz="2000" dirty="0" smtClean="0"/>
              <a:t> </a:t>
            </a:r>
            <a:r>
              <a:rPr lang="es-ES_tradnl" sz="2000" dirty="0"/>
              <a:t>los países </a:t>
            </a:r>
            <a:r>
              <a:rPr lang="uz-Cyrl-UZ" sz="2000" dirty="0" smtClean="0"/>
              <a:t>d</a:t>
            </a:r>
            <a:r>
              <a:rPr lang="x-none" sz="2000" dirty="0" smtClean="0"/>
              <a:t>e su ámbito</a:t>
            </a:r>
            <a:r>
              <a:rPr lang="es-ES_tradnl" sz="2000" dirty="0" smtClean="0"/>
              <a:t>. </a:t>
            </a:r>
            <a:endParaRPr lang="x-none" sz="2000" dirty="0" smtClean="0"/>
          </a:p>
          <a:p>
            <a:pPr marL="514350" lvl="0" indent="-514350" algn="just">
              <a:buFont typeface="+mj-lt"/>
              <a:buAutoNum type="arabicPeriod"/>
            </a:pPr>
            <a:endParaRPr lang="es-ES_tradnl" sz="2000" dirty="0" smtClean="0"/>
          </a:p>
          <a:p>
            <a:pPr marL="0" indent="0" algn="just">
              <a:buNone/>
            </a:pPr>
            <a:r>
              <a:rPr lang="x-none" sz="2000" dirty="0" smtClean="0"/>
              <a:t>Así mismo, l</a:t>
            </a:r>
            <a:r>
              <a:rPr lang="es-ES_tradnl" sz="2000" dirty="0" smtClean="0"/>
              <a:t>os </a:t>
            </a:r>
            <a:r>
              <a:rPr lang="es-ES_tradnl" sz="2000" dirty="0"/>
              <a:t>elementos centrales de las palabras clave utilizadas en los artículos relacionan aspectos de la tecnología y de la naturaleza (</a:t>
            </a:r>
            <a:r>
              <a:rPr lang="uz-Cyrl-UZ" sz="2000" dirty="0"/>
              <a:t>a</a:t>
            </a:r>
            <a:r>
              <a:rPr lang="es-ES_tradnl" sz="2000" dirty="0" err="1"/>
              <a:t>ctores</a:t>
            </a:r>
            <a:r>
              <a:rPr lang="es-ES_tradnl" sz="2000" dirty="0"/>
              <a:t> no-humanos), que influyen en las decisiones que toman los actores humanos (</a:t>
            </a:r>
            <a:r>
              <a:rPr lang="es-ES_tradnl" sz="2000" dirty="0" smtClean="0"/>
              <a:t>instituciones). </a:t>
            </a:r>
          </a:p>
          <a:p>
            <a:pPr marL="0" lvl="0" indent="0">
              <a:buNone/>
            </a:pPr>
            <a:endParaRPr lang="es-US" sz="2000" dirty="0"/>
          </a:p>
          <a:p>
            <a:endParaRPr lang="es-ES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57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solidFill>
                  <a:prstClr val="black"/>
                </a:solidFill>
              </a:rPr>
              <a:t>Conclusiones (2)</a:t>
            </a:r>
            <a:endParaRPr lang="es-ES" sz="1800" b="1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57201" y="1600200"/>
            <a:ext cx="8229600" cy="47561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457200" indent="-457200" algn="just">
              <a:buFont typeface="+mj-lt"/>
              <a:buAutoNum type="arabicPeriod" startAt="3"/>
            </a:pPr>
            <a:endParaRPr lang="x-none" sz="2000" dirty="0" smtClean="0"/>
          </a:p>
          <a:p>
            <a:pPr marL="0" indent="0" algn="just">
              <a:buNone/>
            </a:pPr>
            <a:r>
              <a:rPr lang="es-ES_tradnl" sz="2000" dirty="0" smtClean="0"/>
              <a:t>El </a:t>
            </a:r>
            <a:r>
              <a:rPr lang="es-ES_tradnl" sz="2000" dirty="0"/>
              <a:t>análisis sobre la dinámica muestra que </a:t>
            </a:r>
            <a:r>
              <a:rPr lang="es-ES_tradnl" sz="2000" dirty="0" smtClean="0"/>
              <a:t>el</a:t>
            </a:r>
            <a:r>
              <a:rPr lang="x-none" sz="2000" dirty="0" smtClean="0"/>
              <a:t> </a:t>
            </a:r>
            <a:r>
              <a:rPr lang="es-ES_tradnl" sz="2000" dirty="0" smtClean="0"/>
              <a:t>sistema</a:t>
            </a:r>
            <a:r>
              <a:rPr lang="x-none" sz="2000" dirty="0" smtClean="0"/>
              <a:t> </a:t>
            </a:r>
            <a:r>
              <a:rPr lang="es-ES_tradnl" sz="2000" dirty="0" smtClean="0"/>
              <a:t>tecno-científico </a:t>
            </a:r>
            <a:r>
              <a:rPr lang="es-ES_tradnl" sz="2000" dirty="0"/>
              <a:t>se </a:t>
            </a:r>
            <a:r>
              <a:rPr lang="es-ES_tradnl" sz="2000" dirty="0" smtClean="0"/>
              <a:t>auto </a:t>
            </a:r>
            <a:r>
              <a:rPr lang="es-ES_tradnl" sz="2000" dirty="0"/>
              <a:t>organiza </a:t>
            </a:r>
            <a:r>
              <a:rPr lang="es-ES_tradnl" sz="2000" dirty="0" smtClean="0"/>
              <a:t>debido </a:t>
            </a:r>
            <a:r>
              <a:rPr lang="es-ES_tradnl" sz="2000" dirty="0"/>
              <a:t>a que la preferencia está asociada con </a:t>
            </a:r>
            <a:r>
              <a:rPr lang="es-ES_tradnl" sz="2000" dirty="0" smtClean="0"/>
              <a:t>una pequeña </a:t>
            </a:r>
            <a:r>
              <a:rPr lang="es-ES_tradnl" sz="2000" dirty="0"/>
              <a:t>cantidad de instituciones y </a:t>
            </a:r>
            <a:r>
              <a:rPr lang="es-ES_tradnl" sz="2000" dirty="0" smtClean="0"/>
              <a:t>financiadores </a:t>
            </a:r>
            <a:r>
              <a:rPr lang="es-ES_tradnl" sz="2000" dirty="0"/>
              <a:t>que generan la </a:t>
            </a:r>
            <a:r>
              <a:rPr lang="es-ES_tradnl" sz="2000" dirty="0" smtClean="0"/>
              <a:t>mayor </a:t>
            </a:r>
            <a:r>
              <a:rPr lang="es-ES_tradnl" sz="2000" dirty="0"/>
              <a:t>parte de </a:t>
            </a:r>
            <a:r>
              <a:rPr lang="es-ES_tradnl" sz="2000" dirty="0" smtClean="0"/>
              <a:t>la </a:t>
            </a:r>
            <a:r>
              <a:rPr lang="es-ES_tradnl" sz="2000" dirty="0"/>
              <a:t>producción </a:t>
            </a:r>
            <a:r>
              <a:rPr lang="x-none" sz="2000" dirty="0" smtClean="0"/>
              <a:t>bibliográfica </a:t>
            </a:r>
            <a:r>
              <a:rPr lang="es-ES_tradnl" sz="2000" dirty="0" smtClean="0"/>
              <a:t>sobre </a:t>
            </a:r>
            <a:r>
              <a:rPr lang="es-ES_tradnl" sz="2000" dirty="0"/>
              <a:t>estas variedades. </a:t>
            </a:r>
            <a:r>
              <a:rPr lang="es-ES_tradnl" sz="2000" dirty="0" smtClean="0"/>
              <a:t>También muestra </a:t>
            </a:r>
            <a:r>
              <a:rPr lang="es-ES_tradnl" sz="2000" dirty="0"/>
              <a:t>que el mercado del maíz </a:t>
            </a:r>
            <a:r>
              <a:rPr lang="es-ES_tradnl" sz="2000" dirty="0" smtClean="0"/>
              <a:t>está </a:t>
            </a:r>
            <a:r>
              <a:rPr lang="es-ES_tradnl" sz="2000" dirty="0"/>
              <a:t>determinado por pocos países </a:t>
            </a:r>
            <a:r>
              <a:rPr lang="es-ES_tradnl" sz="2000" dirty="0" smtClean="0"/>
              <a:t>que</a:t>
            </a:r>
            <a:r>
              <a:rPr lang="x-none" sz="2000" dirty="0" smtClean="0"/>
              <a:t> </a:t>
            </a:r>
            <a:r>
              <a:rPr lang="es-ES_tradnl" sz="2000" dirty="0" smtClean="0"/>
              <a:t>tienen</a:t>
            </a:r>
            <a:r>
              <a:rPr lang="x-none" sz="2000" dirty="0" smtClean="0"/>
              <a:t> </a:t>
            </a:r>
            <a:r>
              <a:rPr lang="es-ES_tradnl" sz="2000" dirty="0" smtClean="0"/>
              <a:t>una</a:t>
            </a:r>
            <a:r>
              <a:rPr lang="x-none" sz="2000" dirty="0" smtClean="0"/>
              <a:t> </a:t>
            </a:r>
            <a:r>
              <a:rPr lang="es-ES_tradnl" sz="2000" dirty="0" smtClean="0"/>
              <a:t>amplia </a:t>
            </a:r>
            <a:r>
              <a:rPr lang="es-ES_tradnl" sz="2000" dirty="0"/>
              <a:t>influencia sobre su </a:t>
            </a:r>
            <a:r>
              <a:rPr lang="es-ES_tradnl" sz="2000" dirty="0" smtClean="0"/>
              <a:t>dinámica</a:t>
            </a:r>
            <a:r>
              <a:rPr lang="es-ES_tradnl" sz="2000" dirty="0"/>
              <a:t>, tanto en los </a:t>
            </a:r>
            <a:r>
              <a:rPr lang="es-ES_tradnl" sz="2000" dirty="0" smtClean="0"/>
              <a:t>precios</a:t>
            </a:r>
            <a:r>
              <a:rPr lang="x-none" sz="2000" dirty="0" smtClean="0"/>
              <a:t> </a:t>
            </a:r>
            <a:r>
              <a:rPr lang="es-ES_tradnl" sz="2000" dirty="0" smtClean="0"/>
              <a:t>como</a:t>
            </a:r>
            <a:r>
              <a:rPr lang="x-none" sz="2000" dirty="0" smtClean="0"/>
              <a:t> </a:t>
            </a:r>
            <a:r>
              <a:rPr lang="es-ES_tradnl" sz="2000" dirty="0" smtClean="0"/>
              <a:t>en </a:t>
            </a:r>
            <a:r>
              <a:rPr lang="es-ES_tradnl" sz="2000" dirty="0"/>
              <a:t>los </a:t>
            </a:r>
            <a:r>
              <a:rPr lang="es-ES_tradnl" sz="2000" dirty="0" smtClean="0"/>
              <a:t>destinos </a:t>
            </a:r>
            <a:r>
              <a:rPr lang="es-ES_tradnl" sz="2000" dirty="0"/>
              <a:t>de la producción</a:t>
            </a:r>
            <a:r>
              <a:rPr lang="es-ES_tradnl" sz="2000" dirty="0" smtClean="0"/>
              <a:t>.</a:t>
            </a:r>
          </a:p>
          <a:p>
            <a:pPr marL="457200" indent="-457200" algn="just">
              <a:buFont typeface="+mj-lt"/>
              <a:buAutoNum type="arabicPeriod" startAt="3"/>
            </a:pPr>
            <a:endParaRPr lang="es-ES_tradnl" sz="2000" dirty="0"/>
          </a:p>
          <a:p>
            <a:pPr marL="0" indent="0" algn="just">
              <a:buNone/>
            </a:pPr>
            <a:endParaRPr lang="es-ES_tradnl" sz="2000" dirty="0" smtClean="0"/>
          </a:p>
          <a:p>
            <a:pPr marL="0" lvl="0" indent="0" algn="just">
              <a:buNone/>
            </a:pPr>
            <a:r>
              <a:rPr lang="es-ES_tradnl" sz="2000" dirty="0"/>
              <a:t>La estructura muestra la pertinencia de lo local en la selección y el uso de variedades</a:t>
            </a:r>
            <a:r>
              <a:rPr lang="x-none" sz="2000" dirty="0"/>
              <a:t> así como las</a:t>
            </a:r>
            <a:r>
              <a:rPr lang="es-ES_tradnl" sz="2000" dirty="0"/>
              <a:t> conexiones entre diferentes territorios debidas a que e</a:t>
            </a:r>
            <a:r>
              <a:rPr lang="x-none" sz="2000" dirty="0"/>
              <a:t>sto</a:t>
            </a:r>
            <a:r>
              <a:rPr lang="es-ES_tradnl" sz="2000" dirty="0"/>
              <a:t>s comparten semillas, prácticas y usos. Es decir, se genera una red que construye lo que podría denominar</a:t>
            </a:r>
            <a:r>
              <a:rPr lang="uz-Cyrl-UZ" sz="2000" dirty="0"/>
              <a:t>s</a:t>
            </a:r>
            <a:r>
              <a:rPr lang="x-none" sz="2000" dirty="0"/>
              <a:t>e</a:t>
            </a:r>
            <a:r>
              <a:rPr lang="es-ES_tradnl" sz="2000" dirty="0"/>
              <a:t> una </a:t>
            </a:r>
            <a:r>
              <a:rPr lang="uz-Cyrl-UZ" sz="2000" dirty="0"/>
              <a:t>“</a:t>
            </a:r>
            <a:r>
              <a:rPr lang="es-ES_tradnl" sz="2000" dirty="0"/>
              <a:t>sociedad de maíz</a:t>
            </a:r>
            <a:r>
              <a:rPr lang="uz-Cyrl-UZ" sz="2000" dirty="0"/>
              <a:t>”</a:t>
            </a:r>
            <a:r>
              <a:rPr lang="es-ES_tradnl" sz="2000" dirty="0"/>
              <a:t> producto de los procesos históricos</a:t>
            </a:r>
            <a:r>
              <a:rPr lang="uz-Cyrl-UZ" sz="2000" dirty="0"/>
              <a:t> y</a:t>
            </a:r>
            <a:r>
              <a:rPr lang="es-ES_tradnl" sz="2000" dirty="0"/>
              <a:t> culturales que se han dado en los diferentes </a:t>
            </a:r>
            <a:r>
              <a:rPr lang="uz-Cyrl-UZ" sz="2000" dirty="0" smtClean="0"/>
              <a:t>a</a:t>
            </a:r>
            <a:r>
              <a:rPr lang="es-ES_tradnl" sz="2000" dirty="0"/>
              <a:t>g</a:t>
            </a:r>
            <a:r>
              <a:rPr lang="uz-Cyrl-UZ" sz="2000" dirty="0" smtClean="0"/>
              <a:t>r</a:t>
            </a:r>
            <a:r>
              <a:rPr lang="es-ES_tradnl" sz="2000" dirty="0" err="1" smtClean="0"/>
              <a:t>osistemas</a:t>
            </a:r>
            <a:r>
              <a:rPr lang="es-ES_tradnl" sz="2000" dirty="0" smtClean="0"/>
              <a:t> </a:t>
            </a:r>
            <a:r>
              <a:rPr lang="es-ES_tradnl" sz="2000" dirty="0"/>
              <a:t>del país. </a:t>
            </a:r>
            <a:endParaRPr lang="x-none" sz="2000" dirty="0"/>
          </a:p>
          <a:p>
            <a:pPr marL="457200" indent="-457200" algn="just">
              <a:buFont typeface="+mj-lt"/>
              <a:buAutoNum type="arabicPeriod" startAt="3"/>
            </a:pPr>
            <a:endParaRPr lang="es-ES_tradnl" sz="2000" dirty="0"/>
          </a:p>
          <a:p>
            <a:pPr marL="0" indent="0" algn="just">
              <a:buNone/>
            </a:pPr>
            <a:endParaRPr lang="es-US" sz="2000" dirty="0"/>
          </a:p>
          <a:p>
            <a:endParaRPr lang="es-ES" sz="20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23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solidFill>
                  <a:prstClr val="black"/>
                </a:solidFill>
              </a:rPr>
              <a:t>Conclusiones </a:t>
            </a:r>
            <a:r>
              <a:rPr lang="es-ES" sz="4000" b="1" dirty="0" smtClean="0">
                <a:solidFill>
                  <a:prstClr val="black"/>
                </a:solidFill>
              </a:rPr>
              <a:t>(3)</a:t>
            </a:r>
            <a:endParaRPr lang="es-ES" sz="1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27908"/>
            <a:ext cx="8229600" cy="49599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lvl="0" indent="-457200" algn="just">
              <a:buFont typeface="+mj-lt"/>
              <a:buAutoNum type="arabicPeriod"/>
            </a:pPr>
            <a:endParaRPr lang="x-none" sz="2000" dirty="0" smtClean="0"/>
          </a:p>
          <a:p>
            <a:pPr marL="0" lvl="0" indent="0" algn="just">
              <a:buNone/>
            </a:pPr>
            <a:r>
              <a:rPr lang="es-ES_tradnl" sz="2000" dirty="0" smtClean="0"/>
              <a:t>La </a:t>
            </a:r>
            <a:r>
              <a:rPr lang="es-ES_tradnl" sz="2000" dirty="0"/>
              <a:t>estructura muestra la pertinencia de lo local en la selección y el uso de </a:t>
            </a:r>
            <a:r>
              <a:rPr lang="es-ES_tradnl" sz="2000" dirty="0" smtClean="0"/>
              <a:t>variedades</a:t>
            </a:r>
            <a:r>
              <a:rPr lang="x-none" sz="2000" dirty="0" smtClean="0"/>
              <a:t> así como las</a:t>
            </a:r>
            <a:r>
              <a:rPr lang="es-ES_tradnl" sz="2000" dirty="0" smtClean="0"/>
              <a:t> conexiones </a:t>
            </a:r>
            <a:r>
              <a:rPr lang="es-ES_tradnl" sz="2000" dirty="0"/>
              <a:t>entre diferentes territorios debidas a que </a:t>
            </a:r>
            <a:r>
              <a:rPr lang="es-ES_tradnl" sz="2000" dirty="0" smtClean="0"/>
              <a:t>e</a:t>
            </a:r>
            <a:r>
              <a:rPr lang="x-none" sz="2000" dirty="0" err="1" smtClean="0"/>
              <a:t>sto</a:t>
            </a:r>
            <a:r>
              <a:rPr lang="es-ES_tradnl" sz="2000" dirty="0" smtClean="0"/>
              <a:t>s </a:t>
            </a:r>
            <a:r>
              <a:rPr lang="es-ES_tradnl" sz="2000" dirty="0"/>
              <a:t>comparten semillas, prácticas y usos. Es decir, se genera una red </a:t>
            </a:r>
            <a:r>
              <a:rPr lang="es-ES_tradnl" sz="2000" dirty="0" smtClean="0"/>
              <a:t>que </a:t>
            </a:r>
            <a:r>
              <a:rPr lang="es-ES_tradnl" sz="2000" dirty="0"/>
              <a:t>construye lo que </a:t>
            </a:r>
            <a:r>
              <a:rPr lang="es-ES_tradnl" sz="2000" dirty="0" smtClean="0"/>
              <a:t>podría </a:t>
            </a:r>
            <a:r>
              <a:rPr lang="es-ES_tradnl" sz="2000" dirty="0"/>
              <a:t>denominar</a:t>
            </a:r>
            <a:r>
              <a:rPr lang="uz-Cyrl-UZ" sz="2000" dirty="0" smtClean="0"/>
              <a:t>s</a:t>
            </a:r>
            <a:r>
              <a:rPr lang="x-none" sz="2000" dirty="0" smtClean="0"/>
              <a:t>e</a:t>
            </a:r>
            <a:r>
              <a:rPr lang="es-ES_tradnl" sz="2000" dirty="0" smtClean="0"/>
              <a:t> </a:t>
            </a:r>
            <a:r>
              <a:rPr lang="es-ES_tradnl" sz="2000" dirty="0"/>
              <a:t>una </a:t>
            </a:r>
            <a:r>
              <a:rPr lang="uz-Cyrl-UZ" sz="2000" dirty="0"/>
              <a:t>“</a:t>
            </a:r>
            <a:r>
              <a:rPr lang="es-ES_tradnl" sz="2000" dirty="0"/>
              <a:t>sociedad de maíz</a:t>
            </a:r>
            <a:r>
              <a:rPr lang="uz-Cyrl-UZ" sz="2000" dirty="0"/>
              <a:t>”</a:t>
            </a:r>
            <a:r>
              <a:rPr lang="es-ES_tradnl" sz="2000" dirty="0"/>
              <a:t> producto de los procesos históricos</a:t>
            </a:r>
            <a:r>
              <a:rPr lang="uz-Cyrl-UZ" sz="2000" dirty="0"/>
              <a:t> y</a:t>
            </a:r>
            <a:r>
              <a:rPr lang="es-ES_tradnl" sz="2000" dirty="0"/>
              <a:t> culturales que se han dado en los diferentes </a:t>
            </a:r>
            <a:r>
              <a:rPr lang="uz-Cyrl-UZ" sz="2000" dirty="0"/>
              <a:t>agr</a:t>
            </a:r>
            <a:r>
              <a:rPr lang="es-ES_tradnl" sz="2000" dirty="0" err="1"/>
              <a:t>osistemas</a:t>
            </a:r>
            <a:r>
              <a:rPr lang="es-ES_tradnl" sz="2000" dirty="0"/>
              <a:t> del país. </a:t>
            </a:r>
            <a:endParaRPr lang="es-ES_tradnl" sz="2000" dirty="0" smtClean="0"/>
          </a:p>
          <a:p>
            <a:pPr marL="457200" lvl="0" indent="-457200" algn="just">
              <a:buFont typeface="+mj-lt"/>
              <a:buAutoNum type="arabicPeriod"/>
            </a:pPr>
            <a:endParaRPr lang="es-ES_tradnl" sz="2000" dirty="0"/>
          </a:p>
          <a:p>
            <a:pPr marL="0" indent="0" algn="just">
              <a:buNone/>
            </a:pPr>
            <a:r>
              <a:rPr lang="es-ES_tradnl" sz="2000" dirty="0"/>
              <a:t>Las empresas </a:t>
            </a:r>
            <a:r>
              <a:rPr lang="uz-Cyrl-UZ" sz="2000" dirty="0"/>
              <a:t>multinacionales productoras</a:t>
            </a:r>
            <a:r>
              <a:rPr lang="es-ES_tradnl" sz="2000" dirty="0"/>
              <a:t> de variedades </a:t>
            </a:r>
            <a:r>
              <a:rPr lang="uz-Cyrl-UZ" sz="2000" dirty="0"/>
              <a:t>híbridas y transgénicas de maíz </a:t>
            </a:r>
            <a:r>
              <a:rPr lang="es-ES_tradnl" sz="2000" dirty="0"/>
              <a:t>utilizan como estrategia de difusión </a:t>
            </a:r>
            <a:r>
              <a:rPr lang="uz-Cyrl-UZ" sz="2000" dirty="0"/>
              <a:t>asumir</a:t>
            </a:r>
            <a:r>
              <a:rPr lang="es-ES_tradnl" sz="2000" dirty="0"/>
              <a:t> la posición de intermediario</a:t>
            </a:r>
            <a:r>
              <a:rPr lang="uz-Cyrl-UZ" sz="2000" dirty="0"/>
              <a:t>s</a:t>
            </a:r>
            <a:r>
              <a:rPr lang="es-ES_tradnl" sz="2000" dirty="0"/>
              <a:t> dentro del sistema de comercialización. Es así como la difusión se da </a:t>
            </a:r>
            <a:r>
              <a:rPr lang="x-none" sz="2000" dirty="0"/>
              <a:t>principalmente </a:t>
            </a:r>
            <a:r>
              <a:rPr lang="es-ES_tradnl" sz="2000" dirty="0"/>
              <a:t>por los mecanismos que le</a:t>
            </a:r>
            <a:r>
              <a:rPr lang="uz-Cyrl-UZ" sz="2000" dirty="0"/>
              <a:t>s</a:t>
            </a:r>
            <a:r>
              <a:rPr lang="es-ES_tradnl" sz="2000" dirty="0"/>
              <a:t> permite</a:t>
            </a:r>
            <a:r>
              <a:rPr lang="uz-Cyrl-UZ" sz="2000" dirty="0"/>
              <a:t>n</a:t>
            </a:r>
            <a:r>
              <a:rPr lang="es-ES_tradnl" sz="2000" dirty="0"/>
              <a:t> controlar los mercados mediante el enrolamiento de los agricultores </a:t>
            </a:r>
            <a:r>
              <a:rPr lang="uz-Cyrl-UZ" sz="2000" dirty="0"/>
              <a:t>y de distintos actores sociales a escalas local, regional e internacional</a:t>
            </a:r>
            <a:r>
              <a:rPr lang="es-ES_tradnl" sz="2000" dirty="0"/>
              <a:t>. </a:t>
            </a:r>
          </a:p>
          <a:p>
            <a:pPr marL="457200" lvl="0" indent="-457200" algn="just">
              <a:buFont typeface="+mj-lt"/>
              <a:buAutoNum type="arabicPeriod"/>
            </a:pPr>
            <a:endParaRPr lang="x-none" sz="2000" dirty="0" smtClean="0"/>
          </a:p>
          <a:p>
            <a:pPr marL="457200" lvl="0" indent="-457200" algn="just">
              <a:buFont typeface="+mj-lt"/>
              <a:buAutoNum type="arabicPeriod"/>
            </a:pPr>
            <a:endParaRPr lang="es-ES_tradnl" sz="20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85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solidFill>
                  <a:prstClr val="black"/>
                </a:solidFill>
              </a:rPr>
              <a:t>Conclusiones </a:t>
            </a:r>
            <a:r>
              <a:rPr lang="es-ES" sz="4000" b="1" dirty="0" smtClean="0">
                <a:solidFill>
                  <a:prstClr val="black"/>
                </a:solidFill>
              </a:rPr>
              <a:t>(4)</a:t>
            </a:r>
            <a:endParaRPr lang="es-ES" sz="1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2327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just"/>
            <a:endParaRPr lang="x-none" sz="2000" dirty="0" smtClean="0"/>
          </a:p>
          <a:p>
            <a:pPr marL="457200" lvl="0" indent="-457200" algn="just">
              <a:buFont typeface="+mj-lt"/>
              <a:buAutoNum type="arabicPeriod"/>
            </a:pPr>
            <a:endParaRPr lang="es-ES_tradnl" sz="2000" dirty="0" smtClean="0"/>
          </a:p>
          <a:p>
            <a:pPr marL="0" lvl="0" indent="0" algn="just">
              <a:buNone/>
            </a:pPr>
            <a:r>
              <a:rPr lang="es-ES_tradnl" sz="2000" dirty="0"/>
              <a:t>Las empresas </a:t>
            </a:r>
            <a:r>
              <a:rPr lang="uz-Cyrl-UZ" sz="2000" dirty="0"/>
              <a:t>multinacionales productoras</a:t>
            </a:r>
            <a:r>
              <a:rPr lang="es-ES_tradnl" sz="2000" dirty="0"/>
              <a:t> de </a:t>
            </a:r>
            <a:r>
              <a:rPr lang="es-ES_tradnl" sz="2000" dirty="0" smtClean="0"/>
              <a:t>variedades </a:t>
            </a:r>
            <a:r>
              <a:rPr lang="uz-Cyrl-UZ" sz="2000" dirty="0"/>
              <a:t>híbridas y transgénicas de maíz </a:t>
            </a:r>
            <a:r>
              <a:rPr lang="es-ES_tradnl" sz="2000" dirty="0"/>
              <a:t>utilizan como estrategia de difusión </a:t>
            </a:r>
            <a:r>
              <a:rPr lang="uz-Cyrl-UZ" sz="2000" dirty="0"/>
              <a:t>asumir</a:t>
            </a:r>
            <a:r>
              <a:rPr lang="es-ES_tradnl" sz="2000" dirty="0"/>
              <a:t> la posición de intermediario</a:t>
            </a:r>
            <a:r>
              <a:rPr lang="uz-Cyrl-UZ" sz="2000" dirty="0"/>
              <a:t>s</a:t>
            </a:r>
            <a:r>
              <a:rPr lang="es-ES_tradnl" sz="2000" dirty="0"/>
              <a:t> dentro del sistema de comercialización. Es así como la difusión </a:t>
            </a:r>
            <a:r>
              <a:rPr lang="es-ES_tradnl" sz="2000" dirty="0" smtClean="0"/>
              <a:t>se </a:t>
            </a:r>
            <a:r>
              <a:rPr lang="es-ES_tradnl" sz="2000" dirty="0"/>
              <a:t>da </a:t>
            </a:r>
            <a:r>
              <a:rPr lang="x-none" sz="2000" dirty="0" smtClean="0"/>
              <a:t>principalmente </a:t>
            </a:r>
            <a:r>
              <a:rPr lang="es-ES_tradnl" sz="2000" dirty="0" smtClean="0"/>
              <a:t>por </a:t>
            </a:r>
            <a:r>
              <a:rPr lang="es-ES_tradnl" sz="2000" dirty="0"/>
              <a:t>los mecanismos que le</a:t>
            </a:r>
            <a:r>
              <a:rPr lang="uz-Cyrl-UZ" sz="2000" dirty="0"/>
              <a:t>s</a:t>
            </a:r>
            <a:r>
              <a:rPr lang="es-ES_tradnl" sz="2000" dirty="0"/>
              <a:t> permite</a:t>
            </a:r>
            <a:r>
              <a:rPr lang="uz-Cyrl-UZ" sz="2000" dirty="0"/>
              <a:t>n</a:t>
            </a:r>
            <a:r>
              <a:rPr lang="es-ES_tradnl" sz="2000" dirty="0"/>
              <a:t> controlar los mercados mediante el enrolamiento de los agricultores </a:t>
            </a:r>
            <a:r>
              <a:rPr lang="uz-Cyrl-UZ" sz="2000" dirty="0"/>
              <a:t>y de distintos actores sociales a escalas local, regional e internacional</a:t>
            </a:r>
            <a:r>
              <a:rPr lang="es-ES_tradnl" sz="2000" dirty="0"/>
              <a:t>. </a:t>
            </a:r>
            <a:endParaRPr lang="es-ES_tradnl" sz="2000" dirty="0" smtClean="0"/>
          </a:p>
          <a:p>
            <a:pPr marL="0" lvl="0" indent="0" algn="just">
              <a:buNone/>
            </a:pPr>
            <a:endParaRPr lang="es-ES_tradnl" sz="2000" dirty="0"/>
          </a:p>
          <a:p>
            <a:pPr marL="0" indent="0" algn="just">
              <a:buNone/>
            </a:pPr>
            <a:r>
              <a:rPr lang="es-ES_tradnl" sz="2000" dirty="0"/>
              <a:t>La conservación de variedades tradicionales de maíz depende fuertemente de mecanismos de </a:t>
            </a:r>
            <a:r>
              <a:rPr lang="es-ES_tradnl" sz="2000" b="1" dirty="0"/>
              <a:t>mercadeo y de comercialización</a:t>
            </a:r>
            <a:r>
              <a:rPr lang="es-ES_tradnl" sz="2000" dirty="0"/>
              <a:t>. Entre las diversas maneras para dar valor de uso a las variedades tradicionales de maíz están los valores culturales y naturales que tienen hoy en día.  </a:t>
            </a:r>
            <a:endParaRPr lang="es-US" sz="2000" dirty="0"/>
          </a:p>
          <a:p>
            <a:pPr marL="0" lvl="0" indent="0" algn="just">
              <a:buNone/>
            </a:pPr>
            <a:endParaRPr lang="es-ES_tradnl" sz="20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2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99083" y="-764707"/>
            <a:ext cx="5856799" cy="816623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74999" y="2870201"/>
            <a:ext cx="309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chemeClr val="bg1"/>
                </a:solidFill>
              </a:rPr>
              <a:t>Gracias</a:t>
            </a:r>
            <a:r>
              <a:rPr lang="es-ES" sz="4400" dirty="0" smtClean="0"/>
              <a:t> </a:t>
            </a:r>
            <a:endParaRPr lang="es-ES" sz="44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8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Planteamiento del </a:t>
            </a:r>
            <a:r>
              <a:rPr lang="es-ES" dirty="0" smtClean="0"/>
              <a:t>Problema (5)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</a:t>
            </a:r>
            <a:r>
              <a:rPr lang="es-ES" dirty="0" smtClean="0"/>
              <a:t>ste </a:t>
            </a:r>
            <a:r>
              <a:rPr lang="es-ES" dirty="0"/>
              <a:t>estudio tiene en cuenta las conexiones que tienen los actores con el medio local, nacional e internacional a partir de sus relaciones </a:t>
            </a:r>
            <a:r>
              <a:rPr lang="es-ES" dirty="0" smtClean="0"/>
              <a:t>especificas </a:t>
            </a:r>
            <a:r>
              <a:rPr lang="es-ES" dirty="0"/>
              <a:t>con la </a:t>
            </a:r>
            <a:r>
              <a:rPr lang="es-ES" dirty="0" smtClean="0"/>
              <a:t>generación, producción </a:t>
            </a:r>
            <a:r>
              <a:rPr lang="es-ES" dirty="0"/>
              <a:t>e </a:t>
            </a:r>
            <a:r>
              <a:rPr lang="es-ES" dirty="0" smtClean="0"/>
              <a:t>innovación </a:t>
            </a:r>
            <a:r>
              <a:rPr lang="es-ES" dirty="0"/>
              <a:t>de variedades de </a:t>
            </a:r>
            <a:r>
              <a:rPr lang="es-ES" dirty="0" smtClean="0"/>
              <a:t>maíz.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06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Marco teórico</a:t>
            </a:r>
            <a:r>
              <a:rPr lang="es-ES_tradnl" dirty="0" smtClean="0"/>
              <a:t> </a:t>
            </a:r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03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110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Noción de red 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50619" y="1485018"/>
            <a:ext cx="4745656" cy="410529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x-none" sz="2400" dirty="0" smtClean="0"/>
          </a:p>
          <a:p>
            <a:r>
              <a:rPr lang="es-ES" sz="2000" dirty="0" smtClean="0"/>
              <a:t>La red vincula </a:t>
            </a:r>
            <a:r>
              <a:rPr lang="x-none" sz="2000" dirty="0" smtClean="0"/>
              <a:t>elementos del sistema según las relaciones entre ellos.</a:t>
            </a:r>
          </a:p>
          <a:p>
            <a:endParaRPr lang="x-none" sz="2000" dirty="0"/>
          </a:p>
          <a:p>
            <a:r>
              <a:rPr lang="x-none" sz="2000" dirty="0" smtClean="0"/>
              <a:t>Los grafos representan las redes: los elementos son los nodos y los patrones de relación son los vínculos.</a:t>
            </a:r>
          </a:p>
          <a:p>
            <a:endParaRPr lang="x-none" sz="2000" dirty="0"/>
          </a:p>
          <a:p>
            <a:r>
              <a:rPr lang="x-none" sz="2000" dirty="0" smtClean="0"/>
              <a:t>Las propiedades del sistema o de sus elementos están asociadas a la topología de los grafos.</a:t>
            </a:r>
            <a:endParaRPr lang="es-ES" sz="2400" dirty="0"/>
          </a:p>
        </p:txBody>
      </p:sp>
      <p:sp>
        <p:nvSpPr>
          <p:cNvPr id="4" name="Elipse 3"/>
          <p:cNvSpPr/>
          <p:nvPr/>
        </p:nvSpPr>
        <p:spPr>
          <a:xfrm>
            <a:off x="700648" y="2567863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/>
          <p:cNvSpPr/>
          <p:nvPr/>
        </p:nvSpPr>
        <p:spPr>
          <a:xfrm>
            <a:off x="1880391" y="3629006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Elipse 6"/>
          <p:cNvSpPr/>
          <p:nvPr/>
        </p:nvSpPr>
        <p:spPr>
          <a:xfrm>
            <a:off x="2427772" y="2567863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1126738" y="4754959"/>
            <a:ext cx="547381" cy="5912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/>
          <p:cNvCxnSpPr>
            <a:stCxn id="4" idx="5"/>
            <a:endCxn id="6" idx="1"/>
          </p:cNvCxnSpPr>
          <p:nvPr/>
        </p:nvCxnSpPr>
        <p:spPr>
          <a:xfrm>
            <a:off x="1167867" y="3072510"/>
            <a:ext cx="792686" cy="643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6" idx="0"/>
            <a:endCxn id="7" idx="3"/>
          </p:cNvCxnSpPr>
          <p:nvPr/>
        </p:nvCxnSpPr>
        <p:spPr>
          <a:xfrm flipV="1">
            <a:off x="2154082" y="3072510"/>
            <a:ext cx="353852" cy="5564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>
            <a:stCxn id="4" idx="6"/>
            <a:endCxn id="7" idx="2"/>
          </p:cNvCxnSpPr>
          <p:nvPr/>
        </p:nvCxnSpPr>
        <p:spPr>
          <a:xfrm>
            <a:off x="1248029" y="2863479"/>
            <a:ext cx="11797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>
            <a:stCxn id="6" idx="3"/>
            <a:endCxn id="8" idx="7"/>
          </p:cNvCxnSpPr>
          <p:nvPr/>
        </p:nvCxnSpPr>
        <p:spPr>
          <a:xfrm flipH="1">
            <a:off x="1593957" y="4133653"/>
            <a:ext cx="366596" cy="7078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617523" y="2225990"/>
            <a:ext cx="89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Nodo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941091" y="4237806"/>
            <a:ext cx="113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Vínculo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64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Noci</a:t>
            </a:r>
            <a:r>
              <a:rPr lang="x-none" dirty="0" err="1" smtClean="0"/>
              <a:t>ones</a:t>
            </a:r>
            <a:r>
              <a:rPr lang="es-ES" dirty="0" smtClean="0"/>
              <a:t> </a:t>
            </a:r>
            <a:r>
              <a:rPr lang="es-ES" dirty="0"/>
              <a:t>de </a:t>
            </a:r>
            <a:r>
              <a:rPr lang="x-none" dirty="0" smtClean="0"/>
              <a:t>actor y de relación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3109"/>
          </a:xfrm>
          <a:solidFill>
            <a:srgbClr val="FFFFFF"/>
          </a:solidFill>
        </p:spPr>
        <p:txBody>
          <a:bodyPr>
            <a:noAutofit/>
          </a:bodyPr>
          <a:lstStyle/>
          <a:p>
            <a:endParaRPr lang="x-none" sz="2000" dirty="0" smtClean="0"/>
          </a:p>
          <a:p>
            <a:r>
              <a:rPr lang="es-ES" sz="2000" dirty="0" smtClean="0"/>
              <a:t>El actor</a:t>
            </a:r>
            <a:r>
              <a:rPr lang="x-none" sz="2000" dirty="0" smtClean="0"/>
              <a:t>, que puede ser un </a:t>
            </a:r>
            <a:r>
              <a:rPr lang="es-ES" sz="2000" dirty="0" smtClean="0"/>
              <a:t>individuo </a:t>
            </a:r>
            <a:r>
              <a:rPr lang="x-none" sz="2000" dirty="0" smtClean="0"/>
              <a:t>o </a:t>
            </a:r>
            <a:r>
              <a:rPr lang="es-ES" sz="2000" dirty="0" smtClean="0"/>
              <a:t>u</a:t>
            </a:r>
            <a:r>
              <a:rPr lang="x-none" sz="2000" dirty="0" smtClean="0"/>
              <a:t>na</a:t>
            </a:r>
            <a:r>
              <a:rPr lang="es-ES" sz="2000" dirty="0" smtClean="0"/>
              <a:t> organización</a:t>
            </a:r>
            <a:r>
              <a:rPr lang="x-none" sz="2000" dirty="0" smtClean="0"/>
              <a:t>, </a:t>
            </a:r>
            <a:r>
              <a:rPr lang="es-ES" sz="2000" dirty="0" err="1" smtClean="0"/>
              <a:t>est</a:t>
            </a:r>
            <a:r>
              <a:rPr lang="x-none" sz="2000" dirty="0" smtClean="0"/>
              <a:t>á</a:t>
            </a:r>
            <a:r>
              <a:rPr lang="es-ES" sz="2000" dirty="0" smtClean="0"/>
              <a:t> </a:t>
            </a:r>
            <a:r>
              <a:rPr lang="es-ES" sz="2000" dirty="0"/>
              <a:t>definido por sus </a:t>
            </a:r>
            <a:r>
              <a:rPr lang="es-ES" sz="2000" dirty="0" smtClean="0"/>
              <a:t>propósitos</a:t>
            </a:r>
            <a:r>
              <a:rPr lang="x-none" sz="2000" dirty="0" smtClean="0"/>
              <a:t> que traduce a través de la interacción social</a:t>
            </a:r>
            <a:r>
              <a:rPr lang="es-ES" sz="2000" dirty="0" smtClean="0"/>
              <a:t> </a:t>
            </a:r>
          </a:p>
          <a:p>
            <a:endParaRPr lang="es-ES" sz="2000" dirty="0"/>
          </a:p>
          <a:p>
            <a:r>
              <a:rPr lang="x-none" sz="2000" dirty="0" smtClean="0"/>
              <a:t>Una relación (ej. Institución del matrimonio) conecta actores del sistema a través de vínculos entre ellos (ej. Ana-Jaime) que representan interacciones o flujos específicos</a:t>
            </a:r>
          </a:p>
          <a:p>
            <a:pPr marL="0" indent="0">
              <a:buNone/>
            </a:pPr>
            <a:endParaRPr lang="x-none" sz="2000" dirty="0" smtClean="0"/>
          </a:p>
          <a:p>
            <a:r>
              <a:rPr lang="x-none" sz="2000" dirty="0" smtClean="0"/>
              <a:t>Las </a:t>
            </a:r>
            <a:r>
              <a:rPr lang="x-none" sz="2000" dirty="0"/>
              <a:t>relaciones </a:t>
            </a:r>
            <a:r>
              <a:rPr lang="es-ES" sz="2000" dirty="0"/>
              <a:t>pueden ser de parentesco, </a:t>
            </a:r>
            <a:r>
              <a:rPr lang="es-ES" sz="2000" dirty="0" err="1"/>
              <a:t>afectiv</a:t>
            </a:r>
            <a:r>
              <a:rPr lang="x-none" sz="2000" dirty="0"/>
              <a:t>a</a:t>
            </a:r>
            <a:r>
              <a:rPr lang="es-ES" sz="2000" dirty="0"/>
              <a:t>s, </a:t>
            </a:r>
            <a:r>
              <a:rPr lang="x-none" sz="2000" dirty="0"/>
              <a:t>de </a:t>
            </a:r>
            <a:r>
              <a:rPr lang="es-ES" sz="2000" dirty="0"/>
              <a:t>intercambio (materiales o simbólicos), </a:t>
            </a:r>
            <a:r>
              <a:rPr lang="x-none" sz="2000" dirty="0"/>
              <a:t>de </a:t>
            </a:r>
            <a:r>
              <a:rPr lang="es-ES" sz="2000" dirty="0"/>
              <a:t>asociación, uso de recursos comunes, adyacencia o cognitivos </a:t>
            </a:r>
          </a:p>
          <a:p>
            <a:endParaRPr lang="x-none" sz="2000" dirty="0"/>
          </a:p>
          <a:p>
            <a:r>
              <a:rPr lang="es-ES" sz="2000" dirty="0" smtClean="0"/>
              <a:t>El actor es una unidad relacional </a:t>
            </a:r>
            <a:r>
              <a:rPr lang="x-none" sz="2000" dirty="0" smtClean="0"/>
              <a:t>que </a:t>
            </a:r>
            <a:r>
              <a:rPr lang="es-ES" sz="2000" dirty="0" smtClean="0"/>
              <a:t>tiene un</a:t>
            </a:r>
            <a:r>
              <a:rPr lang="x-none" sz="2000" dirty="0" smtClean="0"/>
              <a:t>a</a:t>
            </a:r>
            <a:r>
              <a:rPr lang="es-ES" sz="2000" dirty="0" smtClean="0"/>
              <a:t> posición y un rol dentro de la red </a:t>
            </a:r>
            <a:r>
              <a:rPr lang="x-none" sz="2000" dirty="0" smtClean="0"/>
              <a:t>según sus relaciones y los patrones de vínculos con otros actores del sistema</a:t>
            </a:r>
            <a:endParaRPr lang="es-ES" sz="20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1B66-6B87-624F-8974-6AD236D07AA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68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D85B15414558419656BF4A31B4C921" ma:contentTypeVersion="1" ma:contentTypeDescription="Crear nuevo documento." ma:contentTypeScope="" ma:versionID="fdfebaa4764217f373b90a67ea603ab3">
  <xsd:schema xmlns:xsd="http://www.w3.org/2001/XMLSchema" xmlns:xs="http://www.w3.org/2001/XMLSchema" xmlns:p="http://schemas.microsoft.com/office/2006/metadata/properties" xmlns:ns2="aa233856-28bd-407c-94d3-afbfdebde5cc" targetNamespace="http://schemas.microsoft.com/office/2006/metadata/properties" ma:root="true" ma:fieldsID="c7151a6c048108f23302d622f12d752f" ns2:_="">
    <xsd:import namespace="aa233856-28bd-407c-94d3-afbfdebde5cc"/>
    <xsd:element name="properties">
      <xsd:complexType>
        <xsd:sequence>
          <xsd:element name="documentManagement">
            <xsd:complexType>
              <xsd:all>
                <xsd:element ref="ns2:congreso_x002d_tal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3856-28bd-407c-94d3-afbfdebde5cc" elementFormDefault="qualified">
    <xsd:import namespace="http://schemas.microsoft.com/office/2006/documentManagement/types"/>
    <xsd:import namespace="http://schemas.microsoft.com/office/infopath/2007/PartnerControls"/>
    <xsd:element name="congreso_x002d_taller" ma:index="8" nillable="true" ma:displayName="congreso-taller" ma:list="{e99ec46f-68c0-45d6-9130-ae7ce1fd6cd7}" ma:internalName="congreso_x002d_taller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greso_x002d_taller xmlns="aa233856-28bd-407c-94d3-afbfdebde5cc" xsi:nil="true"/>
  </documentManagement>
</p:properties>
</file>

<file path=customXml/itemProps1.xml><?xml version="1.0" encoding="utf-8"?>
<ds:datastoreItem xmlns:ds="http://schemas.openxmlformats.org/officeDocument/2006/customXml" ds:itemID="{9B40BE80-45C8-4ACE-86C1-4A9AE9D40F96}"/>
</file>

<file path=customXml/itemProps2.xml><?xml version="1.0" encoding="utf-8"?>
<ds:datastoreItem xmlns:ds="http://schemas.openxmlformats.org/officeDocument/2006/customXml" ds:itemID="{1AD7A2C1-2023-4B4D-B2BD-A838C2A78E94}"/>
</file>

<file path=customXml/itemProps3.xml><?xml version="1.0" encoding="utf-8"?>
<ds:datastoreItem xmlns:ds="http://schemas.openxmlformats.org/officeDocument/2006/customXml" ds:itemID="{AC8611D4-855F-47F2-AB95-2201A005BC48}"/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3058</Words>
  <Application>Microsoft Macintosh PowerPoint</Application>
  <PresentationFormat>Presentación en pantalla (4:3)</PresentationFormat>
  <Paragraphs>313</Paragraphs>
  <Slides>54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Estructura y dinámica de la relación entre actores involucrados en la generación, producción y difusión de variedades de maíz en Colombia   </vt:lpstr>
      <vt:lpstr>Contenido</vt:lpstr>
      <vt:lpstr>Planteamiento del Problema (1)</vt:lpstr>
      <vt:lpstr>Planteamiento del Problema (2)</vt:lpstr>
      <vt:lpstr>Planteamiento del Problema (4)</vt:lpstr>
      <vt:lpstr>Planteamiento del Problema (5) </vt:lpstr>
      <vt:lpstr>Marco teórico </vt:lpstr>
      <vt:lpstr>Noción de red </vt:lpstr>
      <vt:lpstr>Nociones de actor y de relación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Fuentes de iNformación</vt:lpstr>
      <vt:lpstr>Búsqueda bibliometría</vt:lpstr>
      <vt:lpstr>Comercio internacional de maíz </vt:lpstr>
      <vt:lpstr>Departamento del Meta</vt:lpstr>
      <vt:lpstr>Resultados:  Análisis Global</vt:lpstr>
      <vt:lpstr>Institución-Artículo-Institución</vt:lpstr>
      <vt:lpstr>Distribución de probabilidad de grado para las instituciones</vt:lpstr>
      <vt:lpstr>Financiador-Artículo-Financiador</vt:lpstr>
      <vt:lpstr>Distribución de probabilidad de grado para los financiadores</vt:lpstr>
      <vt:lpstr>Palabra clave-Artículo-Palabra clave</vt:lpstr>
      <vt:lpstr>Palabra clave-Artículo-Palabra clave</vt:lpstr>
      <vt:lpstr>Palabra clave-Financiador</vt:lpstr>
      <vt:lpstr>País-Artículo-País</vt:lpstr>
      <vt:lpstr>País-Finaciador</vt:lpstr>
      <vt:lpstr>Palabras clave en los módulos (1)  Módulo rojo</vt:lpstr>
      <vt:lpstr>Palabras clave en los módulos (2)  Módulo azul</vt:lpstr>
      <vt:lpstr>Palabras clave en los módulos (3) Módulo verde</vt:lpstr>
      <vt:lpstr>Palabras claves en los módulos (4)  Módulo morado</vt:lpstr>
      <vt:lpstr>Resultados:  comercio internacional</vt:lpstr>
      <vt:lpstr>Red global de comercio del maíz (1) Clusters de países</vt:lpstr>
      <vt:lpstr>Red global de comercio del maíz(2) Grado</vt:lpstr>
      <vt:lpstr>Resultados:  variedaDes de maíz en colombia</vt:lpstr>
      <vt:lpstr>Variedad-Municipio (1) </vt:lpstr>
      <vt:lpstr>Variedad-Municipio (2) </vt:lpstr>
      <vt:lpstr>Variedad- Municipio (3) </vt:lpstr>
      <vt:lpstr>Resultados:  departamento del meta</vt:lpstr>
      <vt:lpstr>Departamento del Meta</vt:lpstr>
      <vt:lpstr>Municipio-Agricultor-Municipio</vt:lpstr>
      <vt:lpstr>Vereda-Empresa-Vereda (1)</vt:lpstr>
      <vt:lpstr>Veredas-Empresa-Vereda (2)</vt:lpstr>
      <vt:lpstr>Veredas-Variedad OVM-Vereda</vt:lpstr>
      <vt:lpstr>Red de actores que participan en la producción y difusión de variedades de maíz </vt:lpstr>
      <vt:lpstr>Conclusiones</vt:lpstr>
      <vt:lpstr>Conclusiones (1)</vt:lpstr>
      <vt:lpstr>Conclusiones (2)</vt:lpstr>
      <vt:lpstr>Conclusiones (3)</vt:lpstr>
      <vt:lpstr>Conclusiones (4)</vt:lpstr>
      <vt:lpstr>Presentación de PowerPoint</vt:lpstr>
    </vt:vector>
  </TitlesOfParts>
  <Company>UNIVERSIDAD NACIONAL DE COLOMBIA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Estructura y dinámica de la relación entre actores humanos y no-humanos involucrados en la generación, producción y difusión de variedades de maíz en Colombia</dc:title>
  <dc:creator>OSCAR YANDY ROMERO GOYENECHE</dc:creator>
  <cp:lastModifiedBy>OSCAR YANDY ROMERO GOYENECHE</cp:lastModifiedBy>
  <cp:revision>204</cp:revision>
  <dcterms:created xsi:type="dcterms:W3CDTF">2016-05-03T01:48:40Z</dcterms:created>
  <dcterms:modified xsi:type="dcterms:W3CDTF">2016-09-30T04:08:03Z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0x0101000DD85B15414558419656BF4A31B4C921</vt:lpwstr>
  </property>
</Properties>
</file>